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39"/>
  </p:notesMasterIdLst>
  <p:handoutMasterIdLst>
    <p:handoutMasterId r:id="rId40"/>
  </p:handoutMasterIdLst>
  <p:sldIdLst>
    <p:sldId id="371" r:id="rId4"/>
    <p:sldId id="377" r:id="rId5"/>
    <p:sldId id="423" r:id="rId6"/>
    <p:sldId id="424" r:id="rId7"/>
    <p:sldId id="381" r:id="rId8"/>
    <p:sldId id="395" r:id="rId9"/>
    <p:sldId id="425" r:id="rId10"/>
    <p:sldId id="426" r:id="rId11"/>
    <p:sldId id="427" r:id="rId12"/>
    <p:sldId id="434" r:id="rId13"/>
    <p:sldId id="428" r:id="rId14"/>
    <p:sldId id="429" r:id="rId15"/>
    <p:sldId id="430" r:id="rId16"/>
    <p:sldId id="431" r:id="rId17"/>
    <p:sldId id="433" r:id="rId18"/>
    <p:sldId id="435" r:id="rId19"/>
    <p:sldId id="436" r:id="rId20"/>
    <p:sldId id="437" r:id="rId21"/>
    <p:sldId id="438" r:id="rId22"/>
    <p:sldId id="439" r:id="rId23"/>
    <p:sldId id="440" r:id="rId24"/>
    <p:sldId id="432" r:id="rId25"/>
    <p:sldId id="441" r:id="rId26"/>
    <p:sldId id="442" r:id="rId27"/>
    <p:sldId id="443" r:id="rId28"/>
    <p:sldId id="444" r:id="rId29"/>
    <p:sldId id="445" r:id="rId30"/>
    <p:sldId id="449" r:id="rId31"/>
    <p:sldId id="446" r:id="rId32"/>
    <p:sldId id="447" r:id="rId33"/>
    <p:sldId id="448" r:id="rId34"/>
    <p:sldId id="365" r:id="rId35"/>
    <p:sldId id="450" r:id="rId36"/>
    <p:sldId id="409" r:id="rId37"/>
    <p:sldId id="410" r:id="rId38"/>
  </p:sldIdLst>
  <p:sldSz cx="9144000" cy="6858000" type="screen4x3"/>
  <p:notesSz cx="6797675" cy="9926638"/>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0071"/>
    <a:srgbClr val="E1E0EF"/>
    <a:srgbClr val="560071"/>
    <a:srgbClr val="D8D9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81" autoAdjust="0"/>
    <p:restoredTop sz="78080" autoAdjust="0"/>
  </p:normalViewPr>
  <p:slideViewPr>
    <p:cSldViewPr>
      <p:cViewPr varScale="1">
        <p:scale>
          <a:sx n="85" d="100"/>
          <a:sy n="85" d="100"/>
        </p:scale>
        <p:origin x="54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781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24781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24781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24781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991FF0A-4807-4150-BCA5-5C9B47E24E50}" type="slidenum">
              <a:rPr lang="en-GB" altLang="en-US"/>
              <a:pPr>
                <a:defRPr/>
              </a:pPr>
              <a:t>‹#›</a:t>
            </a:fld>
            <a:endParaRPr lang="en-GB" altLang="en-US"/>
          </a:p>
        </p:txBody>
      </p:sp>
    </p:spTree>
    <p:extLst>
      <p:ext uri="{BB962C8B-B14F-4D97-AF65-F5344CB8AC3E}">
        <p14:creationId xmlns:p14="http://schemas.microsoft.com/office/powerpoint/2010/main" val="4077419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95BE39E4-9279-41DE-A87D-BB2A46E45EE5}" type="datetimeFigureOut">
              <a:rPr lang="en-US"/>
              <a:pPr>
                <a:defRPr/>
              </a:pPr>
              <a:t>6/10/2016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A5589F3-D087-42B5-B153-B66D2A04CA8A}" type="slidenum">
              <a:rPr lang="en-GB" altLang="en-US"/>
              <a:pPr>
                <a:defRPr/>
              </a:pPr>
              <a:t>‹#›</a:t>
            </a:fld>
            <a:endParaRPr lang="en-GB" altLang="en-US"/>
          </a:p>
        </p:txBody>
      </p:sp>
    </p:spTree>
    <p:extLst>
      <p:ext uri="{BB962C8B-B14F-4D97-AF65-F5344CB8AC3E}">
        <p14:creationId xmlns:p14="http://schemas.microsoft.com/office/powerpoint/2010/main" val="3500496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sychologytoday.com/basics/self-esteem"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psychologytoday.com/basics/self-control"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n.wikipedia.org/wiki/Neurotransmitter"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en.wikipedia.org/wiki/Reward_system" TargetMode="External"/><Relationship Id="rId5" Type="http://schemas.openxmlformats.org/officeDocument/2006/relationships/hyperlink" Target="https://en.wikipedia.org/wiki/Dopaminergic_pathway" TargetMode="External"/><Relationship Id="rId4" Type="http://schemas.openxmlformats.org/officeDocument/2006/relationships/hyperlink" Target="https://en.wikipedia.org/wiki/Neuron"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A5589F3-D087-42B5-B153-B66D2A04CA8A}" type="slidenum">
              <a:rPr lang="en-GB" altLang="en-US" smtClean="0"/>
              <a:pPr>
                <a:defRPr/>
              </a:pPr>
              <a:t>1</a:t>
            </a:fld>
            <a:endParaRPr lang="en-GB" altLang="en-US"/>
          </a:p>
        </p:txBody>
      </p:sp>
    </p:spTree>
    <p:extLst>
      <p:ext uri="{BB962C8B-B14F-4D97-AF65-F5344CB8AC3E}">
        <p14:creationId xmlns:p14="http://schemas.microsoft.com/office/powerpoint/2010/main" val="2304592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Expectancy of success and value of goal achievement</a:t>
            </a:r>
          </a:p>
          <a:p>
            <a:r>
              <a:rPr lang="en-GB" dirty="0" err="1" smtClean="0"/>
              <a:t>Diveded</a:t>
            </a:r>
            <a:r>
              <a:rPr lang="en-GB" baseline="0" dirty="0" smtClean="0"/>
              <a:t> by time </a:t>
            </a:r>
          </a:p>
          <a:p>
            <a:r>
              <a:rPr lang="en-GB" dirty="0" smtClean="0">
                <a:hlinkClick r:id="rId3" tooltip="Psychology Today looks at self-efficacy"/>
              </a:rPr>
              <a:t>self-efficacy</a:t>
            </a:r>
            <a:r>
              <a:rPr lang="en-GB" dirty="0" smtClean="0"/>
              <a:t>, need for achievement, proneness to boredom, distractibility, impulsiveness, </a:t>
            </a:r>
            <a:r>
              <a:rPr lang="en-GB" dirty="0" smtClean="0">
                <a:hlinkClick r:id="rId4" tooltip="Psychology Today looks at self-control"/>
              </a:rPr>
              <a:t>self-control</a:t>
            </a:r>
            <a:r>
              <a:rPr lang="en-GB" dirty="0" smtClean="0"/>
              <a:t> and organization.</a:t>
            </a:r>
          </a:p>
          <a:p>
            <a:endParaRPr lang="en-GB" dirty="0" smtClean="0"/>
          </a:p>
          <a:p>
            <a:r>
              <a:rPr lang="en-GB" dirty="0" smtClean="0"/>
              <a:t>we are more likely to do things at which we expect to succeed (E) and we value (V), and </a:t>
            </a:r>
          </a:p>
          <a:p>
            <a:r>
              <a:rPr lang="en-GB" dirty="0" smtClean="0"/>
              <a:t>2. we typically discount future rewards in </a:t>
            </a:r>
            <a:r>
              <a:rPr lang="en-GB" dirty="0" err="1" smtClean="0"/>
              <a:t>favor</a:t>
            </a:r>
            <a:r>
              <a:rPr lang="en-GB" dirty="0" smtClean="0"/>
              <a:t> of immediate rewards (D) which is moderated by our tolerance for or sensitivity to delay (Γ). </a:t>
            </a:r>
          </a:p>
          <a:p>
            <a:endParaRPr lang="en-GB" dirty="0"/>
          </a:p>
        </p:txBody>
      </p:sp>
      <p:sp>
        <p:nvSpPr>
          <p:cNvPr id="4" name="Slide Number Placeholder 3"/>
          <p:cNvSpPr>
            <a:spLocks noGrp="1"/>
          </p:cNvSpPr>
          <p:nvPr>
            <p:ph type="sldNum" sz="quarter" idx="10"/>
          </p:nvPr>
        </p:nvSpPr>
        <p:spPr/>
        <p:txBody>
          <a:bodyPr/>
          <a:lstStyle/>
          <a:p>
            <a:pPr>
              <a:defRPr/>
            </a:pPr>
            <a:fld id="{DA5589F3-D087-42B5-B153-B66D2A04CA8A}" type="slidenum">
              <a:rPr lang="en-GB" altLang="en-US" smtClean="0"/>
              <a:pPr>
                <a:defRPr/>
              </a:pPr>
              <a:t>10</a:t>
            </a:fld>
            <a:endParaRPr lang="en-GB" altLang="en-US"/>
          </a:p>
        </p:txBody>
      </p:sp>
    </p:spTree>
    <p:extLst>
      <p:ext uri="{BB962C8B-B14F-4D97-AF65-F5344CB8AC3E}">
        <p14:creationId xmlns:p14="http://schemas.microsoft.com/office/powerpoint/2010/main" val="4103767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Domizi</a:t>
            </a:r>
            <a:r>
              <a:rPr lang="en-GB" dirty="0" smtClean="0"/>
              <a:t> (2013) utilised Twitter in a graduate seminar requiring students to post weekly tweets to extend classroom discussions. Students reportedly used Twitter to connect with content and other students. Additionally, students found it "to be useful professionally and personally</a:t>
            </a:r>
            <a:endParaRPr lang="en-GB" dirty="0"/>
          </a:p>
        </p:txBody>
      </p:sp>
      <p:sp>
        <p:nvSpPr>
          <p:cNvPr id="4" name="Slide Number Placeholder 3"/>
          <p:cNvSpPr>
            <a:spLocks noGrp="1"/>
          </p:cNvSpPr>
          <p:nvPr>
            <p:ph type="sldNum" sz="quarter" idx="10"/>
          </p:nvPr>
        </p:nvSpPr>
        <p:spPr/>
        <p:txBody>
          <a:bodyPr/>
          <a:lstStyle/>
          <a:p>
            <a:pPr>
              <a:defRPr/>
            </a:pPr>
            <a:fld id="{DA5589F3-D087-42B5-B153-B66D2A04CA8A}" type="slidenum">
              <a:rPr lang="en-GB" altLang="en-US" smtClean="0"/>
              <a:pPr>
                <a:defRPr/>
              </a:pPr>
              <a:t>11</a:t>
            </a:fld>
            <a:endParaRPr lang="en-GB" altLang="en-US"/>
          </a:p>
        </p:txBody>
      </p:sp>
    </p:spTree>
    <p:extLst>
      <p:ext uri="{BB962C8B-B14F-4D97-AF65-F5344CB8AC3E}">
        <p14:creationId xmlns:p14="http://schemas.microsoft.com/office/powerpoint/2010/main" val="2202294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A5589F3-D087-42B5-B153-B66D2A04CA8A}" type="slidenum">
              <a:rPr lang="en-GB" altLang="en-US" smtClean="0"/>
              <a:pPr>
                <a:defRPr/>
              </a:pPr>
              <a:t>12</a:t>
            </a:fld>
            <a:endParaRPr lang="en-GB" altLang="en-US"/>
          </a:p>
        </p:txBody>
      </p:sp>
    </p:spTree>
    <p:extLst>
      <p:ext uri="{BB962C8B-B14F-4D97-AF65-F5344CB8AC3E}">
        <p14:creationId xmlns:p14="http://schemas.microsoft.com/office/powerpoint/2010/main" val="2232062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A5589F3-D087-42B5-B153-B66D2A04CA8A}" type="slidenum">
              <a:rPr lang="en-GB" altLang="en-US" smtClean="0"/>
              <a:pPr>
                <a:defRPr/>
              </a:pPr>
              <a:t>13</a:t>
            </a:fld>
            <a:endParaRPr lang="en-GB" altLang="en-US"/>
          </a:p>
        </p:txBody>
      </p:sp>
    </p:spTree>
    <p:extLst>
      <p:ext uri="{BB962C8B-B14F-4D97-AF65-F5344CB8AC3E}">
        <p14:creationId xmlns:p14="http://schemas.microsoft.com/office/powerpoint/2010/main" val="4284317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A5589F3-D087-42B5-B153-B66D2A04CA8A}" type="slidenum">
              <a:rPr lang="en-GB" altLang="en-US" smtClean="0"/>
              <a:pPr>
                <a:defRPr/>
              </a:pPr>
              <a:t>14</a:t>
            </a:fld>
            <a:endParaRPr lang="en-GB" altLang="en-US"/>
          </a:p>
        </p:txBody>
      </p:sp>
    </p:spTree>
    <p:extLst>
      <p:ext uri="{BB962C8B-B14F-4D97-AF65-F5344CB8AC3E}">
        <p14:creationId xmlns:p14="http://schemas.microsoft.com/office/powerpoint/2010/main" val="3150623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Dopamine functions as a </a:t>
            </a:r>
            <a:r>
              <a:rPr lang="en-GB" dirty="0" smtClean="0">
                <a:hlinkClick r:id="rId3" tooltip="Neurotransmitter"/>
              </a:rPr>
              <a:t>neurotransmitter</a:t>
            </a:r>
            <a:r>
              <a:rPr lang="en-GB" dirty="0" smtClean="0"/>
              <a:t>—a chemical released by </a:t>
            </a:r>
            <a:r>
              <a:rPr lang="en-GB" dirty="0" smtClean="0">
                <a:hlinkClick r:id="rId4" tooltip="Neuron"/>
              </a:rPr>
              <a:t>neurons</a:t>
            </a:r>
            <a:r>
              <a:rPr lang="en-GB" dirty="0" smtClean="0"/>
              <a:t> (nerve cells) to send signals to other nerve cells. The brain includes several distinct </a:t>
            </a:r>
            <a:r>
              <a:rPr lang="en-GB" dirty="0" smtClean="0">
                <a:hlinkClick r:id="rId5" tooltip="Dopaminergic pathway"/>
              </a:rPr>
              <a:t>dopamine pathways</a:t>
            </a:r>
            <a:r>
              <a:rPr lang="en-GB" dirty="0" smtClean="0"/>
              <a:t>, one of which plays a major role in </a:t>
            </a:r>
            <a:r>
              <a:rPr lang="en-GB" dirty="0" smtClean="0">
                <a:hlinkClick r:id="rId6" tooltip="Reward system"/>
              </a:rPr>
              <a:t>reward-motivated </a:t>
            </a:r>
            <a:r>
              <a:rPr lang="en-GB" dirty="0" err="1" smtClean="0">
                <a:hlinkClick r:id="rId6" tooltip="Reward system"/>
              </a:rPr>
              <a:t>behavior</a:t>
            </a:r>
            <a:r>
              <a:rPr lang="en-GB" dirty="0" smtClean="0"/>
              <a:t>. Most types of reward increase the level of dopamine in the brain</a:t>
            </a:r>
          </a:p>
          <a:p>
            <a:r>
              <a:rPr lang="en-GB" dirty="0" smtClean="0"/>
              <a:t>Dopamine not only give the reward </a:t>
            </a:r>
            <a:r>
              <a:rPr lang="en-GB" dirty="0" err="1" smtClean="0"/>
              <a:t>resonse</a:t>
            </a:r>
            <a:r>
              <a:rPr lang="en-GB" baseline="0" dirty="0" smtClean="0"/>
              <a:t> but plays a part in r</a:t>
            </a:r>
            <a:r>
              <a:rPr lang="en-GB" dirty="0" smtClean="0"/>
              <a:t>egulating movement and</a:t>
            </a:r>
            <a:r>
              <a:rPr lang="en-GB" baseline="0" dirty="0" smtClean="0"/>
              <a:t> </a:t>
            </a:r>
            <a:r>
              <a:rPr lang="en-GB" dirty="0" smtClean="0"/>
              <a:t>the control of attention</a:t>
            </a:r>
            <a:endParaRPr lang="en-GB" dirty="0"/>
          </a:p>
        </p:txBody>
      </p:sp>
      <p:sp>
        <p:nvSpPr>
          <p:cNvPr id="4" name="Slide Number Placeholder 3"/>
          <p:cNvSpPr>
            <a:spLocks noGrp="1"/>
          </p:cNvSpPr>
          <p:nvPr>
            <p:ph type="sldNum" sz="quarter" idx="10"/>
          </p:nvPr>
        </p:nvSpPr>
        <p:spPr/>
        <p:txBody>
          <a:bodyPr/>
          <a:lstStyle/>
          <a:p>
            <a:pPr>
              <a:defRPr/>
            </a:pPr>
            <a:fld id="{DA5589F3-D087-42B5-B153-B66D2A04CA8A}" type="slidenum">
              <a:rPr lang="en-GB" altLang="en-US" smtClean="0"/>
              <a:pPr>
                <a:defRPr/>
              </a:pPr>
              <a:t>15</a:t>
            </a:fld>
            <a:endParaRPr lang="en-GB" altLang="en-US"/>
          </a:p>
        </p:txBody>
      </p:sp>
    </p:spTree>
    <p:extLst>
      <p:ext uri="{BB962C8B-B14F-4D97-AF65-F5344CB8AC3E}">
        <p14:creationId xmlns:p14="http://schemas.microsoft.com/office/powerpoint/2010/main" val="2727415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A5589F3-D087-42B5-B153-B66D2A04CA8A}" type="slidenum">
              <a:rPr lang="en-GB" altLang="en-US" smtClean="0"/>
              <a:pPr>
                <a:defRPr/>
              </a:pPr>
              <a:t>16</a:t>
            </a:fld>
            <a:endParaRPr lang="en-GB" altLang="en-US"/>
          </a:p>
        </p:txBody>
      </p:sp>
    </p:spTree>
    <p:extLst>
      <p:ext uri="{BB962C8B-B14F-4D97-AF65-F5344CB8AC3E}">
        <p14:creationId xmlns:p14="http://schemas.microsoft.com/office/powerpoint/2010/main" val="2102199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A5589F3-D087-42B5-B153-B66D2A04CA8A}" type="slidenum">
              <a:rPr lang="en-GB" altLang="en-US" smtClean="0"/>
              <a:pPr>
                <a:defRPr/>
              </a:pPr>
              <a:t>17</a:t>
            </a:fld>
            <a:endParaRPr lang="en-GB" altLang="en-US"/>
          </a:p>
        </p:txBody>
      </p:sp>
    </p:spTree>
    <p:extLst>
      <p:ext uri="{BB962C8B-B14F-4D97-AF65-F5344CB8AC3E}">
        <p14:creationId xmlns:p14="http://schemas.microsoft.com/office/powerpoint/2010/main" val="1342497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A5589F3-D087-42B5-B153-B66D2A04CA8A}" type="slidenum">
              <a:rPr lang="en-GB" altLang="en-US" smtClean="0"/>
              <a:pPr>
                <a:defRPr/>
              </a:pPr>
              <a:t>18</a:t>
            </a:fld>
            <a:endParaRPr lang="en-GB" altLang="en-US"/>
          </a:p>
        </p:txBody>
      </p:sp>
    </p:spTree>
    <p:extLst>
      <p:ext uri="{BB962C8B-B14F-4D97-AF65-F5344CB8AC3E}">
        <p14:creationId xmlns:p14="http://schemas.microsoft.com/office/powerpoint/2010/main" val="3743505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A5589F3-D087-42B5-B153-B66D2A04CA8A}" type="slidenum">
              <a:rPr lang="en-GB" altLang="en-US" smtClean="0"/>
              <a:pPr>
                <a:defRPr/>
              </a:pPr>
              <a:t>19</a:t>
            </a:fld>
            <a:endParaRPr lang="en-GB" altLang="en-US"/>
          </a:p>
        </p:txBody>
      </p:sp>
    </p:spTree>
    <p:extLst>
      <p:ext uri="{BB962C8B-B14F-4D97-AF65-F5344CB8AC3E}">
        <p14:creationId xmlns:p14="http://schemas.microsoft.com/office/powerpoint/2010/main" val="2138460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rgbClr val="7030A0"/>
                </a:solidFill>
              </a:rPr>
              <a:t>I am here to study!</a:t>
            </a:r>
          </a:p>
          <a:p>
            <a:r>
              <a:rPr lang="en-GB" dirty="0" smtClean="0">
                <a:solidFill>
                  <a:srgbClr val="7030A0"/>
                </a:solidFill>
              </a:rPr>
              <a:t>Why do I need to think about wellbeing?</a:t>
            </a:r>
          </a:p>
          <a:p>
            <a:endParaRPr lang="en-GB" dirty="0"/>
          </a:p>
        </p:txBody>
      </p:sp>
      <p:sp>
        <p:nvSpPr>
          <p:cNvPr id="4" name="Slide Number Placeholder 3"/>
          <p:cNvSpPr>
            <a:spLocks noGrp="1"/>
          </p:cNvSpPr>
          <p:nvPr>
            <p:ph type="sldNum" sz="quarter" idx="10"/>
          </p:nvPr>
        </p:nvSpPr>
        <p:spPr/>
        <p:txBody>
          <a:bodyPr/>
          <a:lstStyle/>
          <a:p>
            <a:pPr>
              <a:defRPr/>
            </a:pPr>
            <a:fld id="{DA5589F3-D087-42B5-B153-B66D2A04CA8A}" type="slidenum">
              <a:rPr lang="en-GB" altLang="en-US" smtClean="0"/>
              <a:pPr>
                <a:defRPr/>
              </a:pPr>
              <a:t>2</a:t>
            </a:fld>
            <a:endParaRPr lang="en-GB" altLang="en-US"/>
          </a:p>
        </p:txBody>
      </p:sp>
    </p:spTree>
    <p:extLst>
      <p:ext uri="{BB962C8B-B14F-4D97-AF65-F5344CB8AC3E}">
        <p14:creationId xmlns:p14="http://schemas.microsoft.com/office/powerpoint/2010/main" val="2525476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A5589F3-D087-42B5-B153-B66D2A04CA8A}" type="slidenum">
              <a:rPr lang="en-GB" altLang="en-US" smtClean="0"/>
              <a:pPr>
                <a:defRPr/>
              </a:pPr>
              <a:t>20</a:t>
            </a:fld>
            <a:endParaRPr lang="en-GB" altLang="en-US"/>
          </a:p>
        </p:txBody>
      </p:sp>
    </p:spTree>
    <p:extLst>
      <p:ext uri="{BB962C8B-B14F-4D97-AF65-F5344CB8AC3E}">
        <p14:creationId xmlns:p14="http://schemas.microsoft.com/office/powerpoint/2010/main" val="3656524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A5589F3-D087-42B5-B153-B66D2A04CA8A}" type="slidenum">
              <a:rPr lang="en-GB" altLang="en-US" smtClean="0"/>
              <a:pPr>
                <a:defRPr/>
              </a:pPr>
              <a:t>21</a:t>
            </a:fld>
            <a:endParaRPr lang="en-GB" altLang="en-US"/>
          </a:p>
        </p:txBody>
      </p:sp>
    </p:spTree>
    <p:extLst>
      <p:ext uri="{BB962C8B-B14F-4D97-AF65-F5344CB8AC3E}">
        <p14:creationId xmlns:p14="http://schemas.microsoft.com/office/powerpoint/2010/main" val="662877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A5589F3-D087-42B5-B153-B66D2A04CA8A}" type="slidenum">
              <a:rPr lang="en-GB" altLang="en-US" smtClean="0"/>
              <a:pPr>
                <a:defRPr/>
              </a:pPr>
              <a:t>22</a:t>
            </a:fld>
            <a:endParaRPr lang="en-GB" altLang="en-US"/>
          </a:p>
        </p:txBody>
      </p:sp>
    </p:spTree>
    <p:extLst>
      <p:ext uri="{BB962C8B-B14F-4D97-AF65-F5344CB8AC3E}">
        <p14:creationId xmlns:p14="http://schemas.microsoft.com/office/powerpoint/2010/main" val="24057997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Those with willpower are shown to control their environment so that there is less temptation</a:t>
            </a:r>
            <a:r>
              <a:rPr lang="en-GB" baseline="0" dirty="0" smtClean="0"/>
              <a:t> in their way</a:t>
            </a:r>
            <a:endParaRPr lang="en-GB" dirty="0"/>
          </a:p>
        </p:txBody>
      </p:sp>
      <p:sp>
        <p:nvSpPr>
          <p:cNvPr id="4" name="Slide Number Placeholder 3"/>
          <p:cNvSpPr>
            <a:spLocks noGrp="1"/>
          </p:cNvSpPr>
          <p:nvPr>
            <p:ph type="sldNum" sz="quarter" idx="10"/>
          </p:nvPr>
        </p:nvSpPr>
        <p:spPr/>
        <p:txBody>
          <a:bodyPr/>
          <a:lstStyle/>
          <a:p>
            <a:pPr>
              <a:defRPr/>
            </a:pPr>
            <a:fld id="{DA5589F3-D087-42B5-B153-B66D2A04CA8A}" type="slidenum">
              <a:rPr lang="en-GB" altLang="en-US" smtClean="0"/>
              <a:pPr>
                <a:defRPr/>
              </a:pPr>
              <a:t>23</a:t>
            </a:fld>
            <a:endParaRPr lang="en-GB" altLang="en-US"/>
          </a:p>
        </p:txBody>
      </p:sp>
    </p:spTree>
    <p:extLst>
      <p:ext uri="{BB962C8B-B14F-4D97-AF65-F5344CB8AC3E}">
        <p14:creationId xmlns:p14="http://schemas.microsoft.com/office/powerpoint/2010/main" val="689370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A5589F3-D087-42B5-B153-B66D2A04CA8A}" type="slidenum">
              <a:rPr lang="en-GB" altLang="en-US" smtClean="0"/>
              <a:pPr>
                <a:defRPr/>
              </a:pPr>
              <a:t>24</a:t>
            </a:fld>
            <a:endParaRPr lang="en-GB" altLang="en-US"/>
          </a:p>
        </p:txBody>
      </p:sp>
    </p:spTree>
    <p:extLst>
      <p:ext uri="{BB962C8B-B14F-4D97-AF65-F5344CB8AC3E}">
        <p14:creationId xmlns:p14="http://schemas.microsoft.com/office/powerpoint/2010/main" val="1390323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A5589F3-D087-42B5-B153-B66D2A04CA8A}" type="slidenum">
              <a:rPr lang="en-GB" altLang="en-US" smtClean="0"/>
              <a:pPr>
                <a:defRPr/>
              </a:pPr>
              <a:t>25</a:t>
            </a:fld>
            <a:endParaRPr lang="en-GB" altLang="en-US"/>
          </a:p>
        </p:txBody>
      </p:sp>
    </p:spTree>
    <p:extLst>
      <p:ext uri="{BB962C8B-B14F-4D97-AF65-F5344CB8AC3E}">
        <p14:creationId xmlns:p14="http://schemas.microsoft.com/office/powerpoint/2010/main" val="1954081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A5589F3-D087-42B5-B153-B66D2A04CA8A}" type="slidenum">
              <a:rPr lang="en-GB" altLang="en-US" smtClean="0"/>
              <a:pPr>
                <a:defRPr/>
              </a:pPr>
              <a:t>26</a:t>
            </a:fld>
            <a:endParaRPr lang="en-GB" altLang="en-US"/>
          </a:p>
        </p:txBody>
      </p:sp>
    </p:spTree>
    <p:extLst>
      <p:ext uri="{BB962C8B-B14F-4D97-AF65-F5344CB8AC3E}">
        <p14:creationId xmlns:p14="http://schemas.microsoft.com/office/powerpoint/2010/main" val="34094084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 of activity breakdown</a:t>
            </a:r>
            <a:endParaRPr lang="en-GB" dirty="0"/>
          </a:p>
        </p:txBody>
      </p:sp>
      <p:sp>
        <p:nvSpPr>
          <p:cNvPr id="4" name="Slide Number Placeholder 3"/>
          <p:cNvSpPr>
            <a:spLocks noGrp="1"/>
          </p:cNvSpPr>
          <p:nvPr>
            <p:ph type="sldNum" sz="quarter" idx="10"/>
          </p:nvPr>
        </p:nvSpPr>
        <p:spPr/>
        <p:txBody>
          <a:bodyPr/>
          <a:lstStyle/>
          <a:p>
            <a:pPr>
              <a:defRPr/>
            </a:pPr>
            <a:fld id="{DA5589F3-D087-42B5-B153-B66D2A04CA8A}" type="slidenum">
              <a:rPr lang="en-GB" altLang="en-US" smtClean="0"/>
              <a:pPr>
                <a:defRPr/>
              </a:pPr>
              <a:t>27</a:t>
            </a:fld>
            <a:endParaRPr lang="en-GB" altLang="en-US"/>
          </a:p>
        </p:txBody>
      </p:sp>
    </p:spTree>
    <p:extLst>
      <p:ext uri="{BB962C8B-B14F-4D97-AF65-F5344CB8AC3E}">
        <p14:creationId xmlns:p14="http://schemas.microsoft.com/office/powerpoint/2010/main" val="35374733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9ED6F90F-F887-4D15-B139-F3C7E2F654B8}" type="slidenum">
              <a:rPr lang="en-GB" altLang="en-US"/>
              <a:pPr/>
              <a:t>28</a:t>
            </a:fld>
            <a:endParaRPr lang="en-GB" alt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GB" altLang="en-US" sz="1400" dirty="0" smtClean="0">
                <a:latin typeface="Arial" panose="020B0604020202020204" pitchFamily="34" charset="0"/>
              </a:rPr>
              <a:t>Decision</a:t>
            </a:r>
            <a:r>
              <a:rPr lang="en-GB" altLang="en-US" sz="1400" baseline="0" dirty="0" smtClean="0">
                <a:latin typeface="Arial" panose="020B0604020202020204" pitchFamily="34" charset="0"/>
              </a:rPr>
              <a:t> points.</a:t>
            </a:r>
          </a:p>
          <a:p>
            <a:r>
              <a:rPr lang="en-GB" altLang="en-US" sz="1400" baseline="0" dirty="0" smtClean="0">
                <a:latin typeface="Arial" panose="020B0604020202020204" pitchFamily="34" charset="0"/>
              </a:rPr>
              <a:t>Research re bag of popcorn we are not good at knowing when to end a task or move on unless there is a decision point. Create decision points by breaking tasks down into small </a:t>
            </a:r>
            <a:r>
              <a:rPr lang="en-GB" altLang="en-US" sz="1400" baseline="0" dirty="0" err="1" smtClean="0">
                <a:latin typeface="Arial" panose="020B0604020202020204" pitchFamily="34" charset="0"/>
              </a:rPr>
              <a:t>chunke</a:t>
            </a:r>
            <a:endParaRPr lang="en-GB" altLang="en-US" sz="1400" baseline="0" dirty="0" smtClean="0">
              <a:latin typeface="Arial" panose="020B0604020202020204" pitchFamily="34" charset="0"/>
            </a:endParaRPr>
          </a:p>
          <a:p>
            <a:r>
              <a:rPr lang="en-GB" altLang="en-US" sz="1400" baseline="0" dirty="0" smtClean="0">
                <a:latin typeface="Arial" panose="020B0604020202020204" pitchFamily="34" charset="0"/>
              </a:rPr>
              <a:t>Be mindful about what you are doing right now. Car park everything else for </a:t>
            </a:r>
            <a:r>
              <a:rPr lang="en-GB" altLang="en-US" sz="1400" baseline="0" dirty="0" err="1" smtClean="0">
                <a:latin typeface="Arial" panose="020B0604020202020204" pitchFamily="34" charset="0"/>
              </a:rPr>
              <a:t>laters</a:t>
            </a:r>
            <a:r>
              <a:rPr lang="en-GB" altLang="en-US" sz="1400" baseline="0" dirty="0" smtClean="0">
                <a:latin typeface="Arial" panose="020B0604020202020204" pitchFamily="34" charset="0"/>
              </a:rPr>
              <a:t> or make an active decision to switch to a task of higher priority.</a:t>
            </a:r>
            <a:endParaRPr lang="en-GB" altLang="en-US" sz="1400" dirty="0">
              <a:latin typeface="Arial" panose="020B0604020202020204" pitchFamily="34" charset="0"/>
            </a:endParaRPr>
          </a:p>
        </p:txBody>
      </p:sp>
    </p:spTree>
    <p:extLst>
      <p:ext uri="{BB962C8B-B14F-4D97-AF65-F5344CB8AC3E}">
        <p14:creationId xmlns:p14="http://schemas.microsoft.com/office/powerpoint/2010/main" val="3120134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A5589F3-D087-42B5-B153-B66D2A04CA8A}" type="slidenum">
              <a:rPr lang="en-GB" altLang="en-US" smtClean="0"/>
              <a:pPr>
                <a:defRPr/>
              </a:pPr>
              <a:t>29</a:t>
            </a:fld>
            <a:endParaRPr lang="en-GB" altLang="en-US"/>
          </a:p>
        </p:txBody>
      </p:sp>
    </p:spTree>
    <p:extLst>
      <p:ext uri="{BB962C8B-B14F-4D97-AF65-F5344CB8AC3E}">
        <p14:creationId xmlns:p14="http://schemas.microsoft.com/office/powerpoint/2010/main" val="282744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A5589F3-D087-42B5-B153-B66D2A04CA8A}" type="slidenum">
              <a:rPr lang="en-GB" altLang="en-US" smtClean="0"/>
              <a:pPr>
                <a:defRPr/>
              </a:pPr>
              <a:t>3</a:t>
            </a:fld>
            <a:endParaRPr lang="en-GB" altLang="en-US"/>
          </a:p>
        </p:txBody>
      </p:sp>
    </p:spTree>
    <p:extLst>
      <p:ext uri="{BB962C8B-B14F-4D97-AF65-F5344CB8AC3E}">
        <p14:creationId xmlns:p14="http://schemas.microsoft.com/office/powerpoint/2010/main" val="21622665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A5589F3-D087-42B5-B153-B66D2A04CA8A}" type="slidenum">
              <a:rPr lang="en-GB" altLang="en-US" smtClean="0"/>
              <a:pPr>
                <a:defRPr/>
              </a:pPr>
              <a:t>30</a:t>
            </a:fld>
            <a:endParaRPr lang="en-GB" altLang="en-US"/>
          </a:p>
        </p:txBody>
      </p:sp>
    </p:spTree>
    <p:extLst>
      <p:ext uri="{BB962C8B-B14F-4D97-AF65-F5344CB8AC3E}">
        <p14:creationId xmlns:p14="http://schemas.microsoft.com/office/powerpoint/2010/main" val="7939925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A5589F3-D087-42B5-B153-B66D2A04CA8A}" type="slidenum">
              <a:rPr lang="en-GB" altLang="en-US" smtClean="0"/>
              <a:pPr>
                <a:defRPr/>
              </a:pPr>
              <a:t>31</a:t>
            </a:fld>
            <a:endParaRPr lang="en-GB" altLang="en-US"/>
          </a:p>
        </p:txBody>
      </p:sp>
    </p:spTree>
    <p:extLst>
      <p:ext uri="{BB962C8B-B14F-4D97-AF65-F5344CB8AC3E}">
        <p14:creationId xmlns:p14="http://schemas.microsoft.com/office/powerpoint/2010/main" val="9117234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Professionals offering wide range of services- each service is in communication with the others where relevant to ensure a comprehensive support package for students.  Warwick offers a supportive environment, </a:t>
            </a:r>
            <a:r>
              <a:rPr lang="en-US" altLang="en-US" dirty="0" err="1" smtClean="0"/>
              <a:t>recognising</a:t>
            </a:r>
            <a:r>
              <a:rPr lang="en-US" altLang="en-US" dirty="0" smtClean="0"/>
              <a:t> that they are all adults, who need to take responsibility for their own actions, and should they need support, will need to engage with us, and poss. other statutory support services (acknowledging the limits of what can be expected of an educational establishment).  </a:t>
            </a:r>
          </a:p>
          <a:p>
            <a:r>
              <a:rPr lang="en-US" altLang="en-US" dirty="0" smtClean="0"/>
              <a:t>If they do so, then we will offer the support we can.</a:t>
            </a:r>
          </a:p>
          <a:p>
            <a:endParaRPr lang="en-US" altLang="en-US"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158A4AB-BCDD-44CA-9172-06E4AD4DAA08}" type="slidenum">
              <a:rPr lang="en-GB" altLang="en-US" smtClean="0">
                <a:latin typeface="Arial" panose="020B0604020202020204" pitchFamily="34" charset="0"/>
              </a:rPr>
              <a:pPr>
                <a:spcBef>
                  <a:spcPct val="0"/>
                </a:spcBef>
              </a:pPr>
              <a:t>32</a:t>
            </a:fld>
            <a:endParaRPr lang="en-GB" altLang="en-US" smtClean="0">
              <a:latin typeface="Arial" panose="020B0604020202020204" pitchFamily="34" charset="0"/>
            </a:endParaRPr>
          </a:p>
        </p:txBody>
      </p:sp>
    </p:spTree>
    <p:extLst>
      <p:ext uri="{BB962C8B-B14F-4D97-AF65-F5344CB8AC3E}">
        <p14:creationId xmlns:p14="http://schemas.microsoft.com/office/powerpoint/2010/main" val="17601389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A5589F3-D087-42B5-B153-B66D2A04CA8A}" type="slidenum">
              <a:rPr lang="en-GB" altLang="en-US" smtClean="0"/>
              <a:pPr>
                <a:defRPr/>
              </a:pPr>
              <a:t>33</a:t>
            </a:fld>
            <a:endParaRPr lang="en-GB" altLang="en-US"/>
          </a:p>
        </p:txBody>
      </p:sp>
    </p:spTree>
    <p:extLst>
      <p:ext uri="{BB962C8B-B14F-4D97-AF65-F5344CB8AC3E}">
        <p14:creationId xmlns:p14="http://schemas.microsoft.com/office/powerpoint/2010/main" val="1528349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A5589F3-D087-42B5-B153-B66D2A04CA8A}" type="slidenum">
              <a:rPr lang="en-GB" altLang="en-US" smtClean="0"/>
              <a:pPr>
                <a:defRPr/>
              </a:pPr>
              <a:t>34</a:t>
            </a:fld>
            <a:endParaRPr lang="en-GB" altLang="en-US"/>
          </a:p>
        </p:txBody>
      </p:sp>
    </p:spTree>
    <p:extLst>
      <p:ext uri="{BB962C8B-B14F-4D97-AF65-F5344CB8AC3E}">
        <p14:creationId xmlns:p14="http://schemas.microsoft.com/office/powerpoint/2010/main" val="40211061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A5589F3-D087-42B5-B153-B66D2A04CA8A}" type="slidenum">
              <a:rPr lang="en-GB" altLang="en-US" smtClean="0"/>
              <a:pPr>
                <a:defRPr/>
              </a:pPr>
              <a:t>35</a:t>
            </a:fld>
            <a:endParaRPr lang="en-GB" altLang="en-US"/>
          </a:p>
        </p:txBody>
      </p:sp>
    </p:spTree>
    <p:extLst>
      <p:ext uri="{BB962C8B-B14F-4D97-AF65-F5344CB8AC3E}">
        <p14:creationId xmlns:p14="http://schemas.microsoft.com/office/powerpoint/2010/main" val="2898671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A5589F3-D087-42B5-B153-B66D2A04CA8A}" type="slidenum">
              <a:rPr lang="en-GB" altLang="en-US" smtClean="0"/>
              <a:pPr>
                <a:defRPr/>
              </a:pPr>
              <a:t>4</a:t>
            </a:fld>
            <a:endParaRPr lang="en-GB" altLang="en-US"/>
          </a:p>
        </p:txBody>
      </p:sp>
    </p:spTree>
    <p:extLst>
      <p:ext uri="{BB962C8B-B14F-4D97-AF65-F5344CB8AC3E}">
        <p14:creationId xmlns:p14="http://schemas.microsoft.com/office/powerpoint/2010/main" val="3501725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Stress leads to inaction</a:t>
            </a:r>
          </a:p>
          <a:p>
            <a:r>
              <a:rPr lang="en-GB" dirty="0" err="1" smtClean="0"/>
              <a:t>Thoseof</a:t>
            </a:r>
            <a:r>
              <a:rPr lang="en-GB" baseline="0" dirty="0" smtClean="0"/>
              <a:t> you with the rule I work well with a deadline : is that helpful / true</a:t>
            </a:r>
            <a:endParaRPr lang="en-GB" dirty="0"/>
          </a:p>
        </p:txBody>
      </p:sp>
      <p:sp>
        <p:nvSpPr>
          <p:cNvPr id="4" name="Slide Number Placeholder 3"/>
          <p:cNvSpPr>
            <a:spLocks noGrp="1"/>
          </p:cNvSpPr>
          <p:nvPr>
            <p:ph type="sldNum" sz="quarter" idx="10"/>
          </p:nvPr>
        </p:nvSpPr>
        <p:spPr/>
        <p:txBody>
          <a:bodyPr/>
          <a:lstStyle/>
          <a:p>
            <a:pPr>
              <a:defRPr/>
            </a:pPr>
            <a:fld id="{DA5589F3-D087-42B5-B153-B66D2A04CA8A}" type="slidenum">
              <a:rPr lang="en-GB" altLang="en-US" smtClean="0"/>
              <a:pPr>
                <a:defRPr/>
              </a:pPr>
              <a:t>5</a:t>
            </a:fld>
            <a:endParaRPr lang="en-GB" altLang="en-US"/>
          </a:p>
        </p:txBody>
      </p:sp>
    </p:spTree>
    <p:extLst>
      <p:ext uri="{BB962C8B-B14F-4D97-AF65-F5344CB8AC3E}">
        <p14:creationId xmlns:p14="http://schemas.microsoft.com/office/powerpoint/2010/main" val="823321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A5589F3-D087-42B5-B153-B66D2A04CA8A}" type="slidenum">
              <a:rPr lang="en-GB" altLang="en-US" smtClean="0"/>
              <a:pPr>
                <a:defRPr/>
              </a:pPr>
              <a:t>6</a:t>
            </a:fld>
            <a:endParaRPr lang="en-GB" altLang="en-US"/>
          </a:p>
        </p:txBody>
      </p:sp>
    </p:spTree>
    <p:extLst>
      <p:ext uri="{BB962C8B-B14F-4D97-AF65-F5344CB8AC3E}">
        <p14:creationId xmlns:p14="http://schemas.microsoft.com/office/powerpoint/2010/main" val="1888045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A5589F3-D087-42B5-B153-B66D2A04CA8A}" type="slidenum">
              <a:rPr lang="en-GB" altLang="en-US" smtClean="0"/>
              <a:pPr>
                <a:defRPr/>
              </a:pPr>
              <a:t>7</a:t>
            </a:fld>
            <a:endParaRPr lang="en-GB" altLang="en-US"/>
          </a:p>
        </p:txBody>
      </p:sp>
    </p:spTree>
    <p:extLst>
      <p:ext uri="{BB962C8B-B14F-4D97-AF65-F5344CB8AC3E}">
        <p14:creationId xmlns:p14="http://schemas.microsoft.com/office/powerpoint/2010/main" val="363473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A5589F3-D087-42B5-B153-B66D2A04CA8A}" type="slidenum">
              <a:rPr lang="en-GB" altLang="en-US" smtClean="0"/>
              <a:pPr>
                <a:defRPr/>
              </a:pPr>
              <a:t>8</a:t>
            </a:fld>
            <a:endParaRPr lang="en-GB" altLang="en-US"/>
          </a:p>
        </p:txBody>
      </p:sp>
    </p:spTree>
    <p:extLst>
      <p:ext uri="{BB962C8B-B14F-4D97-AF65-F5344CB8AC3E}">
        <p14:creationId xmlns:p14="http://schemas.microsoft.com/office/powerpoint/2010/main" val="1385957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A5589F3-D087-42B5-B153-B66D2A04CA8A}" type="slidenum">
              <a:rPr lang="en-GB" altLang="en-US" smtClean="0"/>
              <a:pPr>
                <a:defRPr/>
              </a:pPr>
              <a:t>9</a:t>
            </a:fld>
            <a:endParaRPr lang="en-GB" altLang="en-US"/>
          </a:p>
        </p:txBody>
      </p:sp>
    </p:spTree>
    <p:extLst>
      <p:ext uri="{BB962C8B-B14F-4D97-AF65-F5344CB8AC3E}">
        <p14:creationId xmlns:p14="http://schemas.microsoft.com/office/powerpoint/2010/main" val="27635296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7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3"/>
          <p:cNvSpPr>
            <a:spLocks noGrp="1" noChangeArrowheads="1"/>
          </p:cNvSpPr>
          <p:nvPr>
            <p:ph type="ctrTitle"/>
          </p:nvPr>
        </p:nvSpPr>
        <p:spPr>
          <a:xfrm>
            <a:off x="107504" y="3717032"/>
            <a:ext cx="7056784" cy="1296144"/>
          </a:xfrm>
        </p:spPr>
        <p:txBody>
          <a:bodyPr/>
          <a:lstStyle>
            <a:lvl1pPr>
              <a:defRPr sz="4000"/>
            </a:lvl1pPr>
          </a:lstStyle>
          <a:p>
            <a:pPr lvl="0"/>
            <a:r>
              <a:rPr lang="en-US" altLang="en-US" noProof="0" smtClean="0"/>
              <a:t>Click to edit Master title style</a:t>
            </a:r>
            <a:endParaRPr lang="en-GB" altLang="en-US" noProof="0" dirty="0" smtClean="0"/>
          </a:p>
        </p:txBody>
      </p:sp>
      <p:sp>
        <p:nvSpPr>
          <p:cNvPr id="49156" name="Rectangle 4"/>
          <p:cNvSpPr>
            <a:spLocks noGrp="1" noChangeArrowheads="1"/>
          </p:cNvSpPr>
          <p:nvPr>
            <p:ph type="subTitle" idx="1"/>
          </p:nvPr>
        </p:nvSpPr>
        <p:spPr>
          <a:xfrm>
            <a:off x="107504" y="5013175"/>
            <a:ext cx="6400800" cy="1327299"/>
          </a:xfrm>
        </p:spPr>
        <p:txBody>
          <a:bodyPr/>
          <a:lstStyle>
            <a:lvl1pPr marL="0" indent="0" algn="l">
              <a:buFontTx/>
              <a:buNone/>
              <a:defRPr/>
            </a:lvl1pPr>
          </a:lstStyle>
          <a:p>
            <a:pPr lvl="0"/>
            <a:r>
              <a:rPr lang="en-US" altLang="en-US" noProof="0" smtClean="0"/>
              <a:t>Click to edit Master subtitle style</a:t>
            </a:r>
            <a:endParaRPr lang="en-GB" altLang="en-US" noProof="0" dirty="0" smtClean="0"/>
          </a:p>
        </p:txBody>
      </p:sp>
    </p:spTree>
    <p:extLst>
      <p:ext uri="{BB962C8B-B14F-4D97-AF65-F5344CB8AC3E}">
        <p14:creationId xmlns:p14="http://schemas.microsoft.com/office/powerpoint/2010/main" val="986472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77C03BED-A9A4-4690-89E1-2F52F801EF6E}" type="slidenum">
              <a:rPr lang="en-GB" altLang="en-US"/>
              <a:pPr>
                <a:defRPr/>
              </a:pPr>
              <a:t>‹#›</a:t>
            </a:fld>
            <a:endParaRPr lang="en-GB" altLang="en-US"/>
          </a:p>
        </p:txBody>
      </p:sp>
    </p:spTree>
    <p:extLst>
      <p:ext uri="{BB962C8B-B14F-4D97-AF65-F5344CB8AC3E}">
        <p14:creationId xmlns:p14="http://schemas.microsoft.com/office/powerpoint/2010/main" val="2917169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81EC6B8B-B83C-4DD4-872C-A857E40ABFCE}" type="slidenum">
              <a:rPr lang="en-GB" altLang="en-US"/>
              <a:pPr>
                <a:defRPr/>
              </a:pPr>
              <a:t>‹#›</a:t>
            </a:fld>
            <a:endParaRPr lang="en-GB" altLang="en-US"/>
          </a:p>
        </p:txBody>
      </p:sp>
    </p:spTree>
    <p:extLst>
      <p:ext uri="{BB962C8B-B14F-4D97-AF65-F5344CB8AC3E}">
        <p14:creationId xmlns:p14="http://schemas.microsoft.com/office/powerpoint/2010/main" val="691410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2286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57920C7D-5301-4047-A84A-E27E0785ABA6}" type="slidenum">
              <a:rPr lang="en-GB" altLang="en-US"/>
              <a:pPr>
                <a:defRPr/>
              </a:pPr>
              <a:t>‹#›</a:t>
            </a:fld>
            <a:endParaRPr lang="en-GB" altLang="en-US"/>
          </a:p>
        </p:txBody>
      </p:sp>
    </p:spTree>
    <p:extLst>
      <p:ext uri="{BB962C8B-B14F-4D97-AF65-F5344CB8AC3E}">
        <p14:creationId xmlns:p14="http://schemas.microsoft.com/office/powerpoint/2010/main" val="600116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4B9F15D-ED2D-44BE-AC84-0D5236EBD1A9}" type="datetimeFigureOut">
              <a:rPr lang="en-GB"/>
              <a:pPr>
                <a:defRPr/>
              </a:pPr>
              <a:t>10/06/2016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E6EEEB4-2194-46B3-A4C8-2967EAC24E60}" type="slidenum">
              <a:rPr lang="en-GB"/>
              <a:pPr>
                <a:defRPr/>
              </a:pPr>
              <a:t>‹#›</a:t>
            </a:fld>
            <a:endParaRPr lang="en-GB"/>
          </a:p>
        </p:txBody>
      </p:sp>
    </p:spTree>
    <p:extLst>
      <p:ext uri="{BB962C8B-B14F-4D97-AF65-F5344CB8AC3E}">
        <p14:creationId xmlns:p14="http://schemas.microsoft.com/office/powerpoint/2010/main" val="2194385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108363A-4B98-4087-BD1C-E8D399B0ECB6}" type="datetimeFigureOut">
              <a:rPr lang="en-GB"/>
              <a:pPr>
                <a:defRPr/>
              </a:pPr>
              <a:t>10/06/2016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7C91161-5C32-4E3D-AF46-1838162B0503}" type="slidenum">
              <a:rPr lang="en-GB"/>
              <a:pPr>
                <a:defRPr/>
              </a:pPr>
              <a:t>‹#›</a:t>
            </a:fld>
            <a:endParaRPr lang="en-GB"/>
          </a:p>
        </p:txBody>
      </p:sp>
    </p:spTree>
    <p:extLst>
      <p:ext uri="{BB962C8B-B14F-4D97-AF65-F5344CB8AC3E}">
        <p14:creationId xmlns:p14="http://schemas.microsoft.com/office/powerpoint/2010/main" val="3114916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3AF7677-B342-465E-BA51-E5A7A583A290}" type="datetimeFigureOut">
              <a:rPr lang="en-GB"/>
              <a:pPr>
                <a:defRPr/>
              </a:pPr>
              <a:t>10/06/2016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33F0385-73F5-4AB1-AD1C-9108842B3772}" type="slidenum">
              <a:rPr lang="en-GB"/>
              <a:pPr>
                <a:defRPr/>
              </a:pPr>
              <a:t>‹#›</a:t>
            </a:fld>
            <a:endParaRPr lang="en-GB"/>
          </a:p>
        </p:txBody>
      </p:sp>
    </p:spTree>
    <p:extLst>
      <p:ext uri="{BB962C8B-B14F-4D97-AF65-F5344CB8AC3E}">
        <p14:creationId xmlns:p14="http://schemas.microsoft.com/office/powerpoint/2010/main" val="2512092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69563701-8C57-4D1E-825B-D55D1C876B95}" type="datetimeFigureOut">
              <a:rPr lang="en-GB"/>
              <a:pPr>
                <a:defRPr/>
              </a:pPr>
              <a:t>10/06/2016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E696677-FEA9-48E6-96F4-89A8A13EE6A2}" type="slidenum">
              <a:rPr lang="en-GB"/>
              <a:pPr>
                <a:defRPr/>
              </a:pPr>
              <a:t>‹#›</a:t>
            </a:fld>
            <a:endParaRPr lang="en-GB"/>
          </a:p>
        </p:txBody>
      </p:sp>
    </p:spTree>
    <p:extLst>
      <p:ext uri="{BB962C8B-B14F-4D97-AF65-F5344CB8AC3E}">
        <p14:creationId xmlns:p14="http://schemas.microsoft.com/office/powerpoint/2010/main" val="4272479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1CF21F66-87F0-4397-A1AF-8D31A7034359}" type="datetimeFigureOut">
              <a:rPr lang="en-GB"/>
              <a:pPr>
                <a:defRPr/>
              </a:pPr>
              <a:t>10/06/2016</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EF58E78F-1211-431E-8DE6-33677739427D}" type="slidenum">
              <a:rPr lang="en-GB"/>
              <a:pPr>
                <a:defRPr/>
              </a:pPr>
              <a:t>‹#›</a:t>
            </a:fld>
            <a:endParaRPr lang="en-GB"/>
          </a:p>
        </p:txBody>
      </p:sp>
    </p:spTree>
    <p:extLst>
      <p:ext uri="{BB962C8B-B14F-4D97-AF65-F5344CB8AC3E}">
        <p14:creationId xmlns:p14="http://schemas.microsoft.com/office/powerpoint/2010/main" val="36464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8636037-60E1-445B-8576-B17A92D19AD3}" type="datetimeFigureOut">
              <a:rPr lang="en-GB"/>
              <a:pPr>
                <a:defRPr/>
              </a:pPr>
              <a:t>10/06/2016</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B657B3F3-6B0F-4330-98B0-AD110FE022D2}" type="slidenum">
              <a:rPr lang="en-GB"/>
              <a:pPr>
                <a:defRPr/>
              </a:pPr>
              <a:t>‹#›</a:t>
            </a:fld>
            <a:endParaRPr lang="en-GB"/>
          </a:p>
        </p:txBody>
      </p:sp>
    </p:spTree>
    <p:extLst>
      <p:ext uri="{BB962C8B-B14F-4D97-AF65-F5344CB8AC3E}">
        <p14:creationId xmlns:p14="http://schemas.microsoft.com/office/powerpoint/2010/main" val="149853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5B9E589-1AFA-4597-8783-8119B24592B4}" type="datetimeFigureOut">
              <a:rPr lang="en-GB"/>
              <a:pPr>
                <a:defRPr/>
              </a:pPr>
              <a:t>10/06/2016</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0586BFDD-4690-4F05-B62F-F05FAC5C5581}" type="slidenum">
              <a:rPr lang="en-GB"/>
              <a:pPr>
                <a:defRPr/>
              </a:pPr>
              <a:t>‹#›</a:t>
            </a:fld>
            <a:endParaRPr lang="en-GB"/>
          </a:p>
        </p:txBody>
      </p:sp>
    </p:spTree>
    <p:extLst>
      <p:ext uri="{BB962C8B-B14F-4D97-AF65-F5344CB8AC3E}">
        <p14:creationId xmlns:p14="http://schemas.microsoft.com/office/powerpoint/2010/main" val="1917960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3"/>
          <p:cNvSpPr>
            <a:spLocks noGrp="1" noChangeArrowheads="1"/>
          </p:cNvSpPr>
          <p:nvPr>
            <p:ph type="ctrTitle"/>
          </p:nvPr>
        </p:nvSpPr>
        <p:spPr>
          <a:xfrm>
            <a:off x="251520" y="2780928"/>
            <a:ext cx="7056784" cy="1296144"/>
          </a:xfrm>
        </p:spPr>
        <p:txBody>
          <a:bodyPr/>
          <a:lstStyle>
            <a:lvl1pPr>
              <a:defRPr sz="4000"/>
            </a:lvl1pPr>
          </a:lstStyle>
          <a:p>
            <a:pPr lvl="0"/>
            <a:r>
              <a:rPr lang="en-US" altLang="en-US" noProof="0" smtClean="0"/>
              <a:t>Click to edit Master title style</a:t>
            </a:r>
            <a:endParaRPr lang="en-GB" altLang="en-US" noProof="0" dirty="0" smtClean="0"/>
          </a:p>
        </p:txBody>
      </p:sp>
      <p:sp>
        <p:nvSpPr>
          <p:cNvPr id="49156" name="Rectangle 4"/>
          <p:cNvSpPr>
            <a:spLocks noGrp="1" noChangeArrowheads="1"/>
          </p:cNvSpPr>
          <p:nvPr>
            <p:ph type="subTitle" idx="1"/>
          </p:nvPr>
        </p:nvSpPr>
        <p:spPr>
          <a:xfrm>
            <a:off x="259432" y="4045917"/>
            <a:ext cx="6400800" cy="1327299"/>
          </a:xfrm>
        </p:spPr>
        <p:txBody>
          <a:bodyPr/>
          <a:lstStyle>
            <a:lvl1pPr marL="0" indent="0" algn="l">
              <a:buFontTx/>
              <a:buNone/>
              <a:defRPr/>
            </a:lvl1pPr>
          </a:lstStyle>
          <a:p>
            <a:pPr lvl="0"/>
            <a:r>
              <a:rPr lang="en-US" altLang="en-US" noProof="0" smtClean="0"/>
              <a:t>Click to edit Master subtitle style</a:t>
            </a:r>
            <a:endParaRPr lang="en-GB" altLang="en-US" noProof="0" dirty="0" smtClean="0"/>
          </a:p>
        </p:txBody>
      </p:sp>
    </p:spTree>
    <p:extLst>
      <p:ext uri="{BB962C8B-B14F-4D97-AF65-F5344CB8AC3E}">
        <p14:creationId xmlns:p14="http://schemas.microsoft.com/office/powerpoint/2010/main" val="518528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FDA1588-79C4-41E1-A684-FD4CAD117C21}" type="datetimeFigureOut">
              <a:rPr lang="en-GB"/>
              <a:pPr>
                <a:defRPr/>
              </a:pPr>
              <a:t>10/06/2016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CFB0E6B-8A2B-47A4-8749-634BF8BBF307}" type="slidenum">
              <a:rPr lang="en-GB"/>
              <a:pPr>
                <a:defRPr/>
              </a:pPr>
              <a:t>‹#›</a:t>
            </a:fld>
            <a:endParaRPr lang="en-GB"/>
          </a:p>
        </p:txBody>
      </p:sp>
    </p:spTree>
    <p:extLst>
      <p:ext uri="{BB962C8B-B14F-4D97-AF65-F5344CB8AC3E}">
        <p14:creationId xmlns:p14="http://schemas.microsoft.com/office/powerpoint/2010/main" val="41538561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79F876C-6B55-4D00-8240-5B711D2B6BC2}" type="datetimeFigureOut">
              <a:rPr lang="en-GB"/>
              <a:pPr>
                <a:defRPr/>
              </a:pPr>
              <a:t>10/06/2016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B7998B6-D7A8-45E3-BEEA-A6F73E2DFBB1}" type="slidenum">
              <a:rPr lang="en-GB"/>
              <a:pPr>
                <a:defRPr/>
              </a:pPr>
              <a:t>‹#›</a:t>
            </a:fld>
            <a:endParaRPr lang="en-GB"/>
          </a:p>
        </p:txBody>
      </p:sp>
    </p:spTree>
    <p:extLst>
      <p:ext uri="{BB962C8B-B14F-4D97-AF65-F5344CB8AC3E}">
        <p14:creationId xmlns:p14="http://schemas.microsoft.com/office/powerpoint/2010/main" val="3715229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1435945-E9B1-4629-B49F-DB97E9975A64}" type="datetimeFigureOut">
              <a:rPr lang="en-GB"/>
              <a:pPr>
                <a:defRPr/>
              </a:pPr>
              <a:t>10/06/2016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C5F1960-35FE-4A6D-AF45-6A3A0A3D82F4}" type="slidenum">
              <a:rPr lang="en-GB"/>
              <a:pPr>
                <a:defRPr/>
              </a:pPr>
              <a:t>‹#›</a:t>
            </a:fld>
            <a:endParaRPr lang="en-GB"/>
          </a:p>
        </p:txBody>
      </p:sp>
    </p:spTree>
    <p:extLst>
      <p:ext uri="{BB962C8B-B14F-4D97-AF65-F5344CB8AC3E}">
        <p14:creationId xmlns:p14="http://schemas.microsoft.com/office/powerpoint/2010/main" val="347133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6578829-9709-4D95-A559-AB913BAF26EB}" type="datetimeFigureOut">
              <a:rPr lang="en-GB"/>
              <a:pPr>
                <a:defRPr/>
              </a:pPr>
              <a:t>10/06/2016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182CB0D-1E7C-45AA-81FA-FFCDBE40324B}" type="slidenum">
              <a:rPr lang="en-GB"/>
              <a:pPr>
                <a:defRPr/>
              </a:pPr>
              <a:t>‹#›</a:t>
            </a:fld>
            <a:endParaRPr lang="en-GB"/>
          </a:p>
        </p:txBody>
      </p:sp>
    </p:spTree>
    <p:extLst>
      <p:ext uri="{BB962C8B-B14F-4D97-AF65-F5344CB8AC3E}">
        <p14:creationId xmlns:p14="http://schemas.microsoft.com/office/powerpoint/2010/main" val="1159629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69735DA-9BAD-4D16-AC86-9E86C6DBB478}" type="datetimeFigureOut">
              <a:rPr lang="en-GB"/>
              <a:pPr>
                <a:defRPr/>
              </a:pPr>
              <a:t>10/06/2016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C23BB27-D245-4517-951E-8172569D91C3}" type="slidenum">
              <a:rPr lang="en-GB"/>
              <a:pPr>
                <a:defRPr/>
              </a:pPr>
              <a:t>‹#›</a:t>
            </a:fld>
            <a:endParaRPr lang="en-GB"/>
          </a:p>
        </p:txBody>
      </p:sp>
    </p:spTree>
    <p:extLst>
      <p:ext uri="{BB962C8B-B14F-4D97-AF65-F5344CB8AC3E}">
        <p14:creationId xmlns:p14="http://schemas.microsoft.com/office/powerpoint/2010/main" val="34263547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4E0203C-B26B-4E8D-9F37-E6C6D3086ABD}" type="datetimeFigureOut">
              <a:rPr lang="en-GB"/>
              <a:pPr>
                <a:defRPr/>
              </a:pPr>
              <a:t>10/06/2016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088C3E5-667D-4959-A01D-800FD5A6A713}" type="slidenum">
              <a:rPr lang="en-GB"/>
              <a:pPr>
                <a:defRPr/>
              </a:pPr>
              <a:t>‹#›</a:t>
            </a:fld>
            <a:endParaRPr lang="en-GB"/>
          </a:p>
        </p:txBody>
      </p:sp>
    </p:spTree>
    <p:extLst>
      <p:ext uri="{BB962C8B-B14F-4D97-AF65-F5344CB8AC3E}">
        <p14:creationId xmlns:p14="http://schemas.microsoft.com/office/powerpoint/2010/main" val="1321866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3568" y="2564904"/>
            <a:ext cx="7772400" cy="3204071"/>
          </a:xfrm>
        </p:spPr>
        <p:txBody>
          <a:bodyPr anchor="t"/>
          <a:lstStyle>
            <a:lvl1pPr algn="l">
              <a:defRPr sz="4000" b="1" cap="none"/>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CB6CFC1-2437-4893-8093-9ADE0148261C}" type="datetimeFigureOut">
              <a:rPr lang="en-GB"/>
              <a:pPr>
                <a:defRPr/>
              </a:pPr>
              <a:t>10/06/2016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7C71F9B-F62D-486B-8AB0-B377543C777B}" type="slidenum">
              <a:rPr lang="en-GB"/>
              <a:pPr>
                <a:defRPr/>
              </a:pPr>
              <a:t>‹#›</a:t>
            </a:fld>
            <a:endParaRPr lang="en-GB"/>
          </a:p>
        </p:txBody>
      </p:sp>
    </p:spTree>
    <p:extLst>
      <p:ext uri="{BB962C8B-B14F-4D97-AF65-F5344CB8AC3E}">
        <p14:creationId xmlns:p14="http://schemas.microsoft.com/office/powerpoint/2010/main" val="1388114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9CF4F55E-B691-4EB8-A50A-1571ED1C021C}" type="datetimeFigureOut">
              <a:rPr lang="en-GB"/>
              <a:pPr>
                <a:defRPr/>
              </a:pPr>
              <a:t>10/06/2016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3F95562-EE00-4C6C-9BCB-37DFCE97E38E}" type="slidenum">
              <a:rPr lang="en-GB"/>
              <a:pPr>
                <a:defRPr/>
              </a:pPr>
              <a:t>‹#›</a:t>
            </a:fld>
            <a:endParaRPr lang="en-GB"/>
          </a:p>
        </p:txBody>
      </p:sp>
    </p:spTree>
    <p:extLst>
      <p:ext uri="{BB962C8B-B14F-4D97-AF65-F5344CB8AC3E}">
        <p14:creationId xmlns:p14="http://schemas.microsoft.com/office/powerpoint/2010/main" val="33598676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E97D2E40-1A1C-4F05-9EF4-DC0F89B07991}" type="datetimeFigureOut">
              <a:rPr lang="en-GB"/>
              <a:pPr>
                <a:defRPr/>
              </a:pPr>
              <a:t>10/06/2016</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AF1DC878-886A-4A63-9C60-50A5351F35EA}" type="slidenum">
              <a:rPr lang="en-GB"/>
              <a:pPr>
                <a:defRPr/>
              </a:pPr>
              <a:t>‹#›</a:t>
            </a:fld>
            <a:endParaRPr lang="en-GB"/>
          </a:p>
        </p:txBody>
      </p:sp>
    </p:spTree>
    <p:extLst>
      <p:ext uri="{BB962C8B-B14F-4D97-AF65-F5344CB8AC3E}">
        <p14:creationId xmlns:p14="http://schemas.microsoft.com/office/powerpoint/2010/main" val="37798784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B4E79CA7-C3F6-46D8-B4E5-E5CCFC333B78}" type="datetimeFigureOut">
              <a:rPr lang="en-GB"/>
              <a:pPr>
                <a:defRPr/>
              </a:pPr>
              <a:t>10/06/2016</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86A57F4F-7B25-4DD8-A8E7-C2C297215404}" type="slidenum">
              <a:rPr lang="en-GB"/>
              <a:pPr>
                <a:defRPr/>
              </a:pPr>
              <a:t>‹#›</a:t>
            </a:fld>
            <a:endParaRPr lang="en-GB"/>
          </a:p>
        </p:txBody>
      </p:sp>
    </p:spTree>
    <p:extLst>
      <p:ext uri="{BB962C8B-B14F-4D97-AF65-F5344CB8AC3E}">
        <p14:creationId xmlns:p14="http://schemas.microsoft.com/office/powerpoint/2010/main" val="2927118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96D7F68A-4ACE-4B93-A174-EE8B4F8B001B}" type="slidenum">
              <a:rPr lang="en-GB" altLang="en-US"/>
              <a:pPr>
                <a:defRPr/>
              </a:pPr>
              <a:t>‹#›</a:t>
            </a:fld>
            <a:endParaRPr lang="en-GB" altLang="en-US"/>
          </a:p>
        </p:txBody>
      </p:sp>
    </p:spTree>
    <p:extLst>
      <p:ext uri="{BB962C8B-B14F-4D97-AF65-F5344CB8AC3E}">
        <p14:creationId xmlns:p14="http://schemas.microsoft.com/office/powerpoint/2010/main" val="3469714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E6EFBD9-21AF-4A9A-B7F2-FE6830F4B0DF}" type="datetimeFigureOut">
              <a:rPr lang="en-GB"/>
              <a:pPr>
                <a:defRPr/>
              </a:pPr>
              <a:t>10/06/2016</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CF363BA2-B057-412A-84F4-B8A58DD0D725}" type="slidenum">
              <a:rPr lang="en-GB"/>
              <a:pPr>
                <a:defRPr/>
              </a:pPr>
              <a:t>‹#›</a:t>
            </a:fld>
            <a:endParaRPr lang="en-GB"/>
          </a:p>
        </p:txBody>
      </p:sp>
    </p:spTree>
    <p:extLst>
      <p:ext uri="{BB962C8B-B14F-4D97-AF65-F5344CB8AC3E}">
        <p14:creationId xmlns:p14="http://schemas.microsoft.com/office/powerpoint/2010/main" val="9534525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33344DC-7B1B-447C-8026-735EF5A3EBDD}" type="datetimeFigureOut">
              <a:rPr lang="en-GB"/>
              <a:pPr>
                <a:defRPr/>
              </a:pPr>
              <a:t>10/06/2016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72177B1-78CD-4996-95FA-EEEEEBCFCC0F}" type="slidenum">
              <a:rPr lang="en-GB"/>
              <a:pPr>
                <a:defRPr/>
              </a:pPr>
              <a:t>‹#›</a:t>
            </a:fld>
            <a:endParaRPr lang="en-GB"/>
          </a:p>
        </p:txBody>
      </p:sp>
    </p:spTree>
    <p:extLst>
      <p:ext uri="{BB962C8B-B14F-4D97-AF65-F5344CB8AC3E}">
        <p14:creationId xmlns:p14="http://schemas.microsoft.com/office/powerpoint/2010/main" val="39334058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CA1B379-E6D6-43D9-B21D-11444402DD14}" type="datetimeFigureOut">
              <a:rPr lang="en-GB"/>
              <a:pPr>
                <a:defRPr/>
              </a:pPr>
              <a:t>10/06/2016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0391072-822A-4611-9F87-6C8535FEBBBC}" type="slidenum">
              <a:rPr lang="en-GB"/>
              <a:pPr>
                <a:defRPr/>
              </a:pPr>
              <a:t>‹#›</a:t>
            </a:fld>
            <a:endParaRPr lang="en-GB"/>
          </a:p>
        </p:txBody>
      </p:sp>
    </p:spTree>
    <p:extLst>
      <p:ext uri="{BB962C8B-B14F-4D97-AF65-F5344CB8AC3E}">
        <p14:creationId xmlns:p14="http://schemas.microsoft.com/office/powerpoint/2010/main" val="27913797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C1719AB-3E9E-4CF6-84A4-03D7BF3D7E96}" type="datetimeFigureOut">
              <a:rPr lang="en-GB"/>
              <a:pPr>
                <a:defRPr/>
              </a:pPr>
              <a:t>10/06/2016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6EEC812-D9B1-4E1B-9572-DFFD805056BE}" type="slidenum">
              <a:rPr lang="en-GB"/>
              <a:pPr>
                <a:defRPr/>
              </a:pPr>
              <a:t>‹#›</a:t>
            </a:fld>
            <a:endParaRPr lang="en-GB"/>
          </a:p>
        </p:txBody>
      </p:sp>
    </p:spTree>
    <p:extLst>
      <p:ext uri="{BB962C8B-B14F-4D97-AF65-F5344CB8AC3E}">
        <p14:creationId xmlns:p14="http://schemas.microsoft.com/office/powerpoint/2010/main" val="30384666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B4016AC-F965-40D6-A55A-73A5E4FFBDB6}" type="datetimeFigureOut">
              <a:rPr lang="en-GB"/>
              <a:pPr>
                <a:defRPr/>
              </a:pPr>
              <a:t>10/06/2016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487538A-FCFD-43FB-931D-A3DA393E6798}" type="slidenum">
              <a:rPr lang="en-GB"/>
              <a:pPr>
                <a:defRPr/>
              </a:pPr>
              <a:t>‹#›</a:t>
            </a:fld>
            <a:endParaRPr lang="en-GB"/>
          </a:p>
        </p:txBody>
      </p:sp>
    </p:spTree>
    <p:extLst>
      <p:ext uri="{BB962C8B-B14F-4D97-AF65-F5344CB8AC3E}">
        <p14:creationId xmlns:p14="http://schemas.microsoft.com/office/powerpoint/2010/main" val="3288694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5661025"/>
            <a:ext cx="9155113" cy="100806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2400" smtClean="0">
              <a:latin typeface="Times New Roman" panose="02020603050405020304" pitchFamily="18" charset="0"/>
            </a:endParaRPr>
          </a:p>
        </p:txBody>
      </p:sp>
      <p:pic>
        <p:nvPicPr>
          <p:cNvPr id="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550979"/>
            <a:ext cx="7772400" cy="1362075"/>
          </a:xfrm>
        </p:spPr>
        <p:txBody>
          <a:bodyPr anchor="t"/>
          <a:lstStyle>
            <a:lvl1pPr algn="l">
              <a:defRPr sz="4000" b="1" cap="none"/>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lstStyle>
            <a:lvl1pPr marL="0" indent="0">
              <a:buNone/>
              <a:defRPr sz="32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Rectangle 4"/>
          <p:cNvSpPr>
            <a:spLocks noGrp="1" noChangeArrowheads="1"/>
          </p:cNvSpPr>
          <p:nvPr>
            <p:ph type="dt" sz="half" idx="10"/>
          </p:nvPr>
        </p:nvSpPr>
        <p:spPr/>
        <p:txBody>
          <a:bodyPr/>
          <a:lstStyle>
            <a:lvl1pPr>
              <a:defRPr/>
            </a:lvl1pPr>
          </a:lstStyle>
          <a:p>
            <a:pPr>
              <a:defRPr/>
            </a:pPr>
            <a:endParaRPr lang="en-GB" altLang="en-US"/>
          </a:p>
        </p:txBody>
      </p:sp>
      <p:sp>
        <p:nvSpPr>
          <p:cNvPr id="7" name="Rectangle 5"/>
          <p:cNvSpPr>
            <a:spLocks noGrp="1" noChangeArrowheads="1"/>
          </p:cNvSpPr>
          <p:nvPr>
            <p:ph type="ftr" sz="quarter" idx="11"/>
          </p:nvPr>
        </p:nvSpPr>
        <p:spPr/>
        <p:txBody>
          <a:bodyPr/>
          <a:lstStyle>
            <a:lvl1pPr>
              <a:defRPr/>
            </a:lvl1pPr>
          </a:lstStyle>
          <a:p>
            <a:pPr>
              <a:defRPr/>
            </a:pPr>
            <a:endParaRPr lang="en-GB" altLang="en-US"/>
          </a:p>
        </p:txBody>
      </p:sp>
      <p:sp>
        <p:nvSpPr>
          <p:cNvPr id="8" name="Rectangle 6"/>
          <p:cNvSpPr>
            <a:spLocks noGrp="1" noChangeArrowheads="1"/>
          </p:cNvSpPr>
          <p:nvPr>
            <p:ph type="sldNum" sz="quarter" idx="12"/>
          </p:nvPr>
        </p:nvSpPr>
        <p:spPr/>
        <p:txBody>
          <a:bodyPr/>
          <a:lstStyle>
            <a:lvl1pPr>
              <a:defRPr/>
            </a:lvl1pPr>
          </a:lstStyle>
          <a:p>
            <a:pPr>
              <a:defRPr/>
            </a:pPr>
            <a:fld id="{602B18D1-3350-4A47-B9B5-5736E1A809D8}" type="slidenum">
              <a:rPr lang="en-GB" altLang="en-US"/>
              <a:pPr>
                <a:defRPr/>
              </a:pPr>
              <a:t>‹#›</a:t>
            </a:fld>
            <a:endParaRPr lang="en-GB" altLang="en-US"/>
          </a:p>
        </p:txBody>
      </p:sp>
    </p:spTree>
    <p:extLst>
      <p:ext uri="{BB962C8B-B14F-4D97-AF65-F5344CB8AC3E}">
        <p14:creationId xmlns:p14="http://schemas.microsoft.com/office/powerpoint/2010/main" val="283683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371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71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111E8492-A372-4C66-AF48-8ED040FF62AA}" type="slidenum">
              <a:rPr lang="en-GB" altLang="en-US"/>
              <a:pPr>
                <a:defRPr/>
              </a:pPr>
              <a:t>‹#›</a:t>
            </a:fld>
            <a:endParaRPr lang="en-GB" altLang="en-US"/>
          </a:p>
        </p:txBody>
      </p:sp>
    </p:spTree>
    <p:extLst>
      <p:ext uri="{BB962C8B-B14F-4D97-AF65-F5344CB8AC3E}">
        <p14:creationId xmlns:p14="http://schemas.microsoft.com/office/powerpoint/2010/main" val="2734945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pPr>
              <a:defRPr/>
            </a:pPr>
            <a:fld id="{2E460434-EB49-4AD3-861F-6A6CCBBA3D24}" type="slidenum">
              <a:rPr lang="en-GB" altLang="en-US"/>
              <a:pPr>
                <a:defRPr/>
              </a:pPr>
              <a:t>‹#›</a:t>
            </a:fld>
            <a:endParaRPr lang="en-GB" altLang="en-US"/>
          </a:p>
        </p:txBody>
      </p:sp>
    </p:spTree>
    <p:extLst>
      <p:ext uri="{BB962C8B-B14F-4D97-AF65-F5344CB8AC3E}">
        <p14:creationId xmlns:p14="http://schemas.microsoft.com/office/powerpoint/2010/main" val="813006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FD7730EE-17F2-407A-AC67-C18661A72D89}" type="slidenum">
              <a:rPr lang="en-GB" altLang="en-US"/>
              <a:pPr>
                <a:defRPr/>
              </a:pPr>
              <a:t>‹#›</a:t>
            </a:fld>
            <a:endParaRPr lang="en-GB" altLang="en-US"/>
          </a:p>
        </p:txBody>
      </p:sp>
    </p:spTree>
    <p:extLst>
      <p:ext uri="{BB962C8B-B14F-4D97-AF65-F5344CB8AC3E}">
        <p14:creationId xmlns:p14="http://schemas.microsoft.com/office/powerpoint/2010/main" val="2264176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ln/>
        </p:spPr>
        <p:txBody>
          <a:bodyPr/>
          <a:lstStyle>
            <a:lvl1pPr>
              <a:defRPr/>
            </a:lvl1pPr>
          </a:lstStyle>
          <a:p>
            <a:pPr>
              <a:defRPr/>
            </a:pPr>
            <a:fld id="{5A80856E-F1B2-47ED-B0E1-3B4DDFF06B40}" type="slidenum">
              <a:rPr lang="en-GB" altLang="en-US"/>
              <a:pPr>
                <a:defRPr/>
              </a:pPr>
              <a:t>‹#›</a:t>
            </a:fld>
            <a:endParaRPr lang="en-GB" altLang="en-US"/>
          </a:p>
        </p:txBody>
      </p:sp>
    </p:spTree>
    <p:extLst>
      <p:ext uri="{BB962C8B-B14F-4D97-AF65-F5344CB8AC3E}">
        <p14:creationId xmlns:p14="http://schemas.microsoft.com/office/powerpoint/2010/main" val="4067532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8A483686-3B39-4727-BE6F-FE7B71295C17}" type="slidenum">
              <a:rPr lang="en-GB" altLang="en-US"/>
              <a:pPr>
                <a:defRPr/>
              </a:pPr>
              <a:t>‹#›</a:t>
            </a:fld>
            <a:endParaRPr lang="en-GB" altLang="en-US"/>
          </a:p>
        </p:txBody>
      </p:sp>
    </p:spTree>
    <p:extLst>
      <p:ext uri="{BB962C8B-B14F-4D97-AF65-F5344CB8AC3E}">
        <p14:creationId xmlns:p14="http://schemas.microsoft.com/office/powerpoint/2010/main" val="13505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5959475"/>
            <a:ext cx="915035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2286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Master title style</a:t>
            </a:r>
          </a:p>
        </p:txBody>
      </p:sp>
      <p:sp>
        <p:nvSpPr>
          <p:cNvPr id="1028" name="Rectangle 3"/>
          <p:cNvSpPr>
            <a:spLocks noGrp="1" noChangeArrowheads="1"/>
          </p:cNvSpPr>
          <p:nvPr>
            <p:ph type="body" idx="1"/>
          </p:nvPr>
        </p:nvSpPr>
        <p:spPr bwMode="auto">
          <a:xfrm>
            <a:off x="685800" y="13716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2" name="Rectangle 4"/>
          <p:cNvSpPr>
            <a:spLocks noGrp="1" noChangeArrowheads="1"/>
          </p:cNvSpPr>
          <p:nvPr>
            <p:ph type="dt" sz="half" idx="2"/>
          </p:nvPr>
        </p:nvSpPr>
        <p:spPr bwMode="auto">
          <a:xfrm>
            <a:off x="152400" y="5562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mn-lt"/>
                <a:cs typeface="+mn-cs"/>
              </a:defRPr>
            </a:lvl1pPr>
          </a:lstStyle>
          <a:p>
            <a:pPr>
              <a:defRPr/>
            </a:pPr>
            <a:endParaRPr lang="en-GB" altLang="en-US"/>
          </a:p>
        </p:txBody>
      </p:sp>
      <p:sp>
        <p:nvSpPr>
          <p:cNvPr id="1029" name="Rectangle 5"/>
          <p:cNvSpPr>
            <a:spLocks noGrp="1" noChangeArrowheads="1"/>
          </p:cNvSpPr>
          <p:nvPr>
            <p:ph type="ftr" sz="quarter" idx="3"/>
          </p:nvPr>
        </p:nvSpPr>
        <p:spPr bwMode="auto">
          <a:xfrm>
            <a:off x="3276600" y="5562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atin typeface="+mn-lt"/>
                <a:cs typeface="+mn-cs"/>
              </a:defRPr>
            </a:lvl1pPr>
          </a:lstStyle>
          <a:p>
            <a:pPr>
              <a:defRPr/>
            </a:pPr>
            <a:endParaRPr lang="en-GB" altLang="en-US"/>
          </a:p>
        </p:txBody>
      </p:sp>
      <p:sp>
        <p:nvSpPr>
          <p:cNvPr id="1030" name="Rectangle 6"/>
          <p:cNvSpPr>
            <a:spLocks noGrp="1" noChangeArrowheads="1"/>
          </p:cNvSpPr>
          <p:nvPr>
            <p:ph type="sldNum" sz="quarter" idx="4"/>
          </p:nvPr>
        </p:nvSpPr>
        <p:spPr bwMode="auto">
          <a:xfrm>
            <a:off x="7010400" y="5562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atin typeface="+mn-lt"/>
                <a:cs typeface="+mn-cs"/>
              </a:defRPr>
            </a:lvl1pPr>
          </a:lstStyle>
          <a:p>
            <a:pPr>
              <a:defRPr/>
            </a:pPr>
            <a:fld id="{7F7AE7CA-834F-44F6-82C6-CDC7360D7DA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777" r:id="rId3"/>
    <p:sldLayoutId id="2147483809"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Lst>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Calibri" pitchFamily="34" charset="0"/>
        </a:defRPr>
      </a:lvl2pPr>
      <a:lvl3pPr algn="l" rtl="0" eaLnBrk="0" fontAlgn="base" hangingPunct="0">
        <a:spcBef>
          <a:spcPct val="0"/>
        </a:spcBef>
        <a:spcAft>
          <a:spcPct val="0"/>
        </a:spcAft>
        <a:defRPr sz="4400" b="1">
          <a:solidFill>
            <a:schemeClr val="tx2"/>
          </a:solidFill>
          <a:latin typeface="Calibri" pitchFamily="34" charset="0"/>
        </a:defRPr>
      </a:lvl3pPr>
      <a:lvl4pPr algn="l" rtl="0" eaLnBrk="0" fontAlgn="base" hangingPunct="0">
        <a:spcBef>
          <a:spcPct val="0"/>
        </a:spcBef>
        <a:spcAft>
          <a:spcPct val="0"/>
        </a:spcAft>
        <a:defRPr sz="4400" b="1">
          <a:solidFill>
            <a:schemeClr val="tx2"/>
          </a:solidFill>
          <a:latin typeface="Calibri" pitchFamily="34" charset="0"/>
        </a:defRPr>
      </a:lvl4pPr>
      <a:lvl5pPr algn="l" rtl="0" eaLnBrk="0" fontAlgn="base" hangingPunct="0">
        <a:spcBef>
          <a:spcPct val="0"/>
        </a:spcBef>
        <a:spcAft>
          <a:spcPct val="0"/>
        </a:spcAft>
        <a:defRPr sz="4400" b="1">
          <a:solidFill>
            <a:schemeClr val="tx2"/>
          </a:solidFill>
          <a:latin typeface="Calibri" pitchFamily="34" charset="0"/>
        </a:defRPr>
      </a:lvl5pPr>
      <a:lvl6pPr marL="457200" algn="l" rtl="0" eaLnBrk="1" fontAlgn="base" hangingPunct="1">
        <a:spcBef>
          <a:spcPct val="0"/>
        </a:spcBef>
        <a:spcAft>
          <a:spcPct val="0"/>
        </a:spcAft>
        <a:defRPr sz="4400" b="1">
          <a:solidFill>
            <a:schemeClr val="tx2"/>
          </a:solidFill>
          <a:latin typeface="Arial" charset="0"/>
        </a:defRPr>
      </a:lvl6pPr>
      <a:lvl7pPr marL="914400" algn="l" rtl="0" eaLnBrk="1" fontAlgn="base" hangingPunct="1">
        <a:spcBef>
          <a:spcPct val="0"/>
        </a:spcBef>
        <a:spcAft>
          <a:spcPct val="0"/>
        </a:spcAft>
        <a:defRPr sz="4400" b="1">
          <a:solidFill>
            <a:schemeClr val="tx2"/>
          </a:solidFill>
          <a:latin typeface="Arial" charset="0"/>
        </a:defRPr>
      </a:lvl7pPr>
      <a:lvl8pPr marL="1371600" algn="l" rtl="0" eaLnBrk="1" fontAlgn="base" hangingPunct="1">
        <a:spcBef>
          <a:spcPct val="0"/>
        </a:spcBef>
        <a:spcAft>
          <a:spcPct val="0"/>
        </a:spcAft>
        <a:defRPr sz="4400" b="1">
          <a:solidFill>
            <a:schemeClr val="tx2"/>
          </a:solidFill>
          <a:latin typeface="Arial" charset="0"/>
        </a:defRPr>
      </a:lvl8pPr>
      <a:lvl9pPr marL="1828800" algn="l" rtl="0" eaLnBrk="1" fontAlgn="base" hangingPunct="1">
        <a:spcBef>
          <a:spcPct val="0"/>
        </a:spcBef>
        <a:spcAft>
          <a:spcPct val="0"/>
        </a:spcAft>
        <a:defRPr sz="4400" b="1">
          <a:solidFill>
            <a:schemeClr val="tx2"/>
          </a:solidFill>
          <a:latin typeface="Arial" charset="0"/>
        </a:defRPr>
      </a:lvl9pPr>
    </p:titleStyle>
    <p:bodyStyle>
      <a:lvl1pPr marL="457200" indent="-457200" algn="l" rtl="0" eaLnBrk="0" fontAlgn="base" hangingPunct="0">
        <a:spcBef>
          <a:spcPct val="20000"/>
        </a:spcBef>
        <a:spcAft>
          <a:spcPct val="0"/>
        </a:spcAft>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2A7F136-4B12-4A28-ABE7-D5A2FB26CB1B}" type="datetimeFigureOut">
              <a:rPr lang="en-GB"/>
              <a:pPr>
                <a:defRPr/>
              </a:pPr>
              <a:t>10/06/2016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F47EE09-72E0-41BF-8ED9-BE4F5643238C}" type="slidenum">
              <a:rPr lang="en-GB"/>
              <a:pPr>
                <a:defRPr/>
              </a:pPr>
              <a:t>‹#›</a:t>
            </a:fld>
            <a:endParaRPr lang="en-GB"/>
          </a:p>
        </p:txBody>
      </p:sp>
      <p:pic>
        <p:nvPicPr>
          <p:cNvPr id="2055" name="Picture 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6350"/>
            <a:ext cx="91440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fld id="{8AE4897C-DDFB-4BAE-8E46-E1A2B3B3C0F6}" type="datetimeFigureOut">
              <a:rPr lang="en-GB"/>
              <a:pPr>
                <a:defRPr/>
              </a:pPr>
              <a:t>10/06/2016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D222A566-3403-4A14-AD42-F9BBA3440FC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810"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www.oxforddictionaries.com/definition/english/wrong#wrong__9"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hyperlink" Target="http://www.oxforddictionaries.com/definition/english/obligation#obligation__2"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hyperlink" Target="http://www2.warwick.ac.uk/services/student-support-services" TargetMode="Externa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rot="5400000">
            <a:off x="4001148" y="-1023096"/>
            <a:ext cx="1056335" cy="9144000"/>
          </a:xfrm>
          <a:prstGeom prst="rect">
            <a:avLst/>
          </a:prstGeom>
          <a:gradFill flip="none" rotWithShape="1">
            <a:gsLst>
              <a:gs pos="0">
                <a:schemeClr val="bg1"/>
              </a:gs>
              <a:gs pos="99000">
                <a:srgbClr val="E1E0EF"/>
              </a:gs>
            </a:gsLst>
            <a:lin ang="0" scaled="1"/>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ctrTitle"/>
          </p:nvPr>
        </p:nvSpPr>
        <p:spPr>
          <a:xfrm>
            <a:off x="0" y="2132856"/>
            <a:ext cx="7056784" cy="1296144"/>
          </a:xfrm>
        </p:spPr>
        <p:txBody>
          <a:bodyPr/>
          <a:lstStyle/>
          <a:p>
            <a:r>
              <a:rPr lang="en-GB" sz="4400" dirty="0" smtClean="0">
                <a:solidFill>
                  <a:srgbClr val="560071"/>
                </a:solidFill>
              </a:rPr>
              <a:t>To Tweet or Not to Tweet</a:t>
            </a:r>
            <a:br>
              <a:rPr lang="en-GB" sz="4400" dirty="0" smtClean="0">
                <a:solidFill>
                  <a:srgbClr val="560071"/>
                </a:solidFill>
              </a:rPr>
            </a:br>
            <a:r>
              <a:rPr lang="en-GB" sz="4400" dirty="0" smtClean="0">
                <a:solidFill>
                  <a:srgbClr val="560071"/>
                </a:solidFill>
              </a:rPr>
              <a:t>Eek Is that the time?</a:t>
            </a:r>
            <a:endParaRPr lang="en-GB" sz="4400" dirty="0">
              <a:solidFill>
                <a:srgbClr val="560071"/>
              </a:solidFill>
            </a:endParaRPr>
          </a:p>
        </p:txBody>
      </p:sp>
      <p:sp>
        <p:nvSpPr>
          <p:cNvPr id="3" name="Subtitle 2"/>
          <p:cNvSpPr>
            <a:spLocks noGrp="1"/>
          </p:cNvSpPr>
          <p:nvPr>
            <p:ph type="subTitle" idx="1"/>
          </p:nvPr>
        </p:nvSpPr>
        <p:spPr>
          <a:xfrm>
            <a:off x="-42685" y="3404060"/>
            <a:ext cx="9684568" cy="659046"/>
          </a:xfrm>
        </p:spPr>
        <p:txBody>
          <a:bodyPr/>
          <a:lstStyle/>
          <a:p>
            <a:r>
              <a:rPr lang="en-GB" sz="3750" dirty="0" smtClean="0">
                <a:solidFill>
                  <a:srgbClr val="911377"/>
                </a:solidFill>
              </a:rPr>
              <a:t>Overcoming Social Media Procrastination</a:t>
            </a:r>
          </a:p>
        </p:txBody>
      </p:sp>
      <p:sp>
        <p:nvSpPr>
          <p:cNvPr id="9" name="Rectangle 8"/>
          <p:cNvSpPr/>
          <p:nvPr/>
        </p:nvSpPr>
        <p:spPr bwMode="auto">
          <a:xfrm rot="16200000">
            <a:off x="4381890" y="1071442"/>
            <a:ext cx="315420" cy="5983872"/>
          </a:xfrm>
          <a:prstGeom prst="rect">
            <a:avLst/>
          </a:prstGeom>
          <a:gradFill flip="none" rotWithShape="1">
            <a:gsLst>
              <a:gs pos="0">
                <a:schemeClr val="bg1">
                  <a:alpha val="0"/>
                </a:schemeClr>
              </a:gs>
              <a:gs pos="99000">
                <a:srgbClr val="E1E0EF"/>
              </a:gs>
            </a:gsLst>
            <a:lin ang="0" scaled="1"/>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pic>
        <p:nvPicPr>
          <p:cNvPr id="7" name="Picture 6"/>
          <p:cNvPicPr>
            <a:picLocks noChangeAspect="1"/>
          </p:cNvPicPr>
          <p:nvPr/>
        </p:nvPicPr>
        <p:blipFill>
          <a:blip r:embed="rId3"/>
          <a:stretch>
            <a:fillRect/>
          </a:stretch>
        </p:blipFill>
        <p:spPr>
          <a:xfrm>
            <a:off x="-69189" y="4053533"/>
            <a:ext cx="9419688" cy="2799156"/>
          </a:xfrm>
          <a:prstGeom prst="rect">
            <a:avLst/>
          </a:prstGeom>
        </p:spPr>
      </p:pic>
    </p:spTree>
    <p:extLst>
      <p:ext uri="{BB962C8B-B14F-4D97-AF65-F5344CB8AC3E}">
        <p14:creationId xmlns:p14="http://schemas.microsoft.com/office/powerpoint/2010/main" val="42799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548680"/>
            <a:ext cx="8229600" cy="1143000"/>
          </a:xfrm>
        </p:spPr>
        <p:txBody>
          <a:bodyPr/>
          <a:lstStyle/>
          <a:p>
            <a:r>
              <a:rPr lang="en-GB" b="1" dirty="0" smtClean="0">
                <a:solidFill>
                  <a:srgbClr val="7030A0"/>
                </a:solidFill>
              </a:rPr>
              <a:t>Why we Procrastinate</a:t>
            </a:r>
            <a:endParaRPr lang="en-GB" b="1" dirty="0">
              <a:solidFill>
                <a:srgbClr val="7030A0"/>
              </a:solidFill>
            </a:endParaRPr>
          </a:p>
        </p:txBody>
      </p:sp>
      <p:pic>
        <p:nvPicPr>
          <p:cNvPr id="6" name="Content Placeholder 5"/>
          <p:cNvPicPr>
            <a:picLocks noGrp="1" noChangeAspect="1"/>
          </p:cNvPicPr>
          <p:nvPr>
            <p:ph idx="1"/>
          </p:nvPr>
        </p:nvPicPr>
        <p:blipFill>
          <a:blip r:embed="rId3"/>
          <a:stretch>
            <a:fillRect/>
          </a:stretch>
        </p:blipFill>
        <p:spPr>
          <a:xfrm>
            <a:off x="827584" y="2779339"/>
            <a:ext cx="7573547" cy="1728192"/>
          </a:xfrm>
          <a:prstGeom prst="rect">
            <a:avLst/>
          </a:prstGeom>
        </p:spPr>
      </p:pic>
      <p:sp>
        <p:nvSpPr>
          <p:cNvPr id="7" name="TextBox 6"/>
          <p:cNvSpPr txBox="1"/>
          <p:nvPr/>
        </p:nvSpPr>
        <p:spPr>
          <a:xfrm>
            <a:off x="3059832" y="5595191"/>
            <a:ext cx="4989240" cy="646331"/>
          </a:xfrm>
          <a:prstGeom prst="rect">
            <a:avLst/>
          </a:prstGeom>
          <a:noFill/>
        </p:spPr>
        <p:txBody>
          <a:bodyPr wrap="square" rtlCol="0">
            <a:spAutoFit/>
          </a:bodyPr>
          <a:lstStyle/>
          <a:p>
            <a:r>
              <a:rPr lang="en-GB" dirty="0" smtClean="0"/>
              <a:t>Temporal Motivation Theory: Steel &amp; </a:t>
            </a:r>
            <a:r>
              <a:rPr lang="en-GB" dirty="0" err="1" smtClean="0"/>
              <a:t>Konig</a:t>
            </a:r>
            <a:r>
              <a:rPr lang="en-GB" dirty="0" smtClean="0"/>
              <a:t> (2007)</a:t>
            </a:r>
            <a:endParaRPr lang="en-GB" dirty="0"/>
          </a:p>
        </p:txBody>
      </p:sp>
    </p:spTree>
    <p:extLst>
      <p:ext uri="{BB962C8B-B14F-4D97-AF65-F5344CB8AC3E}">
        <p14:creationId xmlns:p14="http://schemas.microsoft.com/office/powerpoint/2010/main" val="1668872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 of Social Media</a:t>
            </a:r>
            <a:endParaRPr lang="en-GB" dirty="0"/>
          </a:p>
        </p:txBody>
      </p:sp>
      <p:sp>
        <p:nvSpPr>
          <p:cNvPr id="3" name="Content Placeholder 2"/>
          <p:cNvSpPr>
            <a:spLocks noGrp="1"/>
          </p:cNvSpPr>
          <p:nvPr>
            <p:ph idx="1"/>
          </p:nvPr>
        </p:nvSpPr>
        <p:spPr/>
        <p:txBody>
          <a:bodyPr/>
          <a:lstStyle/>
          <a:p>
            <a:r>
              <a:rPr lang="en-GB" b="1" dirty="0"/>
              <a:t>Integrated social media learning: forums, blogs, emails </a:t>
            </a:r>
            <a:r>
              <a:rPr lang="en-GB" b="1" dirty="0" err="1"/>
              <a:t>etc</a:t>
            </a:r>
            <a:endParaRPr lang="en-GB" b="1" dirty="0"/>
          </a:p>
          <a:p>
            <a:r>
              <a:rPr lang="en-GB" b="1" dirty="0"/>
              <a:t>24 hour response </a:t>
            </a:r>
            <a:r>
              <a:rPr lang="en-GB" b="1" dirty="0" smtClean="0"/>
              <a:t>expectation</a:t>
            </a:r>
          </a:p>
          <a:p>
            <a:r>
              <a:rPr lang="en-GB" b="1" dirty="0" smtClean="0"/>
              <a:t>Accessibility</a:t>
            </a:r>
            <a:endParaRPr lang="en-GB" b="1" dirty="0"/>
          </a:p>
          <a:p>
            <a:r>
              <a:rPr lang="en-GB" b="1" dirty="0"/>
              <a:t>Fear of missing out</a:t>
            </a:r>
          </a:p>
          <a:p>
            <a:r>
              <a:rPr lang="en-GB" b="1" dirty="0"/>
              <a:t>Balancing multiple </a:t>
            </a:r>
            <a:r>
              <a:rPr lang="en-GB" b="1" dirty="0" smtClean="0"/>
              <a:t>demands</a:t>
            </a:r>
          </a:p>
          <a:p>
            <a:r>
              <a:rPr lang="en-GB" b="1" dirty="0" smtClean="0"/>
              <a:t>Information overload – work, rest, news and play</a:t>
            </a:r>
            <a:endParaRPr lang="en-GB" b="1" dirty="0"/>
          </a:p>
          <a:p>
            <a:endParaRPr lang="en-GB" dirty="0"/>
          </a:p>
        </p:txBody>
      </p:sp>
      <p:pic>
        <p:nvPicPr>
          <p:cNvPr id="4" name="Picture 3"/>
          <p:cNvPicPr>
            <a:picLocks noChangeAspect="1"/>
          </p:cNvPicPr>
          <p:nvPr/>
        </p:nvPicPr>
        <p:blipFill>
          <a:blip r:embed="rId3"/>
          <a:stretch>
            <a:fillRect/>
          </a:stretch>
        </p:blipFill>
        <p:spPr>
          <a:xfrm>
            <a:off x="6228184" y="2671309"/>
            <a:ext cx="2670279" cy="2383743"/>
          </a:xfrm>
          <a:prstGeom prst="rect">
            <a:avLst/>
          </a:prstGeom>
        </p:spPr>
      </p:pic>
    </p:spTree>
    <p:extLst>
      <p:ext uri="{BB962C8B-B14F-4D97-AF65-F5344CB8AC3E}">
        <p14:creationId xmlns:p14="http://schemas.microsoft.com/office/powerpoint/2010/main" val="2805150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Habit!</a:t>
            </a:r>
            <a:endParaRPr lang="en-GB" dirty="0"/>
          </a:p>
        </p:txBody>
      </p:sp>
      <p:sp>
        <p:nvSpPr>
          <p:cNvPr id="3" name="Content Placeholder 2"/>
          <p:cNvSpPr>
            <a:spLocks noGrp="1"/>
          </p:cNvSpPr>
          <p:nvPr>
            <p:ph idx="1"/>
          </p:nvPr>
        </p:nvSpPr>
        <p:spPr/>
        <p:txBody>
          <a:bodyPr/>
          <a:lstStyle/>
          <a:p>
            <a:pPr marL="0" indent="0">
              <a:buNone/>
            </a:pPr>
            <a:r>
              <a:rPr lang="en-GB" b="1" dirty="0" smtClean="0"/>
              <a:t>How </a:t>
            </a:r>
            <a:r>
              <a:rPr lang="en-GB" b="1" dirty="0"/>
              <a:t>much time is </a:t>
            </a:r>
            <a:r>
              <a:rPr lang="en-GB" b="1" dirty="0" smtClean="0"/>
              <a:t>spent </a:t>
            </a:r>
            <a:endParaRPr lang="en-GB" dirty="0"/>
          </a:p>
          <a:p>
            <a:pPr marL="0" indent="0">
              <a:buNone/>
            </a:pPr>
            <a:r>
              <a:rPr lang="en-GB" sz="2800" dirty="0"/>
              <a:t>Baylor university 2014 study suggested female students spent </a:t>
            </a:r>
            <a:r>
              <a:rPr lang="en-GB" sz="2800" b="1" dirty="0"/>
              <a:t>10 hours </a:t>
            </a:r>
            <a:r>
              <a:rPr lang="en-GB" sz="2800" dirty="0"/>
              <a:t>on their phones and men spent </a:t>
            </a:r>
            <a:r>
              <a:rPr lang="en-GB" sz="2800" b="1" dirty="0"/>
              <a:t>8 hours</a:t>
            </a:r>
            <a:r>
              <a:rPr lang="en-GB" sz="2800" dirty="0"/>
              <a:t>!</a:t>
            </a:r>
          </a:p>
          <a:p>
            <a:pPr marL="0" indent="0">
              <a:buNone/>
            </a:pPr>
            <a:endParaRPr lang="en-GB" sz="2800" dirty="0" smtClean="0"/>
          </a:p>
          <a:p>
            <a:pPr marL="0" indent="0">
              <a:buNone/>
            </a:pPr>
            <a:r>
              <a:rPr lang="en-GB" sz="2800" dirty="0" smtClean="0"/>
              <a:t>Cowen </a:t>
            </a:r>
            <a:r>
              <a:rPr lang="en-GB" sz="2800" dirty="0"/>
              <a:t>and Company social user survey found 18-29 year olds each day spent:</a:t>
            </a:r>
          </a:p>
          <a:p>
            <a:pPr marL="0" indent="0">
              <a:buNone/>
            </a:pPr>
            <a:r>
              <a:rPr lang="en-GB" sz="2800" dirty="0"/>
              <a:t>51 min on </a:t>
            </a:r>
            <a:r>
              <a:rPr lang="en-GB" sz="2800" dirty="0" err="1"/>
              <a:t>facebook</a:t>
            </a:r>
            <a:r>
              <a:rPr lang="en-GB" sz="2800" dirty="0"/>
              <a:t>, </a:t>
            </a:r>
          </a:p>
          <a:p>
            <a:pPr marL="0" indent="0">
              <a:buNone/>
            </a:pPr>
            <a:r>
              <a:rPr lang="en-GB" sz="2800" dirty="0"/>
              <a:t>50.9 min on Tumblr </a:t>
            </a:r>
          </a:p>
          <a:p>
            <a:pPr marL="0" indent="0">
              <a:buNone/>
            </a:pPr>
            <a:r>
              <a:rPr lang="en-GB" sz="2800" dirty="0"/>
              <a:t>23.5 min on twitter</a:t>
            </a:r>
          </a:p>
          <a:p>
            <a:endParaRPr lang="en-GB" dirty="0"/>
          </a:p>
        </p:txBody>
      </p:sp>
    </p:spTree>
    <p:extLst>
      <p:ext uri="{BB962C8B-B14F-4D97-AF65-F5344CB8AC3E}">
        <p14:creationId xmlns:p14="http://schemas.microsoft.com/office/powerpoint/2010/main" val="589621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Guilt</a:t>
            </a:r>
            <a:endParaRPr lang="en-GB" dirty="0"/>
          </a:p>
        </p:txBody>
      </p:sp>
      <p:sp>
        <p:nvSpPr>
          <p:cNvPr id="3" name="Content Placeholder 2"/>
          <p:cNvSpPr>
            <a:spLocks noGrp="1"/>
          </p:cNvSpPr>
          <p:nvPr>
            <p:ph idx="1"/>
          </p:nvPr>
        </p:nvSpPr>
        <p:spPr/>
        <p:txBody>
          <a:bodyPr/>
          <a:lstStyle/>
          <a:p>
            <a:pPr marL="0" indent="0">
              <a:buNone/>
            </a:pPr>
            <a:r>
              <a:rPr lang="en-GB" dirty="0"/>
              <a:t>“A feeling of having committed </a:t>
            </a:r>
            <a:r>
              <a:rPr lang="en-GB" dirty="0">
                <a:hlinkClick r:id="rId3" tooltip="Meaning of wrong"/>
              </a:rPr>
              <a:t>wrong</a:t>
            </a:r>
            <a:r>
              <a:rPr lang="en-GB" dirty="0"/>
              <a:t> or failed in an </a:t>
            </a:r>
            <a:r>
              <a:rPr lang="en-GB" dirty="0">
                <a:hlinkClick r:id="rId4" tooltip="Meaning of obligation"/>
              </a:rPr>
              <a:t>obligation</a:t>
            </a:r>
            <a:r>
              <a:rPr lang="en-GB" dirty="0"/>
              <a:t>”</a:t>
            </a:r>
          </a:p>
          <a:p>
            <a:pPr marL="0" indent="0">
              <a:buNone/>
            </a:pPr>
            <a:r>
              <a:rPr lang="en-GB" dirty="0"/>
              <a:t>Oxford English Dictionary</a:t>
            </a:r>
          </a:p>
          <a:p>
            <a:pPr marL="0" indent="0">
              <a:buNone/>
            </a:pPr>
            <a:endParaRPr lang="en-GB" dirty="0"/>
          </a:p>
          <a:p>
            <a:pPr marL="0" indent="0">
              <a:buNone/>
            </a:pPr>
            <a:r>
              <a:rPr lang="en-GB" dirty="0"/>
              <a:t>Liked with Shame / anxiety</a:t>
            </a:r>
          </a:p>
          <a:p>
            <a:pPr marL="0" indent="0">
              <a:buNone/>
            </a:pPr>
            <a:r>
              <a:rPr lang="en-GB" dirty="0"/>
              <a:t>Can be useful to help problem solve and resolve </a:t>
            </a:r>
          </a:p>
          <a:p>
            <a:pPr marL="0" indent="0">
              <a:buNone/>
            </a:pPr>
            <a:r>
              <a:rPr lang="en-GB" dirty="0"/>
              <a:t>Can be unhelpful</a:t>
            </a:r>
          </a:p>
        </p:txBody>
      </p:sp>
    </p:spTree>
    <p:extLst>
      <p:ext uri="{BB962C8B-B14F-4D97-AF65-F5344CB8AC3E}">
        <p14:creationId xmlns:p14="http://schemas.microsoft.com/office/powerpoint/2010/main" val="433339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143000"/>
          </a:xfrm>
        </p:spPr>
        <p:txBody>
          <a:bodyPr/>
          <a:lstStyle/>
          <a:p>
            <a:r>
              <a:rPr lang="en-GB" dirty="0" smtClean="0"/>
              <a:t>Activity:</a:t>
            </a:r>
            <a:endParaRPr lang="en-GB" dirty="0"/>
          </a:p>
        </p:txBody>
      </p:sp>
      <p:sp>
        <p:nvSpPr>
          <p:cNvPr id="3" name="Content Placeholder 2"/>
          <p:cNvSpPr>
            <a:spLocks noGrp="1"/>
          </p:cNvSpPr>
          <p:nvPr>
            <p:ph idx="1"/>
          </p:nvPr>
        </p:nvSpPr>
        <p:spPr>
          <a:xfrm>
            <a:off x="457200" y="2204864"/>
            <a:ext cx="8229600" cy="3921299"/>
          </a:xfrm>
        </p:spPr>
        <p:txBody>
          <a:bodyPr/>
          <a:lstStyle/>
          <a:p>
            <a:r>
              <a:rPr lang="en-GB" dirty="0" smtClean="0"/>
              <a:t>In your groups discuss the scenario.</a:t>
            </a:r>
          </a:p>
          <a:p>
            <a:r>
              <a:rPr lang="en-GB" dirty="0" smtClean="0"/>
              <a:t>Can you relate to it?</a:t>
            </a:r>
          </a:p>
          <a:p>
            <a:r>
              <a:rPr lang="en-GB" dirty="0" smtClean="0"/>
              <a:t>Is this person procrastinating?</a:t>
            </a:r>
          </a:p>
          <a:p>
            <a:r>
              <a:rPr lang="en-GB" dirty="0" smtClean="0"/>
              <a:t>If this was your friend what advice would you give?</a:t>
            </a:r>
          </a:p>
          <a:p>
            <a:endParaRPr lang="en-GB" dirty="0" smtClean="0"/>
          </a:p>
        </p:txBody>
      </p:sp>
    </p:spTree>
    <p:extLst>
      <p:ext uri="{BB962C8B-B14F-4D97-AF65-F5344CB8AC3E}">
        <p14:creationId xmlns:p14="http://schemas.microsoft.com/office/powerpoint/2010/main" val="746319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Create something </a:t>
            </a:r>
            <a:endParaRPr lang="en-GB" dirty="0" smtClean="0"/>
          </a:p>
          <a:p>
            <a:pPr marL="0" indent="0">
              <a:buNone/>
            </a:pPr>
            <a:endParaRPr lang="en-GB" dirty="0"/>
          </a:p>
          <a:p>
            <a:r>
              <a:rPr lang="en-GB" dirty="0"/>
              <a:t>T</a:t>
            </a:r>
            <a:r>
              <a:rPr lang="en-GB" dirty="0" smtClean="0"/>
              <a:t>angible achievements=</a:t>
            </a:r>
          </a:p>
          <a:p>
            <a:endParaRPr lang="en-GB" dirty="0"/>
          </a:p>
          <a:p>
            <a:endParaRPr lang="en-GB" dirty="0" smtClean="0"/>
          </a:p>
          <a:p>
            <a:endParaRPr lang="en-GB" dirty="0"/>
          </a:p>
          <a:p>
            <a:endParaRPr lang="en-GB" dirty="0"/>
          </a:p>
        </p:txBody>
      </p:sp>
      <p:pic>
        <p:nvPicPr>
          <p:cNvPr id="4" name="Picture 3"/>
          <p:cNvPicPr>
            <a:picLocks noChangeAspect="1"/>
          </p:cNvPicPr>
          <p:nvPr/>
        </p:nvPicPr>
        <p:blipFill>
          <a:blip r:embed="rId3"/>
          <a:stretch>
            <a:fillRect/>
          </a:stretch>
        </p:blipFill>
        <p:spPr>
          <a:xfrm>
            <a:off x="5004048" y="2204864"/>
            <a:ext cx="2286000" cy="2000250"/>
          </a:xfrm>
          <a:prstGeom prst="rect">
            <a:avLst/>
          </a:prstGeom>
        </p:spPr>
      </p:pic>
    </p:spTree>
    <p:extLst>
      <p:ext uri="{BB962C8B-B14F-4D97-AF65-F5344CB8AC3E}">
        <p14:creationId xmlns:p14="http://schemas.microsoft.com/office/powerpoint/2010/main" val="857181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Use the temporal motivation theory</a:t>
            </a:r>
          </a:p>
          <a:p>
            <a:r>
              <a:rPr lang="en-GB" dirty="0" smtClean="0"/>
              <a:t>Reduce </a:t>
            </a:r>
            <a:r>
              <a:rPr lang="en-GB" dirty="0"/>
              <a:t>the instant </a:t>
            </a:r>
            <a:r>
              <a:rPr lang="en-GB" dirty="0" smtClean="0"/>
              <a:t>gratification  by looking at how big your goals are!</a:t>
            </a:r>
            <a:endParaRPr lang="en-GB" dirty="0"/>
          </a:p>
          <a:p>
            <a:endParaRPr lang="en-GB" dirty="0"/>
          </a:p>
        </p:txBody>
      </p:sp>
    </p:spTree>
    <p:extLst>
      <p:ext uri="{BB962C8B-B14F-4D97-AF65-F5344CB8AC3E}">
        <p14:creationId xmlns:p14="http://schemas.microsoft.com/office/powerpoint/2010/main" val="1671105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Making changes</a:t>
            </a:r>
            <a:endParaRPr lang="en-GB" dirty="0"/>
          </a:p>
        </p:txBody>
      </p:sp>
      <p:pic>
        <p:nvPicPr>
          <p:cNvPr id="4" name="Content Placeholder 3"/>
          <p:cNvPicPr>
            <a:picLocks noGrp="1" noChangeAspect="1"/>
          </p:cNvPicPr>
          <p:nvPr>
            <p:ph idx="1"/>
          </p:nvPr>
        </p:nvPicPr>
        <p:blipFill>
          <a:blip r:embed="rId3"/>
          <a:stretch>
            <a:fillRect/>
          </a:stretch>
        </p:blipFill>
        <p:spPr>
          <a:xfrm>
            <a:off x="459408" y="1600200"/>
            <a:ext cx="8225183" cy="4525963"/>
          </a:xfrm>
          <a:prstGeom prst="rect">
            <a:avLst/>
          </a:prstGeom>
        </p:spPr>
      </p:pic>
    </p:spTree>
    <p:extLst>
      <p:ext uri="{BB962C8B-B14F-4D97-AF65-F5344CB8AC3E}">
        <p14:creationId xmlns:p14="http://schemas.microsoft.com/office/powerpoint/2010/main" val="1013077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966327" y="3429000"/>
            <a:ext cx="2755631" cy="1847248"/>
          </a:xfrm>
          <a:prstGeom prst="rect">
            <a:avLst/>
          </a:prstGeom>
        </p:spPr>
      </p:pic>
      <p:sp>
        <p:nvSpPr>
          <p:cNvPr id="2" name="Title 1"/>
          <p:cNvSpPr>
            <a:spLocks noGrp="1"/>
          </p:cNvSpPr>
          <p:nvPr>
            <p:ph type="title"/>
          </p:nvPr>
        </p:nvSpPr>
        <p:spPr/>
        <p:txBody>
          <a:bodyPr/>
          <a:lstStyle/>
          <a:p>
            <a:r>
              <a:rPr lang="en-GB" dirty="0" smtClean="0"/>
              <a:t>Recognise and Monitor</a:t>
            </a:r>
            <a:endParaRPr lang="en-GB" dirty="0"/>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smtClean="0"/>
          </a:p>
          <a:p>
            <a:pPr marL="0" indent="0">
              <a:buNone/>
            </a:pPr>
            <a:r>
              <a:rPr lang="en-GB" dirty="0" smtClean="0"/>
              <a:t>What </a:t>
            </a:r>
            <a:r>
              <a:rPr lang="en-GB" dirty="0"/>
              <a:t>timeframe will you monitor for.</a:t>
            </a:r>
          </a:p>
          <a:p>
            <a:r>
              <a:rPr lang="en-GB" b="1" dirty="0"/>
              <a:t>How will you monitor?</a:t>
            </a:r>
          </a:p>
          <a:p>
            <a:endParaRPr lang="en-GB" b="1" dirty="0"/>
          </a:p>
          <a:p>
            <a:pPr marL="0" indent="0">
              <a:buNone/>
            </a:pPr>
            <a:endParaRPr lang="en-GB" b="1" dirty="0"/>
          </a:p>
          <a:p>
            <a:r>
              <a:rPr lang="en-GB" b="1" dirty="0"/>
              <a:t>An app such as Rescue time?</a:t>
            </a:r>
          </a:p>
          <a:p>
            <a:r>
              <a:rPr lang="en-GB" b="1" dirty="0"/>
              <a:t>Make a note each time you go on social media</a:t>
            </a:r>
          </a:p>
          <a:p>
            <a:endParaRPr lang="en-GB" dirty="0"/>
          </a:p>
        </p:txBody>
      </p:sp>
      <p:pic>
        <p:nvPicPr>
          <p:cNvPr id="5" name="Picture 4"/>
          <p:cNvPicPr>
            <a:picLocks noChangeAspect="1"/>
          </p:cNvPicPr>
          <p:nvPr/>
        </p:nvPicPr>
        <p:blipFill>
          <a:blip r:embed="rId4"/>
          <a:stretch>
            <a:fillRect/>
          </a:stretch>
        </p:blipFill>
        <p:spPr>
          <a:xfrm>
            <a:off x="1043608" y="4077072"/>
            <a:ext cx="3411544" cy="741640"/>
          </a:xfrm>
          <a:prstGeom prst="rect">
            <a:avLst/>
          </a:prstGeom>
        </p:spPr>
      </p:pic>
    </p:spTree>
    <p:extLst>
      <p:ext uri="{BB962C8B-B14F-4D97-AF65-F5344CB8AC3E}">
        <p14:creationId xmlns:p14="http://schemas.microsoft.com/office/powerpoint/2010/main" val="604090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b="1" dirty="0"/>
              <a:t>Look at what you have monitored</a:t>
            </a:r>
          </a:p>
          <a:p>
            <a:r>
              <a:rPr lang="en-GB" b="1" dirty="0"/>
              <a:t>Be honest – Is this a problem? Do you want to change?</a:t>
            </a:r>
          </a:p>
          <a:p>
            <a:r>
              <a:rPr lang="en-GB" b="1" dirty="0"/>
              <a:t>What are the benefits of changing?</a:t>
            </a:r>
          </a:p>
          <a:p>
            <a:r>
              <a:rPr lang="en-GB" b="1" dirty="0"/>
              <a:t>What will change look like?</a:t>
            </a:r>
          </a:p>
          <a:p>
            <a:endParaRPr lang="en-GB" dirty="0"/>
          </a:p>
        </p:txBody>
      </p:sp>
    </p:spTree>
    <p:extLst>
      <p:ext uri="{BB962C8B-B14F-4D97-AF65-F5344CB8AC3E}">
        <p14:creationId xmlns:p14="http://schemas.microsoft.com/office/powerpoint/2010/main" val="1150129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7030A0"/>
                </a:solidFill>
              </a:rPr>
              <a:t>Aim of Session</a:t>
            </a:r>
            <a:endParaRPr lang="en-GB" dirty="0">
              <a:solidFill>
                <a:srgbClr val="7030A0"/>
              </a:solidFill>
            </a:endParaRPr>
          </a:p>
        </p:txBody>
      </p:sp>
      <p:sp>
        <p:nvSpPr>
          <p:cNvPr id="3" name="Content Placeholder 2"/>
          <p:cNvSpPr>
            <a:spLocks noGrp="1"/>
          </p:cNvSpPr>
          <p:nvPr>
            <p:ph idx="1"/>
          </p:nvPr>
        </p:nvSpPr>
        <p:spPr/>
        <p:txBody>
          <a:bodyPr/>
          <a:lstStyle/>
          <a:p>
            <a:pPr marL="0" indent="0">
              <a:buNone/>
            </a:pPr>
            <a:endParaRPr lang="en-GB" altLang="en-US" dirty="0">
              <a:solidFill>
                <a:srgbClr val="7030A0"/>
              </a:solidFill>
            </a:endParaRPr>
          </a:p>
          <a:p>
            <a:r>
              <a:rPr lang="en-GB" dirty="0">
                <a:solidFill>
                  <a:srgbClr val="7030A0"/>
                </a:solidFill>
              </a:rPr>
              <a:t>Understand procrastination</a:t>
            </a:r>
          </a:p>
          <a:p>
            <a:r>
              <a:rPr lang="en-GB" dirty="0">
                <a:solidFill>
                  <a:srgbClr val="7030A0"/>
                </a:solidFill>
              </a:rPr>
              <a:t>The challenge of social media</a:t>
            </a:r>
          </a:p>
          <a:p>
            <a:r>
              <a:rPr lang="en-GB" dirty="0">
                <a:solidFill>
                  <a:srgbClr val="7030A0"/>
                </a:solidFill>
              </a:rPr>
              <a:t>Strategies to overcome procrastination</a:t>
            </a:r>
          </a:p>
          <a:p>
            <a:r>
              <a:rPr lang="en-GB" dirty="0">
                <a:solidFill>
                  <a:srgbClr val="7030A0"/>
                </a:solidFill>
              </a:rPr>
              <a:t>Goal setting</a:t>
            </a:r>
          </a:p>
          <a:p>
            <a:pPr marL="0" indent="0">
              <a:buNone/>
            </a:pPr>
            <a:endParaRPr lang="en-GB" dirty="0"/>
          </a:p>
        </p:txBody>
      </p:sp>
    </p:spTree>
    <p:extLst>
      <p:ext uri="{BB962C8B-B14F-4D97-AF65-F5344CB8AC3E}">
        <p14:creationId xmlns:p14="http://schemas.microsoft.com/office/powerpoint/2010/main" val="1812764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Commit to a Goal</a:t>
            </a:r>
            <a:endParaRPr lang="en-GB" dirty="0"/>
          </a:p>
        </p:txBody>
      </p:sp>
      <p:sp>
        <p:nvSpPr>
          <p:cNvPr id="3" name="Content Placeholder 2"/>
          <p:cNvSpPr>
            <a:spLocks noGrp="1"/>
          </p:cNvSpPr>
          <p:nvPr>
            <p:ph idx="1"/>
          </p:nvPr>
        </p:nvSpPr>
        <p:spPr/>
        <p:txBody>
          <a:bodyPr/>
          <a:lstStyle/>
          <a:p>
            <a:pPr lvl="0"/>
            <a:r>
              <a:rPr lang="en-GB" dirty="0">
                <a:solidFill>
                  <a:srgbClr val="0B4387"/>
                </a:solidFill>
                <a:latin typeface="Verdana" panose="020B0604030504040204" pitchFamily="34" charset="0"/>
                <a:ea typeface="Verdana" panose="020B0604030504040204" pitchFamily="34" charset="0"/>
                <a:cs typeface="Verdana" panose="020B0604030504040204" pitchFamily="34" charset="0"/>
              </a:rPr>
              <a:t>One goal at a time</a:t>
            </a:r>
          </a:p>
          <a:p>
            <a:pPr lvl="0"/>
            <a:r>
              <a:rPr lang="en-GB" dirty="0">
                <a:solidFill>
                  <a:srgbClr val="0B4387"/>
                </a:solidFill>
                <a:latin typeface="Verdana" panose="020B0604030504040204" pitchFamily="34" charset="0"/>
                <a:ea typeface="Verdana" panose="020B0604030504040204" pitchFamily="34" charset="0"/>
                <a:cs typeface="Verdana" panose="020B0604030504040204" pitchFamily="34" charset="0"/>
              </a:rPr>
              <a:t>Break the goal into small manageable chunks.</a:t>
            </a:r>
          </a:p>
          <a:p>
            <a:pPr lvl="0"/>
            <a:r>
              <a:rPr lang="en-GB" dirty="0">
                <a:solidFill>
                  <a:srgbClr val="0B4387"/>
                </a:solidFill>
                <a:latin typeface="Verdana" panose="020B0604030504040204" pitchFamily="34" charset="0"/>
                <a:ea typeface="Verdana" panose="020B0604030504040204" pitchFamily="34" charset="0"/>
                <a:cs typeface="Verdana" panose="020B0604030504040204" pitchFamily="34" charset="0"/>
              </a:rPr>
              <a:t>Be clear about what you want to achieve.</a:t>
            </a:r>
          </a:p>
          <a:p>
            <a:pPr lvl="0"/>
            <a:r>
              <a:rPr lang="en-GB" dirty="0">
                <a:solidFill>
                  <a:srgbClr val="0B4387"/>
                </a:solidFill>
                <a:latin typeface="Verdana" panose="020B0604030504040204" pitchFamily="34" charset="0"/>
                <a:ea typeface="Verdana" panose="020B0604030504040204" pitchFamily="34" charset="0"/>
                <a:cs typeface="Verdana" panose="020B0604030504040204" pitchFamily="34" charset="0"/>
              </a:rPr>
              <a:t>Get a second opinion about it being realistic.</a:t>
            </a:r>
          </a:p>
          <a:p>
            <a:pPr lvl="0"/>
            <a:r>
              <a:rPr lang="en-GB" dirty="0">
                <a:solidFill>
                  <a:srgbClr val="0B4387"/>
                </a:solidFill>
                <a:latin typeface="Verdana" panose="020B0604030504040204" pitchFamily="34" charset="0"/>
                <a:ea typeface="Verdana" panose="020B0604030504040204" pitchFamily="34" charset="0"/>
                <a:cs typeface="Verdana" panose="020B0604030504040204" pitchFamily="34" charset="0"/>
              </a:rPr>
              <a:t>Give yourself a timescale</a:t>
            </a:r>
          </a:p>
          <a:p>
            <a:pPr lvl="0"/>
            <a:r>
              <a:rPr lang="en-GB" dirty="0">
                <a:solidFill>
                  <a:srgbClr val="0B4387"/>
                </a:solidFill>
                <a:latin typeface="Verdana" panose="020B0604030504040204" pitchFamily="34" charset="0"/>
                <a:ea typeface="Verdana" panose="020B0604030504040204" pitchFamily="34" charset="0"/>
                <a:cs typeface="Verdana" panose="020B0604030504040204" pitchFamily="34" charset="0"/>
              </a:rPr>
              <a:t>It’s ok to have an off day</a:t>
            </a:r>
          </a:p>
          <a:p>
            <a:endParaRPr lang="en-GB" dirty="0"/>
          </a:p>
        </p:txBody>
      </p:sp>
      <p:pic>
        <p:nvPicPr>
          <p:cNvPr id="4" name="Picture 3"/>
          <p:cNvPicPr>
            <a:picLocks noChangeAspect="1"/>
          </p:cNvPicPr>
          <p:nvPr/>
        </p:nvPicPr>
        <p:blipFill>
          <a:blip r:embed="rId3"/>
          <a:stretch>
            <a:fillRect/>
          </a:stretch>
        </p:blipFill>
        <p:spPr>
          <a:xfrm>
            <a:off x="7092280" y="1600200"/>
            <a:ext cx="1463080" cy="1613490"/>
          </a:xfrm>
          <a:prstGeom prst="rect">
            <a:avLst/>
          </a:prstGeom>
        </p:spPr>
      </p:pic>
    </p:spTree>
    <p:extLst>
      <p:ext uri="{BB962C8B-B14F-4D97-AF65-F5344CB8AC3E}">
        <p14:creationId xmlns:p14="http://schemas.microsoft.com/office/powerpoint/2010/main" val="3953760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 Tips</a:t>
            </a:r>
            <a:endParaRPr lang="en-GB" dirty="0"/>
          </a:p>
        </p:txBody>
      </p:sp>
      <p:sp>
        <p:nvSpPr>
          <p:cNvPr id="3" name="Content Placeholder 2"/>
          <p:cNvSpPr>
            <a:spLocks noGrp="1"/>
          </p:cNvSpPr>
          <p:nvPr>
            <p:ph idx="1"/>
          </p:nvPr>
        </p:nvSpPr>
        <p:spPr/>
        <p:txBody>
          <a:bodyPr/>
          <a:lstStyle/>
          <a:p>
            <a:endParaRPr lang="en-GB" b="1" dirty="0"/>
          </a:p>
          <a:p>
            <a:r>
              <a:rPr lang="en-GB" b="1" dirty="0"/>
              <a:t>Buy an alarm clock – does your phone really need to be the first thing you see in the morning?</a:t>
            </a:r>
          </a:p>
          <a:p>
            <a:r>
              <a:rPr lang="en-GB" b="1" dirty="0"/>
              <a:t>Self edit: What are you posting? Why? What click bait do you end up distracted by?</a:t>
            </a:r>
          </a:p>
          <a:p>
            <a:endParaRPr lang="en-GB" dirty="0"/>
          </a:p>
        </p:txBody>
      </p:sp>
    </p:spTree>
    <p:extLst>
      <p:ext uri="{BB962C8B-B14F-4D97-AF65-F5344CB8AC3E}">
        <p14:creationId xmlns:p14="http://schemas.microsoft.com/office/powerpoint/2010/main" val="2212423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Overcoming Procrastination</a:t>
            </a:r>
            <a:endParaRPr lang="en-GB" dirty="0"/>
          </a:p>
        </p:txBody>
      </p:sp>
      <p:sp>
        <p:nvSpPr>
          <p:cNvPr id="3" name="Content Placeholder 2"/>
          <p:cNvSpPr>
            <a:spLocks noGrp="1"/>
          </p:cNvSpPr>
          <p:nvPr>
            <p:ph idx="1"/>
          </p:nvPr>
        </p:nvSpPr>
        <p:spPr/>
        <p:txBody>
          <a:bodyPr/>
          <a:lstStyle/>
          <a:p>
            <a:r>
              <a:rPr lang="en-GB" dirty="0"/>
              <a:t>Habits form through ‘context-dependent repetition’</a:t>
            </a:r>
            <a:r>
              <a:rPr lang="en-GB" b="1" dirty="0"/>
              <a:t> </a:t>
            </a:r>
          </a:p>
          <a:p>
            <a:r>
              <a:rPr lang="en-GB" b="1" dirty="0"/>
              <a:t>Choose a strategy and repeat.</a:t>
            </a:r>
            <a:endParaRPr lang="en-GB" dirty="0"/>
          </a:p>
          <a:p>
            <a:r>
              <a:rPr lang="en-GB" b="1" dirty="0"/>
              <a:t>If it doesn’t work on day 1,2, 6 or 48 that’s ok!</a:t>
            </a:r>
          </a:p>
          <a:p>
            <a:r>
              <a:rPr lang="en-GB" dirty="0"/>
              <a:t>An expectation that there is a perfect solution can be a barrier to starting, just try something out it doesn’t need to be perfect</a:t>
            </a:r>
          </a:p>
        </p:txBody>
      </p:sp>
    </p:spTree>
    <p:extLst>
      <p:ext uri="{BB962C8B-B14F-4D97-AF65-F5344CB8AC3E}">
        <p14:creationId xmlns:p14="http://schemas.microsoft.com/office/powerpoint/2010/main" val="1924002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GB" b="1" dirty="0"/>
          </a:p>
          <a:p>
            <a:r>
              <a:rPr lang="en-GB" b="1" dirty="0"/>
              <a:t>Remove the distractions. </a:t>
            </a:r>
          </a:p>
          <a:p>
            <a:r>
              <a:rPr lang="en-GB" b="1" dirty="0"/>
              <a:t>Leave the phone at home/ turn the PC off and handwrite!</a:t>
            </a:r>
          </a:p>
          <a:p>
            <a:pPr marL="0" indent="0">
              <a:buNone/>
            </a:pPr>
            <a:r>
              <a:rPr lang="en-GB" b="1" dirty="0"/>
              <a:t>Apps</a:t>
            </a:r>
          </a:p>
          <a:p>
            <a:r>
              <a:rPr lang="en-GB" b="1" dirty="0"/>
              <a:t>Self control/ productivity owl</a:t>
            </a:r>
          </a:p>
          <a:p>
            <a:endParaRPr lang="en-GB" dirty="0"/>
          </a:p>
        </p:txBody>
      </p:sp>
      <p:pic>
        <p:nvPicPr>
          <p:cNvPr id="4" name="Picture 3"/>
          <p:cNvPicPr>
            <a:picLocks noChangeAspect="1"/>
          </p:cNvPicPr>
          <p:nvPr/>
        </p:nvPicPr>
        <p:blipFill>
          <a:blip r:embed="rId3"/>
          <a:stretch>
            <a:fillRect/>
          </a:stretch>
        </p:blipFill>
        <p:spPr>
          <a:xfrm>
            <a:off x="755576" y="5085184"/>
            <a:ext cx="2377646" cy="1511939"/>
          </a:xfrm>
          <a:prstGeom prst="rect">
            <a:avLst/>
          </a:prstGeom>
        </p:spPr>
      </p:pic>
      <p:pic>
        <p:nvPicPr>
          <p:cNvPr id="5" name="Picture 4"/>
          <p:cNvPicPr>
            <a:picLocks noChangeAspect="1"/>
          </p:cNvPicPr>
          <p:nvPr/>
        </p:nvPicPr>
        <p:blipFill>
          <a:blip r:embed="rId4"/>
          <a:stretch>
            <a:fillRect/>
          </a:stretch>
        </p:blipFill>
        <p:spPr>
          <a:xfrm>
            <a:off x="3563888" y="5065478"/>
            <a:ext cx="2792210" cy="1487553"/>
          </a:xfrm>
          <a:prstGeom prst="rect">
            <a:avLst/>
          </a:prstGeom>
        </p:spPr>
      </p:pic>
    </p:spTree>
    <p:extLst>
      <p:ext uri="{BB962C8B-B14F-4D97-AF65-F5344CB8AC3E}">
        <p14:creationId xmlns:p14="http://schemas.microsoft.com/office/powerpoint/2010/main" val="689533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Designate clear break times or time to be on social media</a:t>
            </a:r>
          </a:p>
          <a:p>
            <a:r>
              <a:rPr lang="en-GB" dirty="0" smtClean="0"/>
              <a:t>Set boundaries with others </a:t>
            </a:r>
          </a:p>
          <a:p>
            <a:r>
              <a:rPr lang="en-GB" dirty="0" smtClean="0"/>
              <a:t>Have reminders in your environment as to what </a:t>
            </a:r>
            <a:r>
              <a:rPr lang="en-GB" smtClean="0"/>
              <a:t>you want to achieve.</a:t>
            </a:r>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1640074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b="1" dirty="0"/>
          </a:p>
          <a:p>
            <a:r>
              <a:rPr lang="en-GB" b="1" dirty="0"/>
              <a:t>Change </a:t>
            </a:r>
            <a:r>
              <a:rPr lang="en-GB" b="1" dirty="0" err="1"/>
              <a:t>mindset</a:t>
            </a:r>
            <a:r>
              <a:rPr lang="en-GB" b="1" dirty="0"/>
              <a:t>: Rather than thinking about what you “should stop doing” action something you would like to start.</a:t>
            </a:r>
          </a:p>
          <a:p>
            <a:r>
              <a:rPr lang="en-GB" b="1" dirty="0"/>
              <a:t>Is the task you are avoiding really that bad?</a:t>
            </a:r>
          </a:p>
          <a:p>
            <a:r>
              <a:rPr lang="en-GB" b="1" dirty="0"/>
              <a:t>Try it to see if your anticipation is matched to reality</a:t>
            </a:r>
          </a:p>
          <a:p>
            <a:r>
              <a:rPr lang="en-GB" b="1" dirty="0"/>
              <a:t>If it is overwhelming seek support!</a:t>
            </a:r>
          </a:p>
          <a:p>
            <a:endParaRPr lang="en-GB" dirty="0"/>
          </a:p>
        </p:txBody>
      </p:sp>
    </p:spTree>
    <p:extLst>
      <p:ext uri="{BB962C8B-B14F-4D97-AF65-F5344CB8AC3E}">
        <p14:creationId xmlns:p14="http://schemas.microsoft.com/office/powerpoint/2010/main" val="4247327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b="1" dirty="0"/>
              <a:t>Be compassionate to yourself – an off day is allowed</a:t>
            </a:r>
          </a:p>
          <a:p>
            <a:r>
              <a:rPr lang="en-GB" b="1" dirty="0"/>
              <a:t>Give yourself regular breaks but trust yourself to be strict enough with yourself to return to work</a:t>
            </a:r>
          </a:p>
          <a:p>
            <a:r>
              <a:rPr lang="en-GB" b="1" dirty="0"/>
              <a:t>If its hard starting a task then do half an action towards the goal or “just 1 minute”</a:t>
            </a:r>
          </a:p>
          <a:p>
            <a:endParaRPr lang="en-GB" dirty="0"/>
          </a:p>
        </p:txBody>
      </p:sp>
    </p:spTree>
    <p:extLst>
      <p:ext uri="{BB962C8B-B14F-4D97-AF65-F5344CB8AC3E}">
        <p14:creationId xmlns:p14="http://schemas.microsoft.com/office/powerpoint/2010/main" val="3042419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454" y="692696"/>
            <a:ext cx="8229600" cy="1143000"/>
          </a:xfrm>
        </p:spPr>
        <p:txBody>
          <a:bodyPr/>
          <a:lstStyle/>
          <a:p>
            <a:r>
              <a:rPr lang="en-GB" b="1" dirty="0"/>
              <a:t>Specific and achievable</a:t>
            </a:r>
            <a:br>
              <a:rPr lang="en-GB" b="1" dirty="0"/>
            </a:br>
            <a:endParaRPr lang="en-GB" dirty="0"/>
          </a:p>
        </p:txBody>
      </p:sp>
      <p:sp>
        <p:nvSpPr>
          <p:cNvPr id="3" name="Content Placeholder 2"/>
          <p:cNvSpPr>
            <a:spLocks noGrp="1"/>
          </p:cNvSpPr>
          <p:nvPr>
            <p:ph idx="1"/>
          </p:nvPr>
        </p:nvSpPr>
        <p:spPr/>
        <p:txBody>
          <a:bodyPr/>
          <a:lstStyle/>
          <a:p>
            <a:pPr marL="0" indent="0">
              <a:buNone/>
            </a:pPr>
            <a:r>
              <a:rPr lang="en-GB" b="1" dirty="0" smtClean="0"/>
              <a:t>Write </a:t>
            </a:r>
            <a:r>
              <a:rPr lang="en-GB" b="1" dirty="0"/>
              <a:t>lit </a:t>
            </a:r>
            <a:r>
              <a:rPr lang="en-GB" b="1" dirty="0" smtClean="0"/>
              <a:t>review by next Tuesday:</a:t>
            </a:r>
            <a:endParaRPr lang="en-GB" b="1" dirty="0"/>
          </a:p>
          <a:p>
            <a:pPr marL="0" indent="0">
              <a:buNone/>
            </a:pPr>
            <a:r>
              <a:rPr lang="en-GB" b="1" dirty="0" smtClean="0"/>
              <a:t>1) Search </a:t>
            </a:r>
            <a:r>
              <a:rPr lang="en-GB" b="1" dirty="0"/>
              <a:t>Athens for articles using </a:t>
            </a:r>
            <a:r>
              <a:rPr lang="en-GB" b="1" dirty="0" smtClean="0"/>
              <a:t>key </a:t>
            </a:r>
            <a:r>
              <a:rPr lang="en-GB" b="1" dirty="0"/>
              <a:t>word</a:t>
            </a:r>
          </a:p>
          <a:p>
            <a:pPr marL="0" indent="0">
              <a:buNone/>
            </a:pPr>
            <a:r>
              <a:rPr lang="en-GB" b="1" dirty="0" smtClean="0"/>
              <a:t>2) Make </a:t>
            </a:r>
            <a:r>
              <a:rPr lang="en-GB" b="1" dirty="0"/>
              <a:t>list of articles</a:t>
            </a:r>
          </a:p>
          <a:p>
            <a:pPr marL="0" indent="0">
              <a:buNone/>
            </a:pPr>
            <a:r>
              <a:rPr lang="en-GB" b="1" dirty="0" smtClean="0"/>
              <a:t>3)Read </a:t>
            </a:r>
            <a:r>
              <a:rPr lang="en-GB" b="1" dirty="0"/>
              <a:t>abstract of one article and make a record of one learning </a:t>
            </a:r>
            <a:r>
              <a:rPr lang="en-GB" b="1" dirty="0" smtClean="0"/>
              <a:t>point</a:t>
            </a:r>
          </a:p>
          <a:p>
            <a:pPr marL="0" indent="0">
              <a:buNone/>
            </a:pPr>
            <a:r>
              <a:rPr lang="en-GB" b="1" dirty="0" smtClean="0"/>
              <a:t>4)Choose 4 more articles to prioritise reading</a:t>
            </a:r>
          </a:p>
          <a:p>
            <a:pPr marL="0" indent="0">
              <a:buNone/>
            </a:pPr>
            <a:r>
              <a:rPr lang="en-GB" b="1" dirty="0" smtClean="0"/>
              <a:t>5) Repeat step </a:t>
            </a:r>
            <a:r>
              <a:rPr lang="en-GB" b="1" dirty="0" smtClean="0"/>
              <a:t>3</a:t>
            </a:r>
          </a:p>
          <a:p>
            <a:pPr marL="0" indent="0">
              <a:buNone/>
            </a:pPr>
            <a:r>
              <a:rPr lang="en-GB" b="1" dirty="0" smtClean="0"/>
              <a:t>6) Cluster ideas….</a:t>
            </a:r>
          </a:p>
          <a:p>
            <a:pPr marL="0" indent="0">
              <a:buNone/>
            </a:pPr>
            <a:endParaRPr lang="en-GB" b="1" dirty="0"/>
          </a:p>
          <a:p>
            <a:endParaRPr lang="en-GB" dirty="0"/>
          </a:p>
        </p:txBody>
      </p:sp>
    </p:spTree>
    <p:extLst>
      <p:ext uri="{BB962C8B-B14F-4D97-AF65-F5344CB8AC3E}">
        <p14:creationId xmlns:p14="http://schemas.microsoft.com/office/powerpoint/2010/main" val="3862279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title"/>
          </p:nvPr>
        </p:nvSpPr>
        <p:spPr/>
        <p:txBody>
          <a:bodyPr/>
          <a:lstStyle/>
          <a:p>
            <a:r>
              <a:rPr lang="en-GB" b="1" dirty="0" smtClean="0">
                <a:solidFill>
                  <a:srgbClr val="7030A0"/>
                </a:solidFill>
              </a:rPr>
              <a:t>Top tips</a:t>
            </a:r>
            <a:endParaRPr lang="en-GB" altLang="en-US" dirty="0">
              <a:solidFill>
                <a:srgbClr val="7030A0"/>
              </a:solidFill>
            </a:endParaRPr>
          </a:p>
        </p:txBody>
      </p:sp>
      <p:sp>
        <p:nvSpPr>
          <p:cNvPr id="11" name="Rectangle 1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GB" altLang="en-US" dirty="0" smtClean="0"/>
          </a:p>
          <a:p>
            <a:endParaRPr lang="en-GB" dirty="0" smtClean="0"/>
          </a:p>
          <a:p>
            <a:endParaRPr lang="en-GB" dirty="0" smtClean="0"/>
          </a:p>
          <a:p>
            <a:endParaRPr lang="en-US" altLang="en-US" dirty="0" smtClean="0"/>
          </a:p>
        </p:txBody>
      </p:sp>
      <p:sp>
        <p:nvSpPr>
          <p:cNvPr id="12" name="Content Placeholder 2"/>
          <p:cNvSpPr>
            <a:spLocks noGrp="1"/>
          </p:cNvSpPr>
          <p:nvPr>
            <p:ph idx="1"/>
          </p:nvPr>
        </p:nvSpPr>
        <p:spPr>
          <a:xfrm>
            <a:off x="457200" y="1124744"/>
            <a:ext cx="2314600" cy="4896644"/>
          </a:xfrm>
        </p:spPr>
        <p:txBody>
          <a:bodyPr/>
          <a:lstStyle/>
          <a:p>
            <a:r>
              <a:rPr lang="en-GB" b="1" dirty="0" smtClean="0"/>
              <a:t>TO DO NOW</a:t>
            </a:r>
          </a:p>
        </p:txBody>
      </p:sp>
      <p:sp>
        <p:nvSpPr>
          <p:cNvPr id="8" name="Content Placeholder 2"/>
          <p:cNvSpPr txBox="1">
            <a:spLocks/>
          </p:cNvSpPr>
          <p:nvPr/>
        </p:nvSpPr>
        <p:spPr>
          <a:xfrm>
            <a:off x="4067944" y="1124744"/>
            <a:ext cx="2314600" cy="48966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b="1" dirty="0" smtClean="0"/>
              <a:t>TO DO LATER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2230703"/>
            <a:ext cx="1424947" cy="1068710"/>
          </a:xfrm>
          <a:prstGeom prst="rect">
            <a:avLst/>
          </a:prstGeom>
        </p:spPr>
      </p:pic>
      <p:pic>
        <p:nvPicPr>
          <p:cNvPr id="4" name="Picture 3"/>
          <p:cNvPicPr>
            <a:picLocks noChangeAspect="1"/>
          </p:cNvPicPr>
          <p:nvPr/>
        </p:nvPicPr>
        <p:blipFill>
          <a:blip r:embed="rId4"/>
          <a:stretch>
            <a:fillRect/>
          </a:stretch>
        </p:blipFill>
        <p:spPr>
          <a:xfrm>
            <a:off x="4435392" y="2310616"/>
            <a:ext cx="1420491" cy="1066892"/>
          </a:xfrm>
          <a:prstGeom prst="rect">
            <a:avLst/>
          </a:prstGeom>
        </p:spPr>
      </p:pic>
      <p:pic>
        <p:nvPicPr>
          <p:cNvPr id="5" name="Picture 4"/>
          <p:cNvPicPr>
            <a:picLocks noChangeAspect="1"/>
          </p:cNvPicPr>
          <p:nvPr/>
        </p:nvPicPr>
        <p:blipFill>
          <a:blip r:embed="rId4"/>
          <a:stretch>
            <a:fillRect/>
          </a:stretch>
        </p:blipFill>
        <p:spPr>
          <a:xfrm>
            <a:off x="6336336" y="3492254"/>
            <a:ext cx="1420491" cy="1066892"/>
          </a:xfrm>
          <a:prstGeom prst="rect">
            <a:avLst/>
          </a:prstGeom>
        </p:spPr>
      </p:pic>
      <p:pic>
        <p:nvPicPr>
          <p:cNvPr id="6" name="Picture 5"/>
          <p:cNvPicPr>
            <a:picLocks noChangeAspect="1"/>
          </p:cNvPicPr>
          <p:nvPr/>
        </p:nvPicPr>
        <p:blipFill>
          <a:blip r:embed="rId4"/>
          <a:stretch>
            <a:fillRect/>
          </a:stretch>
        </p:blipFill>
        <p:spPr>
          <a:xfrm>
            <a:off x="5602838" y="2362108"/>
            <a:ext cx="1420491" cy="1066892"/>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3329" y="2283141"/>
            <a:ext cx="1424947" cy="1068710"/>
          </a:xfrm>
          <a:prstGeom prst="rect">
            <a:avLst/>
          </a:prstGeom>
        </p:spPr>
      </p:pic>
      <p:pic>
        <p:nvPicPr>
          <p:cNvPr id="9" name="Picture 8"/>
          <p:cNvPicPr>
            <a:picLocks noChangeAspect="1"/>
          </p:cNvPicPr>
          <p:nvPr/>
        </p:nvPicPr>
        <p:blipFill>
          <a:blip r:embed="rId4"/>
          <a:stretch>
            <a:fillRect/>
          </a:stretch>
        </p:blipFill>
        <p:spPr>
          <a:xfrm>
            <a:off x="4907594" y="3446794"/>
            <a:ext cx="1420491" cy="1066892"/>
          </a:xfrm>
          <a:prstGeom prst="rect">
            <a:avLst/>
          </a:prstGeom>
        </p:spPr>
      </p:pic>
      <p:pic>
        <p:nvPicPr>
          <p:cNvPr id="10" name="Picture 9"/>
          <p:cNvPicPr>
            <a:picLocks noChangeAspect="1"/>
          </p:cNvPicPr>
          <p:nvPr/>
        </p:nvPicPr>
        <p:blipFill>
          <a:blip r:embed="rId4"/>
          <a:stretch>
            <a:fillRect/>
          </a:stretch>
        </p:blipFill>
        <p:spPr>
          <a:xfrm>
            <a:off x="5132520" y="5522585"/>
            <a:ext cx="1420491" cy="1066892"/>
          </a:xfrm>
          <a:prstGeom prst="rect">
            <a:avLst/>
          </a:prstGeom>
        </p:spPr>
      </p:pic>
      <p:pic>
        <p:nvPicPr>
          <p:cNvPr id="14" name="Picture 13"/>
          <p:cNvPicPr>
            <a:picLocks noChangeAspect="1"/>
          </p:cNvPicPr>
          <p:nvPr/>
        </p:nvPicPr>
        <p:blipFill>
          <a:blip r:embed="rId4"/>
          <a:stretch>
            <a:fillRect/>
          </a:stretch>
        </p:blipFill>
        <p:spPr>
          <a:xfrm>
            <a:off x="4316217" y="4468182"/>
            <a:ext cx="1420491" cy="1066892"/>
          </a:xfrm>
          <a:prstGeom prst="rect">
            <a:avLst/>
          </a:prstGeom>
        </p:spPr>
      </p:pic>
      <p:pic>
        <p:nvPicPr>
          <p:cNvPr id="15" name="Picture 14"/>
          <p:cNvPicPr>
            <a:picLocks noChangeAspect="1"/>
          </p:cNvPicPr>
          <p:nvPr/>
        </p:nvPicPr>
        <p:blipFill>
          <a:blip r:embed="rId4"/>
          <a:stretch>
            <a:fillRect/>
          </a:stretch>
        </p:blipFill>
        <p:spPr>
          <a:xfrm>
            <a:off x="7811286" y="3481171"/>
            <a:ext cx="1420491" cy="1066892"/>
          </a:xfrm>
          <a:prstGeom prst="rect">
            <a:avLst/>
          </a:prstGeom>
        </p:spPr>
      </p:pic>
      <p:pic>
        <p:nvPicPr>
          <p:cNvPr id="16" name="Picture 15"/>
          <p:cNvPicPr>
            <a:picLocks noChangeAspect="1"/>
          </p:cNvPicPr>
          <p:nvPr/>
        </p:nvPicPr>
        <p:blipFill>
          <a:blip r:embed="rId4"/>
          <a:stretch>
            <a:fillRect/>
          </a:stretch>
        </p:blipFill>
        <p:spPr>
          <a:xfrm>
            <a:off x="7227155" y="4677384"/>
            <a:ext cx="1420491" cy="1066892"/>
          </a:xfrm>
          <a:prstGeom prst="rect">
            <a:avLst/>
          </a:prstGeom>
        </p:spPr>
      </p:pic>
      <p:pic>
        <p:nvPicPr>
          <p:cNvPr id="17" name="Picture 16"/>
          <p:cNvPicPr>
            <a:picLocks noChangeAspect="1"/>
          </p:cNvPicPr>
          <p:nvPr/>
        </p:nvPicPr>
        <p:blipFill>
          <a:blip r:embed="rId4"/>
          <a:stretch>
            <a:fillRect/>
          </a:stretch>
        </p:blipFill>
        <p:spPr>
          <a:xfrm>
            <a:off x="6020278" y="4786020"/>
            <a:ext cx="1420491" cy="1066892"/>
          </a:xfrm>
          <a:prstGeom prst="rect">
            <a:avLst/>
          </a:prstGeom>
        </p:spPr>
      </p:pic>
    </p:spTree>
    <p:extLst>
      <p:ext uri="{BB962C8B-B14F-4D97-AF65-F5344CB8AC3E}">
        <p14:creationId xmlns:p14="http://schemas.microsoft.com/office/powerpoint/2010/main" val="5720884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We all need social contact, leisure time, movement away from a desk and good food. Ensure that during your studies you allow times to prioritise these things.</a:t>
            </a:r>
          </a:p>
          <a:p>
            <a:r>
              <a:rPr lang="en-GB" dirty="0"/>
              <a:t>One hour of a </a:t>
            </a:r>
            <a:r>
              <a:rPr lang="en-GB" dirty="0" smtClean="0"/>
              <a:t>meaningful break is </a:t>
            </a:r>
            <a:r>
              <a:rPr lang="en-GB" dirty="0"/>
              <a:t>better then 2 hours staring at books and not being productive</a:t>
            </a:r>
            <a:r>
              <a:rPr lang="en-GB" dirty="0" smtClean="0"/>
              <a:t>. But be clear with yourself about what is </a:t>
            </a:r>
            <a:r>
              <a:rPr lang="en-GB" dirty="0" smtClean="0"/>
              <a:t>leisure and </a:t>
            </a:r>
            <a:r>
              <a:rPr lang="en-GB" dirty="0" smtClean="0"/>
              <a:t>what is procrastination</a:t>
            </a:r>
            <a:endParaRPr lang="en-GB" dirty="0"/>
          </a:p>
          <a:p>
            <a:endParaRPr lang="en-GB" dirty="0"/>
          </a:p>
        </p:txBody>
      </p:sp>
    </p:spTree>
    <p:extLst>
      <p:ext uri="{BB962C8B-B14F-4D97-AF65-F5344CB8AC3E}">
        <p14:creationId xmlns:p14="http://schemas.microsoft.com/office/powerpoint/2010/main" val="1407261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 Media is everywhere!</a:t>
            </a:r>
            <a:endParaRPr lang="en-GB" dirty="0"/>
          </a:p>
        </p:txBody>
      </p:sp>
      <p:pic>
        <p:nvPicPr>
          <p:cNvPr id="4" name="Content Placeholder 3"/>
          <p:cNvPicPr>
            <a:picLocks noGrp="1" noChangeAspect="1"/>
          </p:cNvPicPr>
          <p:nvPr>
            <p:ph idx="1"/>
          </p:nvPr>
        </p:nvPicPr>
        <p:blipFill>
          <a:blip r:embed="rId3"/>
          <a:stretch>
            <a:fillRect/>
          </a:stretch>
        </p:blipFill>
        <p:spPr>
          <a:xfrm>
            <a:off x="251520" y="1843062"/>
            <a:ext cx="8435280" cy="4826020"/>
          </a:xfrm>
          <a:prstGeom prst="rect">
            <a:avLst/>
          </a:prstGeom>
        </p:spPr>
      </p:pic>
    </p:spTree>
    <p:extLst>
      <p:ext uri="{BB962C8B-B14F-4D97-AF65-F5344CB8AC3E}">
        <p14:creationId xmlns:p14="http://schemas.microsoft.com/office/powerpoint/2010/main" val="4243983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With a partner discuss</a:t>
            </a:r>
            <a:endParaRPr lang="en-GB" dirty="0"/>
          </a:p>
        </p:txBody>
      </p:sp>
      <p:sp>
        <p:nvSpPr>
          <p:cNvPr id="3" name="Content Placeholder 2"/>
          <p:cNvSpPr>
            <a:spLocks noGrp="1"/>
          </p:cNvSpPr>
          <p:nvPr>
            <p:ph idx="1"/>
          </p:nvPr>
        </p:nvSpPr>
        <p:spPr/>
        <p:txBody>
          <a:bodyPr/>
          <a:lstStyle/>
          <a:p>
            <a:endParaRPr lang="en-GB" b="1" dirty="0"/>
          </a:p>
          <a:p>
            <a:r>
              <a:rPr lang="en-GB" b="1" dirty="0"/>
              <a:t>How do you schedule your day?</a:t>
            </a:r>
          </a:p>
          <a:p>
            <a:r>
              <a:rPr lang="en-GB" b="1" dirty="0"/>
              <a:t>How do you monitor what needs doing?</a:t>
            </a:r>
          </a:p>
          <a:p>
            <a:r>
              <a:rPr lang="en-GB" b="1" dirty="0"/>
              <a:t>How do you give yourself credit for what you have achieved?</a:t>
            </a:r>
          </a:p>
          <a:p>
            <a:endParaRPr lang="en-GB" b="1" dirty="0"/>
          </a:p>
          <a:p>
            <a:r>
              <a:rPr lang="en-GB" b="1" dirty="0"/>
              <a:t> Does this need tweaking?</a:t>
            </a:r>
          </a:p>
        </p:txBody>
      </p:sp>
    </p:spTree>
    <p:extLst>
      <p:ext uri="{BB962C8B-B14F-4D97-AF65-F5344CB8AC3E}">
        <p14:creationId xmlns:p14="http://schemas.microsoft.com/office/powerpoint/2010/main" val="2941577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Now discuss</a:t>
            </a:r>
            <a:endParaRPr lang="en-GB" dirty="0"/>
          </a:p>
        </p:txBody>
      </p:sp>
      <p:sp>
        <p:nvSpPr>
          <p:cNvPr id="3" name="Content Placeholder 2"/>
          <p:cNvSpPr>
            <a:spLocks noGrp="1"/>
          </p:cNvSpPr>
          <p:nvPr>
            <p:ph idx="1"/>
          </p:nvPr>
        </p:nvSpPr>
        <p:spPr/>
        <p:txBody>
          <a:bodyPr/>
          <a:lstStyle/>
          <a:p>
            <a:r>
              <a:rPr lang="en-GB" b="1" dirty="0"/>
              <a:t>What are you going to do differently today</a:t>
            </a:r>
            <a:r>
              <a:rPr lang="en-GB" b="1" dirty="0" smtClean="0"/>
              <a:t>?</a:t>
            </a:r>
          </a:p>
          <a:p>
            <a:r>
              <a:rPr lang="en-GB" b="1" dirty="0" smtClean="0"/>
              <a:t>Try writing a smart goal, swap it with someone to see if they think it is achievable</a:t>
            </a:r>
            <a:endParaRPr lang="en-GB" b="1" dirty="0"/>
          </a:p>
          <a:p>
            <a:endParaRPr lang="en-GB" dirty="0"/>
          </a:p>
        </p:txBody>
      </p:sp>
    </p:spTree>
    <p:extLst>
      <p:ext uri="{BB962C8B-B14F-4D97-AF65-F5344CB8AC3E}">
        <p14:creationId xmlns:p14="http://schemas.microsoft.com/office/powerpoint/2010/main" val="4015327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360887" y="22180"/>
            <a:ext cx="2997051" cy="6021388"/>
          </a:xfrm>
          <a:prstGeom prst="rect">
            <a:avLst/>
          </a:prstGeom>
          <a:gradFill flip="none" rotWithShape="1">
            <a:gsLst>
              <a:gs pos="0">
                <a:schemeClr val="bg1"/>
              </a:gs>
              <a:gs pos="99000">
                <a:srgbClr val="E1E0EF"/>
              </a:gs>
            </a:gsLst>
            <a:lin ang="0" scaled="1"/>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43010" name="Title 1"/>
          <p:cNvSpPr>
            <a:spLocks noGrp="1"/>
          </p:cNvSpPr>
          <p:nvPr>
            <p:ph type="title"/>
          </p:nvPr>
        </p:nvSpPr>
        <p:spPr/>
        <p:txBody>
          <a:bodyPr/>
          <a:lstStyle/>
          <a:p>
            <a:pPr eaLnBrk="1" hangingPunct="1"/>
            <a:r>
              <a:rPr lang="en-GB" altLang="en-US" smtClean="0">
                <a:solidFill>
                  <a:srgbClr val="510071"/>
                </a:solidFill>
              </a:rPr>
              <a:t>Student Support</a:t>
            </a:r>
          </a:p>
        </p:txBody>
      </p:sp>
      <p:pic>
        <p:nvPicPr>
          <p:cNvPr id="43011"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712788" y="1431925"/>
            <a:ext cx="5143500" cy="4114800"/>
          </a:xfrm>
          <a:noFill/>
        </p:spPr>
      </p:pic>
      <p:pic>
        <p:nvPicPr>
          <p:cNvPr id="43012" name="Picture 60" descr="Slides2_0001s_0037__Linked File_ copy 1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7938" y="1"/>
            <a:ext cx="2786062" cy="6043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83568" y="6218148"/>
            <a:ext cx="8496944" cy="523220"/>
          </a:xfrm>
          <a:prstGeom prst="rect">
            <a:avLst/>
          </a:prstGeom>
          <a:noFill/>
        </p:spPr>
        <p:txBody>
          <a:bodyPr wrap="square" rtlCol="0">
            <a:spAutoFit/>
          </a:bodyPr>
          <a:lstStyle/>
          <a:p>
            <a:r>
              <a:rPr lang="en-GB" sz="2800" b="1" dirty="0" smtClean="0">
                <a:solidFill>
                  <a:schemeClr val="accent2"/>
                </a:solidFill>
                <a:latin typeface="+mj-lt"/>
                <a:hlinkClick r:id="rId5"/>
              </a:rPr>
              <a:t>www.warwick.ac.uk/studentsupport</a:t>
            </a:r>
            <a:endParaRPr lang="en-GB" sz="2800" b="1" dirty="0" smtClean="0">
              <a:solidFill>
                <a:schemeClr val="accent2"/>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Ted Talks worth watching</a:t>
            </a:r>
            <a:endParaRPr lang="en-GB" b="1" dirty="0">
              <a:solidFill>
                <a:srgbClr val="7030A0"/>
              </a:solidFill>
            </a:endParaRPr>
          </a:p>
        </p:txBody>
      </p:sp>
      <p:sp>
        <p:nvSpPr>
          <p:cNvPr id="3" name="Content Placeholder 2"/>
          <p:cNvSpPr>
            <a:spLocks noGrp="1"/>
          </p:cNvSpPr>
          <p:nvPr>
            <p:ph idx="1"/>
          </p:nvPr>
        </p:nvSpPr>
        <p:spPr/>
        <p:txBody>
          <a:bodyPr/>
          <a:lstStyle/>
          <a:p>
            <a:r>
              <a:rPr lang="en-GB" dirty="0"/>
              <a:t>Tim Urban </a:t>
            </a:r>
            <a:r>
              <a:rPr lang="en-GB" dirty="0" smtClean="0"/>
              <a:t>Inside the mind of a master procrastinator</a:t>
            </a:r>
          </a:p>
          <a:p>
            <a:r>
              <a:rPr lang="en-GB" dirty="0" smtClean="0"/>
              <a:t>Adam Grant :Surprising habits of original thinkers</a:t>
            </a:r>
          </a:p>
          <a:p>
            <a:r>
              <a:rPr lang="en-GB" dirty="0" smtClean="0"/>
              <a:t>Nigel </a:t>
            </a:r>
            <a:r>
              <a:rPr lang="en-GB" dirty="0" smtClean="0"/>
              <a:t>Marsh: How to make work life balance </a:t>
            </a:r>
            <a:r>
              <a:rPr lang="en-GB" dirty="0" smtClean="0"/>
              <a:t>work</a:t>
            </a:r>
            <a:endParaRPr lang="en-GB" dirty="0" smtClean="0"/>
          </a:p>
        </p:txBody>
      </p:sp>
      <p:pic>
        <p:nvPicPr>
          <p:cNvPr id="4" name="Picture 3"/>
          <p:cNvPicPr>
            <a:picLocks noChangeAspect="1"/>
          </p:cNvPicPr>
          <p:nvPr/>
        </p:nvPicPr>
        <p:blipFill>
          <a:blip r:embed="rId3"/>
          <a:stretch>
            <a:fillRect/>
          </a:stretch>
        </p:blipFill>
        <p:spPr>
          <a:xfrm>
            <a:off x="6794195" y="0"/>
            <a:ext cx="2342300" cy="1444216"/>
          </a:xfrm>
          <a:prstGeom prst="rect">
            <a:avLst/>
          </a:prstGeom>
        </p:spPr>
      </p:pic>
    </p:spTree>
    <p:extLst>
      <p:ext uri="{BB962C8B-B14F-4D97-AF65-F5344CB8AC3E}">
        <p14:creationId xmlns:p14="http://schemas.microsoft.com/office/powerpoint/2010/main" val="2460823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Ted Talks worth watching</a:t>
            </a:r>
            <a:endParaRPr lang="en-GB" b="1" dirty="0">
              <a:solidFill>
                <a:srgbClr val="7030A0"/>
              </a:solidFill>
            </a:endParaRPr>
          </a:p>
        </p:txBody>
      </p:sp>
      <p:sp>
        <p:nvSpPr>
          <p:cNvPr id="3" name="Content Placeholder 2"/>
          <p:cNvSpPr>
            <a:spLocks noGrp="1"/>
          </p:cNvSpPr>
          <p:nvPr>
            <p:ph idx="1"/>
          </p:nvPr>
        </p:nvSpPr>
        <p:spPr/>
        <p:txBody>
          <a:bodyPr/>
          <a:lstStyle/>
          <a:p>
            <a:r>
              <a:rPr lang="en-GB" dirty="0" smtClean="0"/>
              <a:t>Martin </a:t>
            </a:r>
            <a:r>
              <a:rPr lang="en-GB" dirty="0" smtClean="0"/>
              <a:t>Antony: When perfect isn’t good enough</a:t>
            </a:r>
          </a:p>
          <a:p>
            <a:r>
              <a:rPr lang="en-GB" dirty="0" smtClean="0"/>
              <a:t>Shawn Anchor: The happy secret to better work</a:t>
            </a:r>
          </a:p>
          <a:p>
            <a:r>
              <a:rPr lang="en-GB" dirty="0" smtClean="0"/>
              <a:t>Andy </a:t>
            </a:r>
            <a:r>
              <a:rPr lang="en-GB" dirty="0" err="1" smtClean="0"/>
              <a:t>Puddicombe</a:t>
            </a:r>
            <a:r>
              <a:rPr lang="en-GB" dirty="0" smtClean="0"/>
              <a:t>: All it takes is 10 mindful minutes</a:t>
            </a:r>
            <a:endParaRPr lang="en-GB" dirty="0"/>
          </a:p>
        </p:txBody>
      </p:sp>
      <p:pic>
        <p:nvPicPr>
          <p:cNvPr id="4" name="Picture 3"/>
          <p:cNvPicPr>
            <a:picLocks noChangeAspect="1"/>
          </p:cNvPicPr>
          <p:nvPr/>
        </p:nvPicPr>
        <p:blipFill>
          <a:blip r:embed="rId3"/>
          <a:stretch>
            <a:fillRect/>
          </a:stretch>
        </p:blipFill>
        <p:spPr>
          <a:xfrm>
            <a:off x="6794195" y="0"/>
            <a:ext cx="2342300" cy="1444216"/>
          </a:xfrm>
          <a:prstGeom prst="rect">
            <a:avLst/>
          </a:prstGeom>
        </p:spPr>
      </p:pic>
    </p:spTree>
    <p:extLst>
      <p:ext uri="{BB962C8B-B14F-4D97-AF65-F5344CB8AC3E}">
        <p14:creationId xmlns:p14="http://schemas.microsoft.com/office/powerpoint/2010/main" val="4147849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Websites:</a:t>
            </a:r>
            <a:endParaRPr lang="en-GB" b="1" dirty="0">
              <a:solidFill>
                <a:srgbClr val="7030A0"/>
              </a:solidFill>
            </a:endParaRPr>
          </a:p>
        </p:txBody>
      </p:sp>
      <p:sp>
        <p:nvSpPr>
          <p:cNvPr id="3" name="Content Placeholder 2"/>
          <p:cNvSpPr>
            <a:spLocks noGrp="1"/>
          </p:cNvSpPr>
          <p:nvPr>
            <p:ph idx="1"/>
          </p:nvPr>
        </p:nvSpPr>
        <p:spPr/>
        <p:txBody>
          <a:bodyPr/>
          <a:lstStyle/>
          <a:p>
            <a:r>
              <a:rPr lang="en-GB" dirty="0" smtClean="0"/>
              <a:t>Action for happiness</a:t>
            </a:r>
          </a:p>
          <a:p>
            <a:r>
              <a:rPr lang="en-GB" dirty="0" smtClean="0"/>
              <a:t>Wellbeing 5</a:t>
            </a:r>
          </a:p>
          <a:p>
            <a:r>
              <a:rPr lang="en-GB" dirty="0" smtClean="0"/>
              <a:t>Centre for greater good</a:t>
            </a:r>
          </a:p>
          <a:p>
            <a:r>
              <a:rPr lang="en-GB" dirty="0" smtClean="0"/>
              <a:t>CCI</a:t>
            </a:r>
          </a:p>
          <a:p>
            <a:r>
              <a:rPr lang="en-GB" dirty="0" smtClean="0"/>
              <a:t>NTW</a:t>
            </a:r>
            <a:endParaRPr lang="en-GB" dirty="0"/>
          </a:p>
        </p:txBody>
      </p:sp>
      <p:pic>
        <p:nvPicPr>
          <p:cNvPr id="4" name="Picture 3"/>
          <p:cNvPicPr>
            <a:picLocks noChangeAspect="1"/>
          </p:cNvPicPr>
          <p:nvPr/>
        </p:nvPicPr>
        <p:blipFill>
          <a:blip r:embed="rId3"/>
          <a:stretch>
            <a:fillRect/>
          </a:stretch>
        </p:blipFill>
        <p:spPr>
          <a:xfrm>
            <a:off x="6794195" y="0"/>
            <a:ext cx="2342300" cy="1444216"/>
          </a:xfrm>
          <a:prstGeom prst="rect">
            <a:avLst/>
          </a:prstGeom>
        </p:spPr>
      </p:pic>
    </p:spTree>
    <p:extLst>
      <p:ext uri="{BB962C8B-B14F-4D97-AF65-F5344CB8AC3E}">
        <p14:creationId xmlns:p14="http://schemas.microsoft.com/office/powerpoint/2010/main" val="583947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7030A0"/>
                </a:solidFill>
              </a:rPr>
              <a:t>What is Procrastination?</a:t>
            </a:r>
            <a:endParaRPr lang="en-GB" dirty="0">
              <a:solidFill>
                <a:srgbClr val="7030A0"/>
              </a:solidFill>
            </a:endParaRPr>
          </a:p>
        </p:txBody>
      </p:sp>
      <p:sp>
        <p:nvSpPr>
          <p:cNvPr id="3" name="Content Placeholder 2"/>
          <p:cNvSpPr>
            <a:spLocks noGrp="1"/>
          </p:cNvSpPr>
          <p:nvPr>
            <p:ph idx="1"/>
          </p:nvPr>
        </p:nvSpPr>
        <p:spPr/>
        <p:txBody>
          <a:bodyPr/>
          <a:lstStyle/>
          <a:p>
            <a:pPr marL="0" indent="0" algn="ctr">
              <a:buNone/>
            </a:pPr>
            <a:r>
              <a:rPr lang="en-GB" b="1" dirty="0"/>
              <a:t>“The action of delaying or delaying something”</a:t>
            </a:r>
          </a:p>
          <a:p>
            <a:pPr marL="0" indent="0" algn="r">
              <a:buNone/>
            </a:pPr>
            <a:r>
              <a:rPr lang="en-GB" b="1" dirty="0"/>
              <a:t>OED</a:t>
            </a:r>
          </a:p>
          <a:p>
            <a:pPr marL="0" indent="0">
              <a:buNone/>
            </a:pPr>
            <a:endParaRPr lang="en-GB" dirty="0" smtClean="0"/>
          </a:p>
          <a:p>
            <a:pPr marL="0" indent="0">
              <a:buNone/>
            </a:pPr>
            <a:r>
              <a:rPr lang="en-GB" dirty="0" smtClean="0"/>
              <a:t>Procrastination </a:t>
            </a:r>
            <a:r>
              <a:rPr lang="en-GB" dirty="0"/>
              <a:t>is caused by the inner conflict between the want (Or need) to do something and the corresponding resistance to doing it</a:t>
            </a:r>
            <a:r>
              <a:rPr lang="en-GB" dirty="0" smtClean="0"/>
              <a:t>.</a:t>
            </a:r>
          </a:p>
          <a:p>
            <a:pPr marL="0" indent="0">
              <a:buNone/>
            </a:pPr>
            <a:r>
              <a:rPr lang="en-GB" dirty="0" smtClean="0"/>
              <a:t>Leads to stress</a:t>
            </a:r>
            <a:endParaRPr lang="en-GB" dirty="0"/>
          </a:p>
          <a:p>
            <a:endParaRPr lang="en-GB" dirty="0"/>
          </a:p>
        </p:txBody>
      </p:sp>
      <p:pic>
        <p:nvPicPr>
          <p:cNvPr id="4" name="Picture 3"/>
          <p:cNvPicPr>
            <a:picLocks noChangeAspect="1"/>
          </p:cNvPicPr>
          <p:nvPr/>
        </p:nvPicPr>
        <p:blipFill>
          <a:blip r:embed="rId3"/>
          <a:stretch>
            <a:fillRect/>
          </a:stretch>
        </p:blipFill>
        <p:spPr>
          <a:xfrm>
            <a:off x="3742872" y="4830944"/>
            <a:ext cx="1981256" cy="1318410"/>
          </a:xfrm>
          <a:prstGeom prst="rect">
            <a:avLst/>
          </a:prstGeom>
        </p:spPr>
      </p:pic>
    </p:spTree>
    <p:extLst>
      <p:ext uri="{BB962C8B-B14F-4D97-AF65-F5344CB8AC3E}">
        <p14:creationId xmlns:p14="http://schemas.microsoft.com/office/powerpoint/2010/main" val="1440719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t="24171"/>
          <a:stretch/>
        </p:blipFill>
        <p:spPr>
          <a:xfrm>
            <a:off x="-252536" y="2277285"/>
            <a:ext cx="8939336" cy="4580715"/>
          </a:xfrm>
          <a:prstGeom prst="rect">
            <a:avLst/>
          </a:prstGeom>
        </p:spPr>
      </p:pic>
      <p:sp>
        <p:nvSpPr>
          <p:cNvPr id="2" name="Title 1"/>
          <p:cNvSpPr>
            <a:spLocks noGrp="1"/>
          </p:cNvSpPr>
          <p:nvPr>
            <p:ph type="title"/>
          </p:nvPr>
        </p:nvSpPr>
        <p:spPr>
          <a:xfrm>
            <a:off x="20284" y="260648"/>
            <a:ext cx="8229600" cy="1143000"/>
          </a:xfrm>
        </p:spPr>
        <p:txBody>
          <a:bodyPr/>
          <a:lstStyle/>
          <a:p>
            <a:r>
              <a:rPr lang="en-GB" b="1" dirty="0" smtClean="0">
                <a:solidFill>
                  <a:srgbClr val="7030A0"/>
                </a:solidFill>
              </a:rPr>
              <a:t>Stress Performance bell-curve</a:t>
            </a:r>
            <a:endParaRPr lang="en-GB" b="1" dirty="0">
              <a:solidFill>
                <a:srgbClr val="7030A0"/>
              </a:solidFill>
            </a:endParaRPr>
          </a:p>
        </p:txBody>
      </p:sp>
      <p:pic>
        <p:nvPicPr>
          <p:cNvPr id="5" name="Picture 4"/>
          <p:cNvPicPr>
            <a:picLocks noChangeAspect="1"/>
          </p:cNvPicPr>
          <p:nvPr/>
        </p:nvPicPr>
        <p:blipFill>
          <a:blip r:embed="rId4"/>
          <a:stretch>
            <a:fillRect/>
          </a:stretch>
        </p:blipFill>
        <p:spPr>
          <a:xfrm>
            <a:off x="6804248" y="4292039"/>
            <a:ext cx="2007214" cy="1796636"/>
          </a:xfrm>
          <a:prstGeom prst="rect">
            <a:avLst/>
          </a:prstGeom>
        </p:spPr>
      </p:pic>
      <p:pic>
        <p:nvPicPr>
          <p:cNvPr id="6" name="Picture 5"/>
          <p:cNvPicPr>
            <a:picLocks noChangeAspect="1"/>
          </p:cNvPicPr>
          <p:nvPr/>
        </p:nvPicPr>
        <p:blipFill>
          <a:blip r:embed="rId5"/>
          <a:stretch>
            <a:fillRect/>
          </a:stretch>
        </p:blipFill>
        <p:spPr>
          <a:xfrm>
            <a:off x="1259632" y="5517232"/>
            <a:ext cx="939788" cy="637396"/>
          </a:xfrm>
          <a:prstGeom prst="rect">
            <a:avLst/>
          </a:prstGeom>
        </p:spPr>
      </p:pic>
    </p:spTree>
    <p:extLst>
      <p:ext uri="{BB962C8B-B14F-4D97-AF65-F5344CB8AC3E}">
        <p14:creationId xmlns:p14="http://schemas.microsoft.com/office/powerpoint/2010/main" val="3810738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229600" cy="1143000"/>
          </a:xfrm>
        </p:spPr>
        <p:txBody>
          <a:bodyPr/>
          <a:lstStyle/>
          <a:p>
            <a:r>
              <a:rPr lang="en-GB" b="1" dirty="0" smtClean="0">
                <a:solidFill>
                  <a:srgbClr val="7030A0"/>
                </a:solidFill>
              </a:rPr>
              <a:t>Evidence about feeling happy</a:t>
            </a:r>
            <a:endParaRPr lang="en-GB" b="1" dirty="0">
              <a:solidFill>
                <a:srgbClr val="7030A0"/>
              </a:solidFill>
            </a:endParaRPr>
          </a:p>
        </p:txBody>
      </p:sp>
      <p:sp>
        <p:nvSpPr>
          <p:cNvPr id="3" name="Content Placeholder 2"/>
          <p:cNvSpPr>
            <a:spLocks noGrp="1"/>
          </p:cNvSpPr>
          <p:nvPr>
            <p:ph idx="1"/>
          </p:nvPr>
        </p:nvSpPr>
        <p:spPr/>
        <p:txBody>
          <a:bodyPr/>
          <a:lstStyle/>
          <a:p>
            <a:r>
              <a:rPr lang="en-GB" dirty="0" smtClean="0">
                <a:solidFill>
                  <a:srgbClr val="7030A0"/>
                </a:solidFill>
              </a:rPr>
              <a:t>Increase creativity</a:t>
            </a:r>
          </a:p>
          <a:p>
            <a:r>
              <a:rPr lang="en-GB" dirty="0" smtClean="0">
                <a:solidFill>
                  <a:srgbClr val="7030A0"/>
                </a:solidFill>
              </a:rPr>
              <a:t>Global visual processing “see the bigger picture” </a:t>
            </a:r>
            <a:r>
              <a:rPr lang="en-GB" sz="800" dirty="0" smtClean="0">
                <a:solidFill>
                  <a:srgbClr val="7030A0"/>
                </a:solidFill>
              </a:rPr>
              <a:t>(Fredrickson 2001)</a:t>
            </a:r>
          </a:p>
          <a:p>
            <a:r>
              <a:rPr lang="en-GB" dirty="0" smtClean="0">
                <a:solidFill>
                  <a:srgbClr val="7030A0"/>
                </a:solidFill>
              </a:rPr>
              <a:t>Cognitive flexibility (Able to shift attention)</a:t>
            </a:r>
          </a:p>
          <a:p>
            <a:r>
              <a:rPr lang="en-GB" dirty="0" smtClean="0">
                <a:solidFill>
                  <a:srgbClr val="7030A0"/>
                </a:solidFill>
              </a:rPr>
              <a:t>Better physical and mental health</a:t>
            </a:r>
          </a:p>
          <a:p>
            <a:r>
              <a:rPr lang="en-GB" dirty="0" smtClean="0">
                <a:solidFill>
                  <a:srgbClr val="7030A0"/>
                </a:solidFill>
              </a:rPr>
              <a:t>Increases sense of affiliation </a:t>
            </a:r>
            <a:r>
              <a:rPr lang="en-GB" sz="800" dirty="0" smtClean="0">
                <a:solidFill>
                  <a:srgbClr val="7030A0"/>
                </a:solidFill>
              </a:rPr>
              <a:t>(</a:t>
            </a:r>
            <a:r>
              <a:rPr lang="en-GB" sz="800" dirty="0" err="1" smtClean="0">
                <a:solidFill>
                  <a:srgbClr val="7030A0"/>
                </a:solidFill>
              </a:rPr>
              <a:t>Islen</a:t>
            </a:r>
            <a:r>
              <a:rPr lang="en-GB" sz="800" dirty="0" smtClean="0">
                <a:solidFill>
                  <a:srgbClr val="7030A0"/>
                </a:solidFill>
              </a:rPr>
              <a:t> 2000)</a:t>
            </a:r>
          </a:p>
          <a:p>
            <a:r>
              <a:rPr lang="en-GB" dirty="0" smtClean="0">
                <a:solidFill>
                  <a:srgbClr val="7030A0"/>
                </a:solidFill>
              </a:rPr>
              <a:t>Focus on rewards </a:t>
            </a:r>
            <a:r>
              <a:rPr lang="en-GB" sz="800" dirty="0" smtClean="0">
                <a:solidFill>
                  <a:srgbClr val="7030A0"/>
                </a:solidFill>
              </a:rPr>
              <a:t>(Tamer and Robinson 2007)</a:t>
            </a:r>
            <a:endParaRPr lang="en-GB" sz="800" dirty="0">
              <a:solidFill>
                <a:srgbClr val="7030A0"/>
              </a:solidFill>
            </a:endParaRPr>
          </a:p>
          <a:p>
            <a:endParaRPr lang="en-GB" dirty="0" smtClean="0"/>
          </a:p>
          <a:p>
            <a:pPr marL="0" indent="0">
              <a:buNone/>
            </a:pPr>
            <a:endParaRPr lang="en-GB" dirty="0"/>
          </a:p>
        </p:txBody>
      </p:sp>
    </p:spTree>
    <p:extLst>
      <p:ext uri="{BB962C8B-B14F-4D97-AF65-F5344CB8AC3E}">
        <p14:creationId xmlns:p14="http://schemas.microsoft.com/office/powerpoint/2010/main" val="1411306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484784"/>
            <a:ext cx="8229600" cy="1143000"/>
          </a:xfrm>
        </p:spPr>
        <p:txBody>
          <a:bodyPr/>
          <a:lstStyle/>
          <a:p>
            <a:r>
              <a:rPr lang="en-GB" b="1" dirty="0" smtClean="0">
                <a:solidFill>
                  <a:srgbClr val="7030A0"/>
                </a:solidFill>
              </a:rPr>
              <a:t>Activity: Why do we Procrastinate</a:t>
            </a:r>
            <a:endParaRPr lang="en-GB" b="1" dirty="0">
              <a:solidFill>
                <a:srgbClr val="7030A0"/>
              </a:solidFill>
            </a:endParaRPr>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a:p>
            <a:pPr marL="0" indent="0">
              <a:buNone/>
            </a:pPr>
            <a:r>
              <a:rPr lang="en-GB" dirty="0" smtClean="0"/>
              <a:t>In small groups/partners discuss </a:t>
            </a:r>
          </a:p>
          <a:p>
            <a:pPr marL="514350" indent="-514350">
              <a:buAutoNum type="arabicParenR"/>
            </a:pPr>
            <a:r>
              <a:rPr lang="en-GB" dirty="0" smtClean="0"/>
              <a:t>The reason you are attending the workshop</a:t>
            </a:r>
          </a:p>
          <a:p>
            <a:pPr marL="514350" indent="-514350">
              <a:buAutoNum type="arabicParenR"/>
            </a:pPr>
            <a:r>
              <a:rPr lang="en-GB" dirty="0" smtClean="0"/>
              <a:t>What your experience of procrastination is</a:t>
            </a:r>
          </a:p>
          <a:p>
            <a:pPr marL="514350" indent="-514350">
              <a:buAutoNum type="arabicParenR"/>
            </a:pPr>
            <a:r>
              <a:rPr lang="en-GB" dirty="0" smtClean="0"/>
              <a:t>Reasons behind your procrastination</a:t>
            </a:r>
          </a:p>
        </p:txBody>
      </p:sp>
    </p:spTree>
    <p:extLst>
      <p:ext uri="{BB962C8B-B14F-4D97-AF65-F5344CB8AC3E}">
        <p14:creationId xmlns:p14="http://schemas.microsoft.com/office/powerpoint/2010/main" val="211435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548680"/>
            <a:ext cx="8229600" cy="1143000"/>
          </a:xfrm>
        </p:spPr>
        <p:txBody>
          <a:bodyPr/>
          <a:lstStyle/>
          <a:p>
            <a:r>
              <a:rPr lang="en-GB" b="1" dirty="0" smtClean="0">
                <a:solidFill>
                  <a:srgbClr val="7030A0"/>
                </a:solidFill>
              </a:rPr>
              <a:t>Why we Procrastinate</a:t>
            </a:r>
            <a:endParaRPr lang="en-GB" b="1" dirty="0">
              <a:solidFill>
                <a:srgbClr val="7030A0"/>
              </a:solidFill>
            </a:endParaRPr>
          </a:p>
        </p:txBody>
      </p:sp>
      <p:sp>
        <p:nvSpPr>
          <p:cNvPr id="3" name="Content Placeholder 2"/>
          <p:cNvSpPr>
            <a:spLocks noGrp="1"/>
          </p:cNvSpPr>
          <p:nvPr>
            <p:ph idx="1"/>
          </p:nvPr>
        </p:nvSpPr>
        <p:spPr>
          <a:xfrm>
            <a:off x="467544" y="1556793"/>
            <a:ext cx="8229600" cy="5504730"/>
          </a:xfrm>
        </p:spPr>
        <p:txBody>
          <a:bodyPr/>
          <a:lstStyle/>
          <a:p>
            <a:pPr marL="0" indent="0">
              <a:buNone/>
            </a:pPr>
            <a:r>
              <a:rPr lang="en-GB" b="1" dirty="0" smtClean="0"/>
              <a:t>Perfectionism</a:t>
            </a:r>
            <a:endParaRPr lang="en-GB" b="1" dirty="0"/>
          </a:p>
          <a:p>
            <a:pPr marL="0" indent="0">
              <a:buNone/>
            </a:pPr>
            <a:r>
              <a:rPr lang="en-GB" b="1" dirty="0" smtClean="0"/>
              <a:t>Confusion</a:t>
            </a:r>
            <a:endParaRPr lang="en-GB" b="1" dirty="0"/>
          </a:p>
          <a:p>
            <a:pPr marL="0" indent="0">
              <a:buNone/>
            </a:pPr>
            <a:r>
              <a:rPr lang="en-GB" b="1" dirty="0"/>
              <a:t>Interest in completing task</a:t>
            </a:r>
          </a:p>
          <a:p>
            <a:pPr marL="0" indent="0">
              <a:buNone/>
            </a:pPr>
            <a:r>
              <a:rPr lang="en-GB" b="1" dirty="0"/>
              <a:t>Task difficulty</a:t>
            </a:r>
          </a:p>
          <a:p>
            <a:pPr marL="0" indent="0">
              <a:buNone/>
            </a:pPr>
            <a:r>
              <a:rPr lang="en-GB" b="1" dirty="0"/>
              <a:t>Difficulty concentrating</a:t>
            </a:r>
          </a:p>
          <a:p>
            <a:pPr marL="0" indent="0">
              <a:buNone/>
            </a:pPr>
            <a:r>
              <a:rPr lang="en-GB" b="1" dirty="0"/>
              <a:t>Fear of losing </a:t>
            </a:r>
            <a:r>
              <a:rPr lang="en-GB" b="1" dirty="0" smtClean="0"/>
              <a:t>autonomy</a:t>
            </a:r>
          </a:p>
          <a:p>
            <a:pPr marL="0" indent="0">
              <a:buNone/>
            </a:pPr>
            <a:r>
              <a:rPr lang="en-GB" b="1" dirty="0" smtClean="0"/>
              <a:t>Impulsiveness</a:t>
            </a:r>
            <a:endParaRPr lang="en-GB" b="1" dirty="0"/>
          </a:p>
        </p:txBody>
      </p:sp>
    </p:spTree>
    <p:extLst>
      <p:ext uri="{BB962C8B-B14F-4D97-AF65-F5344CB8AC3E}">
        <p14:creationId xmlns:p14="http://schemas.microsoft.com/office/powerpoint/2010/main" val="2760633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548680"/>
            <a:ext cx="8229600" cy="1143000"/>
          </a:xfrm>
        </p:spPr>
        <p:txBody>
          <a:bodyPr/>
          <a:lstStyle/>
          <a:p>
            <a:r>
              <a:rPr lang="en-GB" b="1" dirty="0" smtClean="0">
                <a:solidFill>
                  <a:srgbClr val="7030A0"/>
                </a:solidFill>
              </a:rPr>
              <a:t>Why we Procrastinate</a:t>
            </a:r>
            <a:endParaRPr lang="en-GB" b="1" dirty="0">
              <a:solidFill>
                <a:srgbClr val="7030A0"/>
              </a:solidFill>
            </a:endParaRPr>
          </a:p>
        </p:txBody>
      </p:sp>
      <p:sp>
        <p:nvSpPr>
          <p:cNvPr id="3" name="Content Placeholder 2"/>
          <p:cNvSpPr>
            <a:spLocks noGrp="1"/>
          </p:cNvSpPr>
          <p:nvPr>
            <p:ph idx="1"/>
          </p:nvPr>
        </p:nvSpPr>
        <p:spPr>
          <a:xfrm>
            <a:off x="467544" y="1556793"/>
            <a:ext cx="8229600" cy="5504730"/>
          </a:xfrm>
        </p:spPr>
        <p:txBody>
          <a:bodyPr/>
          <a:lstStyle/>
          <a:p>
            <a:pPr marL="0" indent="0">
              <a:buNone/>
            </a:pPr>
            <a:r>
              <a:rPr lang="en-GB" b="1" dirty="0" smtClean="0"/>
              <a:t>Fear </a:t>
            </a:r>
            <a:r>
              <a:rPr lang="en-GB" b="1" dirty="0"/>
              <a:t>of being alone or disconnected</a:t>
            </a:r>
          </a:p>
          <a:p>
            <a:pPr marL="0" indent="0">
              <a:buNone/>
            </a:pPr>
            <a:r>
              <a:rPr lang="en-GB" b="1" dirty="0"/>
              <a:t>Prioritisation skills</a:t>
            </a:r>
          </a:p>
          <a:p>
            <a:pPr marL="0" indent="0">
              <a:buNone/>
            </a:pPr>
            <a:r>
              <a:rPr lang="en-GB" b="1" dirty="0"/>
              <a:t>Negative self </a:t>
            </a:r>
            <a:r>
              <a:rPr lang="en-GB" b="1" dirty="0" smtClean="0"/>
              <a:t>belief, </a:t>
            </a:r>
          </a:p>
          <a:p>
            <a:pPr marL="0" indent="0">
              <a:buNone/>
            </a:pPr>
            <a:r>
              <a:rPr lang="en-GB" b="1" dirty="0" smtClean="0"/>
              <a:t>To </a:t>
            </a:r>
            <a:r>
              <a:rPr lang="en-GB" b="1" dirty="0"/>
              <a:t>avoid something </a:t>
            </a:r>
            <a:r>
              <a:rPr lang="en-GB" b="1" dirty="0" smtClean="0"/>
              <a:t>unpleasant, task or emotion such as shame or guilt</a:t>
            </a:r>
            <a:endParaRPr lang="en-GB" b="1" dirty="0"/>
          </a:p>
          <a:p>
            <a:pPr marL="0" indent="0">
              <a:buNone/>
            </a:pPr>
            <a:r>
              <a:rPr lang="en-GB" b="1" dirty="0"/>
              <a:t>Stress</a:t>
            </a:r>
          </a:p>
          <a:p>
            <a:pPr marL="0" indent="0">
              <a:buNone/>
            </a:pPr>
            <a:r>
              <a:rPr lang="en-GB" b="1" dirty="0"/>
              <a:t>Habit and routine</a:t>
            </a:r>
          </a:p>
        </p:txBody>
      </p:sp>
    </p:spTree>
    <p:extLst>
      <p:ext uri="{BB962C8B-B14F-4D97-AF65-F5344CB8AC3E}">
        <p14:creationId xmlns:p14="http://schemas.microsoft.com/office/powerpoint/2010/main" val="1054006603"/>
      </p:ext>
    </p:extLst>
  </p:cSld>
  <p:clrMapOvr>
    <a:masterClrMapping/>
  </p:clrMapOvr>
</p:sld>
</file>

<file path=ppt/theme/theme1.xml><?xml version="1.0" encoding="utf-8"?>
<a:theme xmlns:a="http://schemas.openxmlformats.org/drawingml/2006/main" name="Template_Warwick">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template_warwick_internal</Template>
  <TotalTime>3597</TotalTime>
  <Words>1476</Words>
  <Application>Microsoft Office PowerPoint</Application>
  <PresentationFormat>On-screen Show (4:3)</PresentationFormat>
  <Paragraphs>224</Paragraphs>
  <Slides>35</Slides>
  <Notes>35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35</vt:i4>
      </vt:variant>
    </vt:vector>
  </HeadingPairs>
  <TitlesOfParts>
    <vt:vector size="42" baseType="lpstr">
      <vt:lpstr>Arial</vt:lpstr>
      <vt:lpstr>Calibri</vt:lpstr>
      <vt:lpstr>Times New Roman</vt:lpstr>
      <vt:lpstr>Verdana</vt:lpstr>
      <vt:lpstr>Template_Warwick</vt:lpstr>
      <vt:lpstr>1_Custom Design</vt:lpstr>
      <vt:lpstr>Custom Design</vt:lpstr>
      <vt:lpstr>To Tweet or Not to Tweet Eek Is that the time?</vt:lpstr>
      <vt:lpstr>Aim of Session</vt:lpstr>
      <vt:lpstr>Social Media is everywhere!</vt:lpstr>
      <vt:lpstr>What is Procrastination?</vt:lpstr>
      <vt:lpstr>Stress Performance bell-curve</vt:lpstr>
      <vt:lpstr>Evidence about feeling happy</vt:lpstr>
      <vt:lpstr>Activity: Why do we Procrastinate</vt:lpstr>
      <vt:lpstr>Why we Procrastinate</vt:lpstr>
      <vt:lpstr>Why we Procrastinate</vt:lpstr>
      <vt:lpstr>Why we Procrastinate</vt:lpstr>
      <vt:lpstr>Challenges of Social Media</vt:lpstr>
      <vt:lpstr>Habit!</vt:lpstr>
      <vt:lpstr>Guilt</vt:lpstr>
      <vt:lpstr>Activity:</vt:lpstr>
      <vt:lpstr>PowerPoint Presentation</vt:lpstr>
      <vt:lpstr>PowerPoint Presentation</vt:lpstr>
      <vt:lpstr>Making changes</vt:lpstr>
      <vt:lpstr>Recognise and Monitor</vt:lpstr>
      <vt:lpstr>PowerPoint Presentation</vt:lpstr>
      <vt:lpstr>Commit to a Goal</vt:lpstr>
      <vt:lpstr>Top Tips</vt:lpstr>
      <vt:lpstr>Overcoming Procrastination</vt:lpstr>
      <vt:lpstr>PowerPoint Presentation</vt:lpstr>
      <vt:lpstr>PowerPoint Presentation</vt:lpstr>
      <vt:lpstr>PowerPoint Presentation</vt:lpstr>
      <vt:lpstr>PowerPoint Presentation</vt:lpstr>
      <vt:lpstr>Specific and achievable </vt:lpstr>
      <vt:lpstr>Top tips</vt:lpstr>
      <vt:lpstr>PowerPoint Presentation</vt:lpstr>
      <vt:lpstr>With a partner discuss</vt:lpstr>
      <vt:lpstr>Now discuss</vt:lpstr>
      <vt:lpstr>Student Support</vt:lpstr>
      <vt:lpstr>Ted Talks worth watching</vt:lpstr>
      <vt:lpstr>Ted Talks worth watching</vt:lpstr>
      <vt:lpstr>Websites:</vt:lpstr>
    </vt:vector>
  </TitlesOfParts>
  <Company>Daniel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Support</dc:title>
  <dc:creator>Daniel</dc:creator>
  <cp:lastModifiedBy>Meharg, Sarah</cp:lastModifiedBy>
  <cp:revision>264</cp:revision>
  <cp:lastPrinted>2016-03-10T14:04:55Z</cp:lastPrinted>
  <dcterms:created xsi:type="dcterms:W3CDTF">2008-05-09T22:10:14Z</dcterms:created>
  <dcterms:modified xsi:type="dcterms:W3CDTF">2016-06-10T08:55:41Z</dcterms:modified>
</cp:coreProperties>
</file>