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5878"/>
  </p:normalViewPr>
  <p:slideViewPr>
    <p:cSldViewPr snapToGrid="0" snapToObjects="1">
      <p:cViewPr varScale="1">
        <p:scale>
          <a:sx n="108" d="100"/>
          <a:sy n="108" d="100"/>
        </p:scale>
        <p:origin x="736" y="200"/>
      </p:cViewPr>
      <p:guideLst/>
    </p:cSldViewPr>
  </p:slideViewPr>
  <p:outlineViewPr>
    <p:cViewPr>
      <p:scale>
        <a:sx n="33" d="100"/>
        <a:sy n="33" d="100"/>
      </p:scale>
      <p:origin x="0" y="-17504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96" d="100"/>
          <a:sy n="96" d="100"/>
        </p:scale>
        <p:origin x="3688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0E2D8-D09D-9241-A932-93226E74D99D}" type="datetimeFigureOut">
              <a:rPr lang="en-US" smtClean="0"/>
              <a:t>2/24/21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C78643-4E6F-5A42-9684-9B8FA4A8D0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403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67A2D8-3CA1-9044-9340-0EA8F7D4ED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FD173A-0C97-F84B-8AB6-83ADDA5B38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D9E55-64DE-E145-A12C-D8AFA7A25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4E8E-9163-4547-AF88-91760F111916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ACBD52-3D9B-A64A-9375-41EFA2030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AF43D6-CD32-5846-B7AE-5512284FFB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C6B7-5816-2444-9DDC-5C9D4F4BE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0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BEADE-B587-BF43-9E51-9B91629C1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648B43-EFBC-AF4B-8E3D-F19794AA8A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21ADB-8821-5D46-B9DE-3A125EDD17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4E8E-9163-4547-AF88-91760F111916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F73AC8-FB0A-EF4F-B517-3DA20D5A94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DE6FD1-05FB-0246-9C39-B0561D85E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C6B7-5816-2444-9DDC-5C9D4F4BE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028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1B15147-81BD-8D4A-BE79-1CE089172B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C19A38-6BCD-B34C-BD3B-D099B7817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7D45BE-E117-1E44-A92C-8FF0AEFF6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4E8E-9163-4547-AF88-91760F111916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6EBE6C-A779-6D45-8DC3-350CDEAEE0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D4349-D434-2D47-ABAF-C85D9E0BCF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C6B7-5816-2444-9DDC-5C9D4F4BE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591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7C4E0-B52C-1946-90A2-32BCD25042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11A55D-73EA-5042-B16A-96CCF2451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7825C9-E247-7643-9907-C04466376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4E8E-9163-4547-AF88-91760F111916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145CEF-5ACC-5D41-A3B6-45E58640B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499BB2-AE73-BB4B-B2F8-61A08FCCB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C6B7-5816-2444-9DDC-5C9D4F4BE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82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FBBD9-EF4B-C345-9489-310B062969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945F5E-047D-7E4D-9204-75294307DC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E1A73-01E2-FB45-A3B2-04F0A9B55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4E8E-9163-4547-AF88-91760F111916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4A6831-456A-694D-B691-278273BF3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DC0DA9-55A9-244D-8EDB-E0BEA45CC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C6B7-5816-2444-9DDC-5C9D4F4BE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51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DC348C-2E84-0A40-ABCB-E72135CF63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B2A3B-74A6-3A42-A7E9-ACD86B8882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54FA95-0A7D-584B-9F1B-7785D06AB6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1CF614-2C7A-744D-A38D-A0FD402BB7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4E8E-9163-4547-AF88-91760F111916}" type="datetimeFigureOut">
              <a:rPr lang="en-US" smtClean="0"/>
              <a:t>2/24/21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573674-FAD7-4B40-8B09-DE4D2A1B9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F4008C-D042-F64E-9D48-C1AFF8D5E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C6B7-5816-2444-9DDC-5C9D4F4BE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71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D5F9E-F425-834E-B460-22279EBE86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853AF-0B08-754C-BA5A-74B3AD718D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4D36CB-D416-1848-A34D-22AABBF77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A3FE049-5691-7E4D-8B0E-EC3B6B1B193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B4FF35-631A-B848-9A48-2B9611EFC9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275CD-5715-AD40-9964-2AFB86E8F1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4E8E-9163-4547-AF88-91760F111916}" type="datetimeFigureOut">
              <a:rPr lang="en-US" smtClean="0"/>
              <a:t>2/24/21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552EDF-FCCB-8346-A755-CA2504AC1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A5587F9-21B4-A343-AAD5-0A0C54BA6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C6B7-5816-2444-9DDC-5C9D4F4BE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15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0F281-A84F-3943-9DCD-F5D70CFFB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583BAE8-1C59-6C43-BBD0-61FBE4FA3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4E8E-9163-4547-AF88-91760F111916}" type="datetimeFigureOut">
              <a:rPr lang="en-US" smtClean="0"/>
              <a:t>2/24/21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AD6231-346C-3B46-9689-C20A9CC20B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4A1EA2-CDAE-DB47-BB22-9B487D38F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C6B7-5816-2444-9DDC-5C9D4F4BE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49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1C5B159-F5F9-4A4F-A7C8-E9781AE37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4E8E-9163-4547-AF88-91760F111916}" type="datetimeFigureOut">
              <a:rPr lang="en-US" smtClean="0"/>
              <a:t>2/24/21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CF8D11-0406-554C-9238-7C4DF76DB8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FEB5B8-D474-544A-ADBF-D445AD26DA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C6B7-5816-2444-9DDC-5C9D4F4BE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63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8822C7-5CE6-7A4D-9119-F21DF533C4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2646B6-EDA6-1E40-9A8D-9C57E38C3E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E9668B-4E90-564A-8C83-924E4310B3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3A50A-1BDF-7442-BDF8-84C84C310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4E8E-9163-4547-AF88-91760F111916}" type="datetimeFigureOut">
              <a:rPr lang="en-US" smtClean="0"/>
              <a:t>2/24/21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C34E68-315B-0F43-8E7B-1E6404667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E1495D-3259-EF48-8D35-755461F2BD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C6B7-5816-2444-9DDC-5C9D4F4BE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869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8DDF35-022B-084C-8DCE-50235E205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F08681A-B4D8-6D40-9AA1-4F338EBCB0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49BD403-2E0B-4A47-BC9D-FE97DB70B0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54BCA1-EF0C-A04B-9F96-32A5AC4329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2E4E8E-9163-4547-AF88-91760F111916}" type="datetimeFigureOut">
              <a:rPr lang="en-US" smtClean="0"/>
              <a:t>2/24/21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F51A96-DA5D-F04A-8D57-A06EB322E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4E6AFA-EE57-5849-9BF1-35438E063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DC6B7-5816-2444-9DDC-5C9D4F4BE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037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F467046-7804-514D-ABD5-C20A87FB82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7565E3-2DC8-E94A-AE27-EC11849D97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C7AC9-30CB-564E-BCF5-7D1463AAD8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E4E8E-9163-4547-AF88-91760F111916}" type="datetimeFigureOut">
              <a:rPr lang="en-US" smtClean="0"/>
              <a:t>2/24/21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1F9DB7-6195-6145-AC47-951025391D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8BF227-CC81-704E-A12A-9F43949E53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DC6B7-5816-2444-9DDC-5C9D4F4BE2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98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253C3-6167-CE4C-BCA8-3C8A4B0D64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/>
                </a:solidFill>
                <a:latin typeface="PHOSPHATE INLINE" panose="02000506050000020004" pitchFamily="2" charset="77"/>
                <a:cs typeface="PHOSPHATE INLINE" panose="02000506050000020004" pitchFamily="2" charset="77"/>
              </a:rPr>
              <a:t>Fair Play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EF7021-DF8E-1D46-9436-2B832072522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  <a:latin typeface="Phosphate Inline" panose="02000506050000020004" pitchFamily="2" charset="77"/>
                <a:cs typeface="Phosphate Inline" panose="02000506050000020004" pitchFamily="2" charset="77"/>
              </a:rPr>
              <a:t>A NEW APPROACH TO SPML DATA COLLECTION</a:t>
            </a:r>
          </a:p>
        </p:txBody>
      </p:sp>
    </p:spTree>
    <p:extLst>
      <p:ext uri="{BB962C8B-B14F-4D97-AF65-F5344CB8AC3E}">
        <p14:creationId xmlns:p14="http://schemas.microsoft.com/office/powerpoint/2010/main" val="2958430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CB4EE-F859-6C41-8629-83DB716277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7188" y="336550"/>
            <a:ext cx="10515600" cy="1325563"/>
          </a:xfrm>
        </p:spPr>
        <p:txBody>
          <a:bodyPr/>
          <a:lstStyle/>
          <a:p>
            <a:r>
              <a:rPr lang="en-GB" b="1" dirty="0">
                <a:solidFill>
                  <a:schemeClr val="accent2"/>
                </a:solidFill>
                <a:latin typeface="PHOSPHATE INLINE" panose="02000506050000020004" pitchFamily="2" charset="77"/>
                <a:cs typeface="PHOSPHATE INLINE" panose="02000506050000020004" pitchFamily="2" charset="77"/>
              </a:rPr>
              <a:t>Key findings from consultation</a:t>
            </a:r>
            <a:br>
              <a:rPr lang="en-GB" dirty="0">
                <a:solidFill>
                  <a:schemeClr val="accent2"/>
                </a:solidFill>
                <a:latin typeface="Phosphate Inline" panose="02000506050000020004" pitchFamily="2" charset="77"/>
                <a:cs typeface="Phosphate Inline" panose="02000506050000020004" pitchFamily="2" charset="77"/>
              </a:rPr>
            </a:br>
            <a:endParaRPr lang="en-US" dirty="0">
              <a:solidFill>
                <a:schemeClr val="accent2"/>
              </a:solidFill>
              <a:latin typeface="Phosphate Inline" panose="02000506050000020004" pitchFamily="2" charset="77"/>
              <a:cs typeface="Phosphate Inline" panose="02000506050000020004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40CC0-4A29-654C-9AF9-AD0C1321D4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188" y="1825625"/>
            <a:ext cx="11572875" cy="4351338"/>
          </a:xfrm>
        </p:spPr>
        <p:txBody>
          <a:bodyPr>
            <a:normAutofit fontScale="70000" lnSpcReduction="20000"/>
          </a:bodyPr>
          <a:lstStyle/>
          <a:p>
            <a:r>
              <a:rPr lang="en-GB" sz="3900" dirty="0">
                <a:solidFill>
                  <a:schemeClr val="accent2"/>
                </a:solidFill>
                <a:latin typeface="Abadi" panose="020B0604020104020204" pitchFamily="34" charset="0"/>
                <a:cs typeface="Farisi" pitchFamily="2" charset="-78"/>
              </a:rPr>
              <a:t>Majority of participants were aware of SPML but misunderstandings exist</a:t>
            </a:r>
          </a:p>
          <a:p>
            <a:r>
              <a:rPr lang="en-GB" sz="3900" dirty="0">
                <a:solidFill>
                  <a:schemeClr val="accent2"/>
                </a:solidFill>
                <a:latin typeface="Abadi" panose="020B0604020104020204" pitchFamily="34" charset="0"/>
                <a:cs typeface="Farisi" pitchFamily="2" charset="-78"/>
              </a:rPr>
              <a:t>Schools use printed music through a combination of spontaneous and planned copying, using printed and digital originals</a:t>
            </a:r>
          </a:p>
          <a:p>
            <a:r>
              <a:rPr lang="en-GB" sz="3900" dirty="0">
                <a:solidFill>
                  <a:schemeClr val="accent2"/>
                </a:solidFill>
                <a:latin typeface="Abadi" panose="020B0604020104020204" pitchFamily="34" charset="0"/>
                <a:cs typeface="Farisi" pitchFamily="2" charset="-78"/>
              </a:rPr>
              <a:t>Most common barriers for reporting: workload / time, and complex data inputting processes</a:t>
            </a:r>
          </a:p>
          <a:p>
            <a:r>
              <a:rPr lang="en-GB" sz="3900" dirty="0">
                <a:solidFill>
                  <a:schemeClr val="accent2"/>
                </a:solidFill>
                <a:latin typeface="Abadi" panose="020B0604020104020204" pitchFamily="34" charset="0"/>
                <a:cs typeface="Farisi" pitchFamily="2" charset="-78"/>
              </a:rPr>
              <a:t>Schools would be incentivised to provide data to access free, high quality resources, advice and guidance </a:t>
            </a:r>
          </a:p>
          <a:p>
            <a:r>
              <a:rPr lang="en-GB" sz="3900" dirty="0">
                <a:solidFill>
                  <a:schemeClr val="accent2"/>
                </a:solidFill>
                <a:latin typeface="Abadi" panose="020B0604020104020204" pitchFamily="34" charset="0"/>
                <a:cs typeface="Farisi" pitchFamily="2" charset="-78"/>
              </a:rPr>
              <a:t>Contributing to the fair distribution of royalties to composers/songwriters is an incentive for engagement</a:t>
            </a:r>
          </a:p>
          <a:p>
            <a:r>
              <a:rPr lang="en-GB" sz="3900" dirty="0">
                <a:solidFill>
                  <a:schemeClr val="accent2"/>
                </a:solidFill>
                <a:latin typeface="Abadi" panose="020B0604020104020204" pitchFamily="34" charset="0"/>
                <a:cs typeface="Farisi" pitchFamily="2" charset="-78"/>
              </a:rPr>
              <a:t>Unexpected outcome: the interest in sharing data on what is music being used in schools </a:t>
            </a:r>
          </a:p>
          <a:p>
            <a:endParaRPr lang="en-US" dirty="0">
              <a:solidFill>
                <a:schemeClr val="accent2"/>
              </a:solidFill>
              <a:latin typeface="Abadi" panose="020B0604020104020204" pitchFamily="34" charset="0"/>
              <a:cs typeface="Faris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31367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88401B-9352-2A43-A6AD-834CBFFDC5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chemeClr val="accent2"/>
                </a:solidFill>
                <a:latin typeface="PHOSPHATE INLINE" panose="02000506050000020004" pitchFamily="2" charset="77"/>
                <a:cs typeface="PHOSPHATE INLINE" panose="02000506050000020004" pitchFamily="2" charset="77"/>
              </a:rPr>
              <a:t>Fair Play: Strategic aims</a:t>
            </a:r>
            <a:br>
              <a:rPr lang="en-GB" dirty="0">
                <a:solidFill>
                  <a:schemeClr val="accent2"/>
                </a:solidFill>
                <a:latin typeface="Phosphate Inline" panose="02000506050000020004" pitchFamily="2" charset="77"/>
                <a:cs typeface="Phosphate Inline" panose="02000506050000020004" pitchFamily="2" charset="77"/>
              </a:rPr>
            </a:br>
            <a:endParaRPr lang="en-US" dirty="0">
              <a:solidFill>
                <a:schemeClr val="accent2"/>
              </a:solidFill>
              <a:latin typeface="Phosphate Inline" panose="02000506050000020004" pitchFamily="2" charset="77"/>
              <a:cs typeface="Phosphate Inline" panose="02000506050000020004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2B5ED2-9D27-2846-8980-ED3869B2DC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1463" y="1825625"/>
            <a:ext cx="11515725" cy="4351338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GB" dirty="0">
                <a:solidFill>
                  <a:schemeClr val="accent2"/>
                </a:solidFill>
                <a:latin typeface="Abadi" panose="020B0604020104020204" pitchFamily="34" charset="0"/>
              </a:rPr>
              <a:t>Increase the quality and quantity of data being reported from schools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>
                <a:solidFill>
                  <a:schemeClr val="accent2"/>
                </a:solidFill>
                <a:latin typeface="Abadi" panose="020B0604020104020204" pitchFamily="34" charset="0"/>
              </a:rPr>
              <a:t>Increase the amount and the diversity of printed music being used in schools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>
                <a:solidFill>
                  <a:schemeClr val="accent2"/>
                </a:solidFill>
                <a:latin typeface="Abadi" panose="020B0604020104020204" pitchFamily="34" charset="0"/>
              </a:rPr>
              <a:t>Improve quality of composing and </a:t>
            </a:r>
            <a:r>
              <a:rPr lang="en-GB" dirty="0" err="1">
                <a:solidFill>
                  <a:schemeClr val="accent2"/>
                </a:solidFill>
                <a:latin typeface="Abadi" panose="020B0604020104020204" pitchFamily="34" charset="0"/>
              </a:rPr>
              <a:t>songwriting</a:t>
            </a:r>
            <a:r>
              <a:rPr lang="en-GB" dirty="0">
                <a:solidFill>
                  <a:schemeClr val="accent2"/>
                </a:solidFill>
                <a:latin typeface="Abadi" panose="020B0604020104020204" pitchFamily="34" charset="0"/>
              </a:rPr>
              <a:t> in schools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>
                <a:solidFill>
                  <a:schemeClr val="accent2"/>
                </a:solidFill>
                <a:latin typeface="Abadi" panose="020B0604020104020204" pitchFamily="34" charset="0"/>
              </a:rPr>
              <a:t>Increase understanding among students and teachers of the Music Publishing Industry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GB" dirty="0">
                <a:solidFill>
                  <a:schemeClr val="accent2"/>
                </a:solidFill>
                <a:latin typeface="Abadi" panose="020B0604020104020204" pitchFamily="34" charset="0"/>
              </a:rPr>
              <a:t>Develop collaborative partnerships between music education organisations and the music publishing industry</a:t>
            </a:r>
          </a:p>
          <a:p>
            <a:endParaRPr lang="en-US" dirty="0">
              <a:solidFill>
                <a:schemeClr val="accent2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15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86E9FB-A358-2740-ACEF-631D87AFB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599" y="365125"/>
            <a:ext cx="11644313" cy="13255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PHOSPHATE INLINE" panose="02000506050000020004" pitchFamily="2" charset="77"/>
                <a:cs typeface="PHOSPHATE INLINE" panose="02000506050000020004" pitchFamily="2" charset="77"/>
              </a:rPr>
              <a:t>Open programme</a:t>
            </a:r>
            <a:br>
              <a:rPr lang="en-GB" b="1" dirty="0">
                <a:solidFill>
                  <a:schemeClr val="accent2"/>
                </a:solidFill>
                <a:latin typeface="PHOSPHATE INLINE" panose="02000506050000020004" pitchFamily="2" charset="77"/>
                <a:cs typeface="PHOSPHATE INLINE" panose="02000506050000020004" pitchFamily="2" charset="77"/>
              </a:rPr>
            </a:br>
            <a:endParaRPr lang="en-US" b="1" dirty="0">
              <a:solidFill>
                <a:schemeClr val="accent2"/>
              </a:solidFill>
              <a:latin typeface="PHOSPHATE INLINE" panose="02000506050000020004" pitchFamily="2" charset="77"/>
              <a:cs typeface="PHOSPHATE INLINE" panose="02000506050000020004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175AB-66DC-B24A-A56D-E2C4B57334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825625"/>
            <a:ext cx="11872912" cy="4351338"/>
          </a:xfrm>
        </p:spPr>
        <p:txBody>
          <a:bodyPr>
            <a:normAutofit/>
          </a:bodyPr>
          <a:lstStyle/>
          <a:p>
            <a:pPr lvl="1"/>
            <a:r>
              <a:rPr lang="en-GB" sz="2800" dirty="0">
                <a:solidFill>
                  <a:schemeClr val="accent2"/>
                </a:solidFill>
                <a:latin typeface="Abadi" panose="020B0604020104020204" pitchFamily="34" charset="0"/>
              </a:rPr>
              <a:t>National campaign </a:t>
            </a:r>
          </a:p>
          <a:p>
            <a:pPr lvl="1"/>
            <a:r>
              <a:rPr lang="en-GB" sz="2800" dirty="0">
                <a:solidFill>
                  <a:schemeClr val="accent2"/>
                </a:solidFill>
                <a:latin typeface="Abadi" panose="020B0604020104020204" pitchFamily="34" charset="0"/>
              </a:rPr>
              <a:t>Work with regional and national music education organisations to promote and signpost schools to the programme</a:t>
            </a:r>
          </a:p>
          <a:p>
            <a:pPr lvl="1"/>
            <a:r>
              <a:rPr lang="en-GB" sz="2800" dirty="0">
                <a:solidFill>
                  <a:schemeClr val="accent2"/>
                </a:solidFill>
                <a:latin typeface="Abadi" panose="020B0604020104020204" pitchFamily="34" charset="0"/>
              </a:rPr>
              <a:t>Digital pack (</a:t>
            </a:r>
            <a:r>
              <a:rPr lang="en-GB" sz="2800" dirty="0" err="1">
                <a:solidFill>
                  <a:schemeClr val="accent2"/>
                </a:solidFill>
                <a:latin typeface="Abadi" panose="020B0604020104020204" pitchFamily="34" charset="0"/>
              </a:rPr>
              <a:t>inc</a:t>
            </a:r>
            <a:r>
              <a:rPr lang="en-GB" sz="2800" dirty="0">
                <a:solidFill>
                  <a:schemeClr val="accent2"/>
                </a:solidFill>
                <a:latin typeface="Abadi" panose="020B0604020104020204" pitchFamily="34" charset="0"/>
              </a:rPr>
              <a:t> specially commissioned schools arrangement)</a:t>
            </a:r>
          </a:p>
          <a:p>
            <a:pPr lvl="1"/>
            <a:r>
              <a:rPr lang="en-GB" sz="2800" dirty="0">
                <a:solidFill>
                  <a:schemeClr val="accent2"/>
                </a:solidFill>
                <a:latin typeface="Abadi" panose="020B0604020104020204" pitchFamily="34" charset="0"/>
              </a:rPr>
              <a:t>High quality advice, guidance and support</a:t>
            </a:r>
          </a:p>
          <a:p>
            <a:pPr lvl="2"/>
            <a:r>
              <a:rPr lang="en-GB" sz="2400" dirty="0">
                <a:solidFill>
                  <a:schemeClr val="accent2"/>
                </a:solidFill>
                <a:latin typeface="Abadi" panose="020B0604020104020204" pitchFamily="34" charset="0"/>
              </a:rPr>
              <a:t>Craft of composing / </a:t>
            </a:r>
            <a:r>
              <a:rPr lang="en-GB" sz="2400" dirty="0" err="1">
                <a:solidFill>
                  <a:schemeClr val="accent2"/>
                </a:solidFill>
                <a:latin typeface="Abadi" panose="020B0604020104020204" pitchFamily="34" charset="0"/>
              </a:rPr>
              <a:t>songwriting</a:t>
            </a:r>
            <a:endParaRPr lang="en-GB" sz="2400" dirty="0">
              <a:solidFill>
                <a:schemeClr val="accent2"/>
              </a:solidFill>
              <a:latin typeface="Abadi" panose="020B0604020104020204" pitchFamily="34" charset="0"/>
            </a:endParaRPr>
          </a:p>
          <a:p>
            <a:pPr lvl="2"/>
            <a:r>
              <a:rPr lang="en-GB" sz="2400" dirty="0">
                <a:solidFill>
                  <a:schemeClr val="accent2"/>
                </a:solidFill>
                <a:latin typeface="Abadi" panose="020B0604020104020204" pitchFamily="34" charset="0"/>
              </a:rPr>
              <a:t>Amplifying diverse composers / songwriters</a:t>
            </a:r>
          </a:p>
          <a:p>
            <a:pPr lvl="2"/>
            <a:r>
              <a:rPr lang="en-GB" sz="2400" dirty="0">
                <a:solidFill>
                  <a:schemeClr val="accent2"/>
                </a:solidFill>
                <a:latin typeface="Abadi" panose="020B0604020104020204" pitchFamily="34" charset="0"/>
              </a:rPr>
              <a:t>Demystifying copyright</a:t>
            </a:r>
          </a:p>
          <a:p>
            <a:pPr lvl="2"/>
            <a:r>
              <a:rPr lang="en-GB" sz="2400" dirty="0">
                <a:solidFill>
                  <a:schemeClr val="accent2"/>
                </a:solidFill>
                <a:latin typeface="Abadi" panose="020B0604020104020204" pitchFamily="34" charset="0"/>
              </a:rPr>
              <a:t>Careers/progression routes into music publishing industry</a:t>
            </a:r>
          </a:p>
          <a:p>
            <a:pPr lvl="1"/>
            <a:r>
              <a:rPr lang="en-GB" sz="2800" dirty="0">
                <a:solidFill>
                  <a:schemeClr val="accent2"/>
                </a:solidFill>
                <a:latin typeface="Abadi" panose="020B0604020104020204" pitchFamily="34" charset="0"/>
              </a:rPr>
              <a:t>Annual cycle of activity</a:t>
            </a:r>
          </a:p>
          <a:p>
            <a:endParaRPr lang="en-US" sz="2700" dirty="0">
              <a:solidFill>
                <a:schemeClr val="accent2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080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A407B-1036-CF44-B401-ADD171FBC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12" y="500062"/>
            <a:ext cx="11572876" cy="13255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PHOSPHATE INLINE" panose="02000506050000020004" pitchFamily="2" charset="77"/>
                <a:cs typeface="PHOSPHATE INLINE" panose="02000506050000020004" pitchFamily="2" charset="77"/>
              </a:rPr>
              <a:t>Fair play schools programme</a:t>
            </a:r>
            <a:br>
              <a:rPr lang="en-GB" dirty="0">
                <a:solidFill>
                  <a:schemeClr val="accent2"/>
                </a:solidFill>
                <a:latin typeface="Phosphate Inline" panose="02000506050000020004" pitchFamily="2" charset="77"/>
                <a:cs typeface="Phosphate Inline" panose="02000506050000020004" pitchFamily="2" charset="77"/>
              </a:rPr>
            </a:br>
            <a:endParaRPr lang="en-US" dirty="0">
              <a:solidFill>
                <a:schemeClr val="accent2"/>
              </a:solidFill>
              <a:latin typeface="Phosphate Inline" panose="02000506050000020004" pitchFamily="2" charset="77"/>
              <a:cs typeface="Phosphate Inline" panose="02000506050000020004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D6DC8-6191-0D42-A019-C06FECF57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47638" y="1825625"/>
            <a:ext cx="12011026" cy="4351338"/>
          </a:xfrm>
        </p:spPr>
        <p:txBody>
          <a:bodyPr>
            <a:normAutofit/>
          </a:bodyPr>
          <a:lstStyle/>
          <a:p>
            <a:pPr lvl="1"/>
            <a:r>
              <a:rPr lang="en-US" sz="2700" dirty="0">
                <a:solidFill>
                  <a:schemeClr val="accent2"/>
                </a:solidFill>
                <a:latin typeface="Abadi" panose="020B0604020104020204" pitchFamily="34" charset="0"/>
              </a:rPr>
              <a:t>Representative sample of 120 schools recruited annually</a:t>
            </a:r>
          </a:p>
          <a:p>
            <a:pPr lvl="1"/>
            <a:r>
              <a:rPr lang="en-US" sz="2700" dirty="0">
                <a:solidFill>
                  <a:schemeClr val="accent2"/>
                </a:solidFill>
                <a:latin typeface="Abadi" panose="020B0604020104020204" pitchFamily="34" charset="0"/>
              </a:rPr>
              <a:t>Support with providing and inputting data</a:t>
            </a:r>
          </a:p>
          <a:p>
            <a:pPr lvl="1"/>
            <a:r>
              <a:rPr lang="en-US" sz="2700" dirty="0">
                <a:solidFill>
                  <a:schemeClr val="accent2"/>
                </a:solidFill>
                <a:latin typeface="Abadi" panose="020B0604020104020204" pitchFamily="34" charset="0"/>
              </a:rPr>
              <a:t>Webinar series: primary and secondary</a:t>
            </a:r>
          </a:p>
          <a:p>
            <a:pPr lvl="2"/>
            <a:r>
              <a:rPr lang="en-GB" sz="2400" dirty="0">
                <a:solidFill>
                  <a:schemeClr val="accent2"/>
                </a:solidFill>
                <a:latin typeface="Abadi" panose="020B0604020104020204" pitchFamily="34" charset="0"/>
              </a:rPr>
              <a:t>Real-world / project-based learning</a:t>
            </a:r>
          </a:p>
          <a:p>
            <a:pPr lvl="2"/>
            <a:r>
              <a:rPr lang="en-GB" sz="2400" dirty="0">
                <a:solidFill>
                  <a:schemeClr val="accent2"/>
                </a:solidFill>
                <a:latin typeface="Abadi" panose="020B0604020104020204" pitchFamily="34" charset="0"/>
              </a:rPr>
              <a:t>Access to professional composers and songwriters</a:t>
            </a:r>
          </a:p>
          <a:p>
            <a:pPr lvl="2"/>
            <a:r>
              <a:rPr lang="en-GB" sz="2400" dirty="0">
                <a:solidFill>
                  <a:schemeClr val="accent2"/>
                </a:solidFill>
                <a:latin typeface="Abadi" panose="020B0604020104020204" pitchFamily="34" charset="0"/>
              </a:rPr>
              <a:t>Access to music publishing industry experts</a:t>
            </a:r>
            <a:endParaRPr lang="en-US" sz="2300" dirty="0">
              <a:solidFill>
                <a:schemeClr val="accent2"/>
              </a:solidFill>
              <a:latin typeface="Abadi" panose="020B0604020104020204" pitchFamily="34" charset="0"/>
            </a:endParaRPr>
          </a:p>
          <a:p>
            <a:pPr lvl="1"/>
            <a:endParaRPr lang="en-US" sz="2700" dirty="0">
              <a:solidFill>
                <a:schemeClr val="accent2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278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A407B-1036-CF44-B401-ADD171FBC3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612" y="500062"/>
            <a:ext cx="11572876" cy="1325563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accent2"/>
                </a:solidFill>
                <a:latin typeface="PHOSPHATE INLINE" panose="02000506050000020004" pitchFamily="2" charset="77"/>
                <a:cs typeface="PHOSPHATE INLINE" panose="02000506050000020004" pitchFamily="2" charset="77"/>
              </a:rPr>
              <a:t>HOW CAN YOU GET INVOLVED</a:t>
            </a:r>
            <a:br>
              <a:rPr lang="en-GB" dirty="0">
                <a:solidFill>
                  <a:schemeClr val="accent2"/>
                </a:solidFill>
                <a:latin typeface="Phosphate Inline" panose="02000506050000020004" pitchFamily="2" charset="77"/>
                <a:cs typeface="Phosphate Inline" panose="02000506050000020004" pitchFamily="2" charset="77"/>
              </a:rPr>
            </a:br>
            <a:endParaRPr lang="en-US" dirty="0">
              <a:solidFill>
                <a:schemeClr val="accent2"/>
              </a:solidFill>
              <a:latin typeface="Phosphate Inline" panose="02000506050000020004" pitchFamily="2" charset="77"/>
              <a:cs typeface="Phosphate Inline" panose="02000506050000020004" pitchFamily="2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FD6DC8-6191-0D42-A019-C06FECF577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47638" y="1825625"/>
            <a:ext cx="12011026" cy="4351338"/>
          </a:xfrm>
        </p:spPr>
        <p:txBody>
          <a:bodyPr>
            <a:normAutofit/>
          </a:bodyPr>
          <a:lstStyle/>
          <a:p>
            <a:pPr lvl="1"/>
            <a:r>
              <a:rPr lang="en-GB" sz="2700" dirty="0">
                <a:solidFill>
                  <a:schemeClr val="accent2"/>
                </a:solidFill>
                <a:latin typeface="Abadi" panose="020B0604020104020204" pitchFamily="34" charset="0"/>
              </a:rPr>
              <a:t>Promote the open programme to your schools from September 2021</a:t>
            </a:r>
          </a:p>
          <a:p>
            <a:pPr lvl="1"/>
            <a:r>
              <a:rPr lang="en-GB" sz="2700" dirty="0">
                <a:solidFill>
                  <a:schemeClr val="accent2"/>
                </a:solidFill>
                <a:latin typeface="Abadi" panose="020B0604020104020204" pitchFamily="34" charset="0"/>
              </a:rPr>
              <a:t>Music Service licence holders will be able to access all resources</a:t>
            </a:r>
          </a:p>
          <a:p>
            <a:pPr lvl="1"/>
            <a:r>
              <a:rPr lang="en-GB" sz="2700" dirty="0">
                <a:solidFill>
                  <a:schemeClr val="accent2"/>
                </a:solidFill>
                <a:latin typeface="Abadi" panose="020B0604020104020204" pitchFamily="34" charset="0"/>
              </a:rPr>
              <a:t>Nominate schools for the pilot of the Fair Play Schools Programme</a:t>
            </a:r>
            <a:endParaRPr lang="en-US" sz="2300" dirty="0">
              <a:solidFill>
                <a:schemeClr val="accent2"/>
              </a:solidFill>
              <a:latin typeface="Abadi" panose="020B0604020104020204" pitchFamily="34" charset="0"/>
            </a:endParaRPr>
          </a:p>
          <a:p>
            <a:pPr lvl="1"/>
            <a:endParaRPr lang="en-US" sz="2700" dirty="0">
              <a:solidFill>
                <a:schemeClr val="accent2"/>
              </a:solidFill>
              <a:latin typeface="Abadi" panose="020B06040201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295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63BE941B6853244BA4283C1F6B8E818" ma:contentTypeVersion="12" ma:contentTypeDescription="Create a new document." ma:contentTypeScope="" ma:versionID="f3b9aea67f57de38b34c4044e6a27859">
  <xsd:schema xmlns:xsd="http://www.w3.org/2001/XMLSchema" xmlns:xs="http://www.w3.org/2001/XMLSchema" xmlns:p="http://schemas.microsoft.com/office/2006/metadata/properties" xmlns:ns2="4836d18f-6f9f-4da4-9ccd-074324760a93" xmlns:ns3="32968160-a738-4d29-a412-d1acd7c18d98" targetNamespace="http://schemas.microsoft.com/office/2006/metadata/properties" ma:root="true" ma:fieldsID="2473ebb3a3dca7180597ce1a8369faea" ns2:_="" ns3:_="">
    <xsd:import namespace="4836d18f-6f9f-4da4-9ccd-074324760a93"/>
    <xsd:import namespace="32968160-a738-4d29-a412-d1acd7c18d9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36d18f-6f9f-4da4-9ccd-074324760a9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2968160-a738-4d29-a412-d1acd7c18d9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6BF81BD-4647-46E8-A980-198FAEC52D35}"/>
</file>

<file path=customXml/itemProps2.xml><?xml version="1.0" encoding="utf-8"?>
<ds:datastoreItem xmlns:ds="http://schemas.openxmlformats.org/officeDocument/2006/customXml" ds:itemID="{D24C38D9-5C80-45BC-9A3E-34D903180158}"/>
</file>

<file path=customXml/itemProps3.xml><?xml version="1.0" encoding="utf-8"?>
<ds:datastoreItem xmlns:ds="http://schemas.openxmlformats.org/officeDocument/2006/customXml" ds:itemID="{7FF1F9EB-E231-4C06-820A-DB13921C405D}"/>
</file>

<file path=docProps/app.xml><?xml version="1.0" encoding="utf-8"?>
<Properties xmlns="http://schemas.openxmlformats.org/officeDocument/2006/extended-properties" xmlns:vt="http://schemas.openxmlformats.org/officeDocument/2006/docPropsVTypes">
  <TotalTime>1520</TotalTime>
  <Words>307</Words>
  <Application>Microsoft Macintosh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Abadi</vt:lpstr>
      <vt:lpstr>Arial</vt:lpstr>
      <vt:lpstr>Calibri</vt:lpstr>
      <vt:lpstr>Calibri Light</vt:lpstr>
      <vt:lpstr>PHOSPHATE INLINE</vt:lpstr>
      <vt:lpstr>PHOSPHATE INLINE</vt:lpstr>
      <vt:lpstr>Office Theme</vt:lpstr>
      <vt:lpstr>Fair Play</vt:lpstr>
      <vt:lpstr>Key findings from consultation </vt:lpstr>
      <vt:lpstr>Fair Play: Strategic aims </vt:lpstr>
      <vt:lpstr>Open programme </vt:lpstr>
      <vt:lpstr>Fair play schools programme </vt:lpstr>
      <vt:lpstr>HOW CAN YOU GET INVOLVED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Abigail D'Amore</dc:creator>
  <cp:lastModifiedBy>Abigail D'Amore</cp:lastModifiedBy>
  <cp:revision>25</cp:revision>
  <dcterms:created xsi:type="dcterms:W3CDTF">2021-01-09T16:46:44Z</dcterms:created>
  <dcterms:modified xsi:type="dcterms:W3CDTF">2021-02-24T13:51:41Z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0x010100A63BE941B6853244BA4283C1F6B8E818</vt:lpwstr>
  </property>
</Properties>
</file>