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02" r:id="rId3"/>
    <p:sldId id="354" r:id="rId4"/>
    <p:sldId id="375" r:id="rId5"/>
    <p:sldId id="360" r:id="rId6"/>
    <p:sldId id="355" r:id="rId7"/>
    <p:sldId id="374" r:id="rId8"/>
    <p:sldId id="361" r:id="rId9"/>
    <p:sldId id="378" r:id="rId10"/>
    <p:sldId id="373" r:id="rId11"/>
    <p:sldId id="365" r:id="rId12"/>
    <p:sldId id="380" r:id="rId13"/>
    <p:sldId id="369" r:id="rId14"/>
    <p:sldId id="370" r:id="rId15"/>
    <p:sldId id="368" r:id="rId16"/>
    <p:sldId id="381" r:id="rId17"/>
    <p:sldId id="315" r:id="rId18"/>
    <p:sldId id="367" r:id="rId19"/>
    <p:sldId id="377" r:id="rId20"/>
    <p:sldId id="379" r:id="rId21"/>
    <p:sldId id="345" r:id="rId22"/>
    <p:sldId id="335" r:id="rId23"/>
    <p:sldId id="382" r:id="rId24"/>
    <p:sldId id="29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 HARRIS" initials="J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BA7"/>
    <a:srgbClr val="F42F05"/>
    <a:srgbClr val="FF8901"/>
    <a:srgbClr val="E6E6E6"/>
    <a:srgbClr val="F32F05"/>
    <a:srgbClr val="D9E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60" autoAdjust="0"/>
    <p:restoredTop sz="94660"/>
  </p:normalViewPr>
  <p:slideViewPr>
    <p:cSldViewPr>
      <p:cViewPr varScale="1">
        <p:scale>
          <a:sx n="54" d="100"/>
          <a:sy n="54" d="100"/>
        </p:scale>
        <p:origin x="-100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5.png"/><Relationship Id="rId6" Type="http://schemas.openxmlformats.org/officeDocument/2006/relationships/image" Target="../media/image14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IwJx1NSineE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5.png"/><Relationship Id="rId6" Type="http://schemas.openxmlformats.org/officeDocument/2006/relationships/image" Target="../media/image14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IwJx1NSine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88073E-D49D-40AD-AE02-2CA0B92D611F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4B6DA3C-55E3-44F4-B824-0CDDABE4A5EA}">
      <dgm:prSet custT="1"/>
      <dgm:spPr/>
      <dgm:t>
        <a:bodyPr/>
        <a:lstStyle/>
        <a:p>
          <a:pPr>
            <a:defRPr cap="all"/>
          </a:pPr>
          <a:r>
            <a:rPr lang="en-GB" sz="1600" b="1" cap="none" dirty="0">
              <a:latin typeface="Calibri" panose="020F0502020204030204" pitchFamily="34" charset="0"/>
              <a:cs typeface="Calibri" panose="020F0502020204030204" pitchFamily="34" charset="0"/>
            </a:rPr>
            <a:t>Learn 44 different sounds – how to say them and write them</a:t>
          </a:r>
          <a:endParaRPr lang="en-US" sz="1600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C3F8FD-45AD-4741-A249-60379A4B1768}" type="parTrans" cxnId="{024682FE-169C-4339-9532-C99601ADE90D}">
      <dgm:prSet/>
      <dgm:spPr/>
      <dgm:t>
        <a:bodyPr/>
        <a:lstStyle/>
        <a:p>
          <a:endParaRPr lang="en-US"/>
        </a:p>
      </dgm:t>
    </dgm:pt>
    <dgm:pt modelId="{B922CAB3-CE2E-47A2-934D-6D2A75816360}" type="sibTrans" cxnId="{024682FE-169C-4339-9532-C99601ADE90D}">
      <dgm:prSet/>
      <dgm:spPr/>
      <dgm:t>
        <a:bodyPr/>
        <a:lstStyle/>
        <a:p>
          <a:endParaRPr lang="en-US"/>
        </a:p>
      </dgm:t>
    </dgm:pt>
    <dgm:pt modelId="{98C59AB9-61F6-434C-8CE4-FB275DD92AC1}">
      <dgm:prSet custT="1"/>
      <dgm:spPr/>
      <dgm:t>
        <a:bodyPr/>
        <a:lstStyle/>
        <a:p>
          <a:pPr>
            <a:defRPr cap="all"/>
          </a:pPr>
          <a:r>
            <a:rPr lang="en-GB" sz="1600" b="1" cap="none" dirty="0">
              <a:latin typeface="Calibri" panose="020F0502020204030204" pitchFamily="34" charset="0"/>
              <a:cs typeface="Calibri" panose="020F0502020204030204" pitchFamily="34" charset="0"/>
            </a:rPr>
            <a:t>Spot those 44 sounds in words</a:t>
          </a:r>
          <a:endParaRPr lang="en-US" sz="1600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47F7EA-9920-4545-B3CF-F7F091D4931F}" type="parTrans" cxnId="{573F401D-FDC1-49D0-BFF8-1C76378232A3}">
      <dgm:prSet/>
      <dgm:spPr/>
      <dgm:t>
        <a:bodyPr/>
        <a:lstStyle/>
        <a:p>
          <a:endParaRPr lang="en-US"/>
        </a:p>
      </dgm:t>
    </dgm:pt>
    <dgm:pt modelId="{B77EBD71-A3C2-4D98-BFF7-87B73EA63736}" type="sibTrans" cxnId="{573F401D-FDC1-49D0-BFF8-1C76378232A3}">
      <dgm:prSet/>
      <dgm:spPr/>
      <dgm:t>
        <a:bodyPr/>
        <a:lstStyle/>
        <a:p>
          <a:endParaRPr lang="en-US"/>
        </a:p>
      </dgm:t>
    </dgm:pt>
    <dgm:pt modelId="{E7A666B9-A0A2-4747-8ABB-62FD920CE44D}">
      <dgm:prSet custT="1"/>
      <dgm:spPr/>
      <dgm:t>
        <a:bodyPr/>
        <a:lstStyle/>
        <a:p>
          <a:pPr>
            <a:defRPr cap="all"/>
          </a:pPr>
          <a:r>
            <a:rPr lang="en-GB" sz="1600" b="1" cap="none" dirty="0">
              <a:latin typeface="Calibri" panose="020F0502020204030204" pitchFamily="34" charset="0"/>
              <a:cs typeface="Calibri" panose="020F0502020204030204" pitchFamily="34" charset="0"/>
            </a:rPr>
            <a:t>‘Sound out’ – say the sounds one by one</a:t>
          </a:r>
          <a:endParaRPr lang="en-US" sz="1600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863540-DC24-4665-B6A2-07C95155D445}" type="parTrans" cxnId="{C89C1776-653F-43AB-AD28-154494431361}">
      <dgm:prSet/>
      <dgm:spPr/>
      <dgm:t>
        <a:bodyPr/>
        <a:lstStyle/>
        <a:p>
          <a:endParaRPr lang="en-US"/>
        </a:p>
      </dgm:t>
    </dgm:pt>
    <dgm:pt modelId="{89998303-4125-41F9-BD17-299A3A7AFA2A}" type="sibTrans" cxnId="{C89C1776-653F-43AB-AD28-154494431361}">
      <dgm:prSet/>
      <dgm:spPr/>
      <dgm:t>
        <a:bodyPr/>
        <a:lstStyle/>
        <a:p>
          <a:endParaRPr lang="en-US"/>
        </a:p>
      </dgm:t>
    </dgm:pt>
    <dgm:pt modelId="{964CDC21-8D86-4F2B-8FBF-CD96280FFF1F}">
      <dgm:prSet/>
      <dgm:spPr/>
      <dgm:t>
        <a:bodyPr/>
        <a:lstStyle/>
        <a:p>
          <a:pPr>
            <a:defRPr cap="all"/>
          </a:pPr>
          <a:r>
            <a:rPr lang="en-GB" b="1" cap="none" dirty="0">
              <a:latin typeface="Calibri" panose="020F0502020204030204" pitchFamily="34" charset="0"/>
              <a:cs typeface="Calibri" panose="020F0502020204030204" pitchFamily="34" charset="0"/>
            </a:rPr>
            <a:t>‘Blend’ the sounds together</a:t>
          </a:r>
          <a:endParaRPr lang="en-US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E0F16C-4ECA-45A0-B934-FF8A5DE06A19}" type="parTrans" cxnId="{A48B223B-F8E8-40B6-AFCC-507A5E983BA0}">
      <dgm:prSet/>
      <dgm:spPr/>
      <dgm:t>
        <a:bodyPr/>
        <a:lstStyle/>
        <a:p>
          <a:endParaRPr lang="en-US"/>
        </a:p>
      </dgm:t>
    </dgm:pt>
    <dgm:pt modelId="{19A5D2FB-BDCC-4457-8E99-F84037F9C6C9}" type="sibTrans" cxnId="{A48B223B-F8E8-40B6-AFCC-507A5E983BA0}">
      <dgm:prSet/>
      <dgm:spPr/>
      <dgm:t>
        <a:bodyPr/>
        <a:lstStyle/>
        <a:p>
          <a:endParaRPr lang="en-US"/>
        </a:p>
      </dgm:t>
    </dgm:pt>
    <dgm:pt modelId="{CEB8E635-6DB2-4487-9FF1-0BF0C832DB65}">
      <dgm:prSet/>
      <dgm:spPr/>
      <dgm:t>
        <a:bodyPr/>
        <a:lstStyle/>
        <a:p>
          <a:pPr>
            <a:defRPr cap="all"/>
          </a:pPr>
          <a:r>
            <a:rPr lang="en-GB" b="1" cap="none" dirty="0">
              <a:latin typeface="Calibri" panose="020F0502020204030204" pitchFamily="34" charset="0"/>
              <a:cs typeface="Calibri" panose="020F0502020204030204" pitchFamily="34" charset="0"/>
            </a:rPr>
            <a:t>Read the words</a:t>
          </a:r>
          <a:endParaRPr lang="en-US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65961D-05AC-4BD8-B4B6-F3440B0BEDC1}" type="parTrans" cxnId="{E5031CC0-A14A-4301-A096-6C27C4D8E742}">
      <dgm:prSet/>
      <dgm:spPr/>
      <dgm:t>
        <a:bodyPr/>
        <a:lstStyle/>
        <a:p>
          <a:endParaRPr lang="en-US"/>
        </a:p>
      </dgm:t>
    </dgm:pt>
    <dgm:pt modelId="{837B7736-EAA2-4304-8FB3-647EC31F0AA1}" type="sibTrans" cxnId="{E5031CC0-A14A-4301-A096-6C27C4D8E742}">
      <dgm:prSet/>
      <dgm:spPr/>
      <dgm:t>
        <a:bodyPr/>
        <a:lstStyle/>
        <a:p>
          <a:endParaRPr lang="en-US"/>
        </a:p>
      </dgm:t>
    </dgm:pt>
    <dgm:pt modelId="{ECF625F3-3714-47E8-99D4-44DBFC5458C6}">
      <dgm:prSet/>
      <dgm:spPr/>
      <dgm:t>
        <a:bodyPr/>
        <a:lstStyle/>
        <a:p>
          <a:pPr>
            <a:defRPr cap="all"/>
          </a:pPr>
          <a:r>
            <a:rPr lang="en-GB" b="1" cap="none" dirty="0">
              <a:latin typeface="Calibri" panose="020F0502020204030204" pitchFamily="34" charset="0"/>
              <a:cs typeface="Calibri" panose="020F0502020204030204" pitchFamily="34" charset="0"/>
            </a:rPr>
            <a:t>Understand what the words mean</a:t>
          </a:r>
          <a:endParaRPr lang="en-US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723F9E-6EFA-4790-BD36-A878EA82D40E}" type="parTrans" cxnId="{37D326AD-2C68-4D5C-B47A-03F5B9AB7FA9}">
      <dgm:prSet/>
      <dgm:spPr/>
      <dgm:t>
        <a:bodyPr/>
        <a:lstStyle/>
        <a:p>
          <a:endParaRPr lang="en-US"/>
        </a:p>
      </dgm:t>
    </dgm:pt>
    <dgm:pt modelId="{67D501D1-E0FC-471D-86B2-0D7874B70B44}" type="sibTrans" cxnId="{37D326AD-2C68-4D5C-B47A-03F5B9AB7FA9}">
      <dgm:prSet/>
      <dgm:spPr/>
      <dgm:t>
        <a:bodyPr/>
        <a:lstStyle/>
        <a:p>
          <a:endParaRPr lang="en-US"/>
        </a:p>
      </dgm:t>
    </dgm:pt>
    <dgm:pt modelId="{15CE3A0F-93BE-4911-B895-B017671F3980}" type="pres">
      <dgm:prSet presAssocID="{4D88073E-D49D-40AD-AE02-2CA0B92D611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BF30C66-696A-4A2C-9F87-8FB70DBED3AA}" type="pres">
      <dgm:prSet presAssocID="{94B6DA3C-55E3-44F4-B824-0CDDABE4A5EA}" presName="compNode" presStyleCnt="0"/>
      <dgm:spPr/>
    </dgm:pt>
    <dgm:pt modelId="{EDE3FA93-39E4-4466-9A63-5A2C92A54690}" type="pres">
      <dgm:prSet presAssocID="{94B6DA3C-55E3-44F4-B824-0CDDABE4A5EA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</dgm:spPr>
    </dgm:pt>
    <dgm:pt modelId="{46CA5FB0-06AC-4C08-894A-AB5B776A7E14}" type="pres">
      <dgm:prSet presAssocID="{94B6DA3C-55E3-44F4-B824-0CDDABE4A5E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 and pencil"/>
        </a:ext>
      </dgm:extLst>
    </dgm:pt>
    <dgm:pt modelId="{26B5ACA7-82A2-42DF-B4F7-1EE7DDC1ADA6}" type="pres">
      <dgm:prSet presAssocID="{94B6DA3C-55E3-44F4-B824-0CDDABE4A5EA}" presName="spaceRect" presStyleCnt="0"/>
      <dgm:spPr/>
    </dgm:pt>
    <dgm:pt modelId="{E86842C5-DC5E-42C8-BD9E-992007D9E226}" type="pres">
      <dgm:prSet presAssocID="{94B6DA3C-55E3-44F4-B824-0CDDABE4A5EA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  <dgm:pt modelId="{9C4C9728-6E3A-42DF-8C20-9BD18CCD3816}" type="pres">
      <dgm:prSet presAssocID="{B922CAB3-CE2E-47A2-934D-6D2A75816360}" presName="sibTrans" presStyleCnt="0"/>
      <dgm:spPr/>
    </dgm:pt>
    <dgm:pt modelId="{F9C9428D-868F-4CC3-9D0B-03AD525CB24F}" type="pres">
      <dgm:prSet presAssocID="{98C59AB9-61F6-434C-8CE4-FB275DD92AC1}" presName="compNode" presStyleCnt="0"/>
      <dgm:spPr/>
    </dgm:pt>
    <dgm:pt modelId="{710B278C-A4A3-4515-8BAA-F563BCA4A8F6}" type="pres">
      <dgm:prSet presAssocID="{98C59AB9-61F6-434C-8CE4-FB275DD92AC1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</dgm:spPr>
    </dgm:pt>
    <dgm:pt modelId="{486D0A3E-627A-4D16-AE49-F72DD4E572F4}" type="pres">
      <dgm:prSet presAssocID="{98C59AB9-61F6-434C-8CE4-FB275DD92AC1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6F29AA1E-49E8-46B1-822B-2964161A5C08}" type="pres">
      <dgm:prSet presAssocID="{98C59AB9-61F6-434C-8CE4-FB275DD92AC1}" presName="spaceRect" presStyleCnt="0"/>
      <dgm:spPr/>
    </dgm:pt>
    <dgm:pt modelId="{1AD78E32-1CD7-48E7-ABDB-91C9994561F1}" type="pres">
      <dgm:prSet presAssocID="{98C59AB9-61F6-434C-8CE4-FB275DD92AC1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  <dgm:pt modelId="{1FE92496-8556-41E0-B84D-2C1B97676D1A}" type="pres">
      <dgm:prSet presAssocID="{B77EBD71-A3C2-4D98-BFF7-87B73EA63736}" presName="sibTrans" presStyleCnt="0"/>
      <dgm:spPr/>
    </dgm:pt>
    <dgm:pt modelId="{5D815682-9D78-40A3-B0EE-657E2168429F}" type="pres">
      <dgm:prSet presAssocID="{E7A666B9-A0A2-4747-8ABB-62FD920CE44D}" presName="compNode" presStyleCnt="0"/>
      <dgm:spPr/>
    </dgm:pt>
    <dgm:pt modelId="{ECC6544B-308B-4494-9361-3F433C7048C1}" type="pres">
      <dgm:prSet presAssocID="{E7A666B9-A0A2-4747-8ABB-62FD920CE44D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</dgm:spPr>
    </dgm:pt>
    <dgm:pt modelId="{E6EAF1CF-ACF9-4DBE-BA6C-A3CE74C594ED}" type="pres">
      <dgm:prSet presAssocID="{E7A666B9-A0A2-4747-8ABB-62FD920CE44D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ume"/>
        </a:ext>
      </dgm:extLst>
    </dgm:pt>
    <dgm:pt modelId="{26DAA863-B80D-4885-8F20-5D0CE98DC352}" type="pres">
      <dgm:prSet presAssocID="{E7A666B9-A0A2-4747-8ABB-62FD920CE44D}" presName="spaceRect" presStyleCnt="0"/>
      <dgm:spPr/>
    </dgm:pt>
    <dgm:pt modelId="{C9A93FD1-CBB6-401B-8D2C-F073D754E7F5}" type="pres">
      <dgm:prSet presAssocID="{E7A666B9-A0A2-4747-8ABB-62FD920CE44D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  <dgm:pt modelId="{DC4391B5-AF0D-430B-8FFE-59DF40A99132}" type="pres">
      <dgm:prSet presAssocID="{89998303-4125-41F9-BD17-299A3A7AFA2A}" presName="sibTrans" presStyleCnt="0"/>
      <dgm:spPr/>
    </dgm:pt>
    <dgm:pt modelId="{E46B24EE-A06B-4304-B55C-9669AAB53732}" type="pres">
      <dgm:prSet presAssocID="{964CDC21-8D86-4F2B-8FBF-CD96280FFF1F}" presName="compNode" presStyleCnt="0"/>
      <dgm:spPr/>
    </dgm:pt>
    <dgm:pt modelId="{AC137D73-BF9C-4D70-B615-B9DAA29DA1D4}" type="pres">
      <dgm:prSet presAssocID="{964CDC21-8D86-4F2B-8FBF-CD96280FFF1F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</dgm:spPr>
    </dgm:pt>
    <dgm:pt modelId="{49EFBCF3-73A6-48B1-BFAF-10FEAD98E812}" type="pres">
      <dgm:prSet presAssocID="{964CDC21-8D86-4F2B-8FBF-CD96280FFF1F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pe Knot"/>
        </a:ext>
      </dgm:extLst>
    </dgm:pt>
    <dgm:pt modelId="{27648581-0DB8-4EAA-8B09-794B171783C5}" type="pres">
      <dgm:prSet presAssocID="{964CDC21-8D86-4F2B-8FBF-CD96280FFF1F}" presName="spaceRect" presStyleCnt="0"/>
      <dgm:spPr/>
    </dgm:pt>
    <dgm:pt modelId="{2FB7C118-DAF9-472C-B00A-4E6ACE0E60E9}" type="pres">
      <dgm:prSet presAssocID="{964CDC21-8D86-4F2B-8FBF-CD96280FFF1F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  <dgm:pt modelId="{05EEEAE4-E5EE-488B-82CB-BCE53D80C1EC}" type="pres">
      <dgm:prSet presAssocID="{19A5D2FB-BDCC-4457-8E99-F84037F9C6C9}" presName="sibTrans" presStyleCnt="0"/>
      <dgm:spPr/>
    </dgm:pt>
    <dgm:pt modelId="{67E0F45D-8807-4336-8344-74CAEF98EC2B}" type="pres">
      <dgm:prSet presAssocID="{CEB8E635-6DB2-4487-9FF1-0BF0C832DB65}" presName="compNode" presStyleCnt="0"/>
      <dgm:spPr/>
    </dgm:pt>
    <dgm:pt modelId="{15739368-25C3-45FC-B219-FBD1792137D3}" type="pres">
      <dgm:prSet presAssocID="{CEB8E635-6DB2-4487-9FF1-0BF0C832DB65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</dgm:spPr>
    </dgm:pt>
    <dgm:pt modelId="{1DDD6BB3-A983-4677-A748-A5819C9BBC47}" type="pres">
      <dgm:prSet presAssocID="{CEB8E635-6DB2-4487-9FF1-0BF0C832DB65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873E9F4-F77C-4757-9E3D-3F899F0309D6}" type="pres">
      <dgm:prSet presAssocID="{CEB8E635-6DB2-4487-9FF1-0BF0C832DB65}" presName="spaceRect" presStyleCnt="0"/>
      <dgm:spPr/>
    </dgm:pt>
    <dgm:pt modelId="{FF78178D-64ED-40A8-A858-7EC27006D803}" type="pres">
      <dgm:prSet presAssocID="{CEB8E635-6DB2-4487-9FF1-0BF0C832DB65}" presName="textRect" presStyleLbl="revTx" presStyleIdx="4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  <dgm:pt modelId="{A2DBC9FB-8224-4E64-9487-86DB8F942149}" type="pres">
      <dgm:prSet presAssocID="{837B7736-EAA2-4304-8FB3-647EC31F0AA1}" presName="sibTrans" presStyleCnt="0"/>
      <dgm:spPr/>
    </dgm:pt>
    <dgm:pt modelId="{C6FB11E3-5463-41D1-A5D3-2CDF53545832}" type="pres">
      <dgm:prSet presAssocID="{ECF625F3-3714-47E8-99D4-44DBFC5458C6}" presName="compNode" presStyleCnt="0"/>
      <dgm:spPr/>
    </dgm:pt>
    <dgm:pt modelId="{FDEB864D-AEA6-4319-82D2-AE18D9F431E5}" type="pres">
      <dgm:prSet presAssocID="{ECF625F3-3714-47E8-99D4-44DBFC5458C6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</dgm:spPr>
    </dgm:pt>
    <dgm:pt modelId="{28FC374A-15F0-4E23-83AD-063C9256403A}" type="pres">
      <dgm:prSet presAssocID="{ECF625F3-3714-47E8-99D4-44DBFC5458C6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EAF05E5-1461-477D-ADB5-F050FB6DE2F3}" type="pres">
      <dgm:prSet presAssocID="{ECF625F3-3714-47E8-99D4-44DBFC5458C6}" presName="spaceRect" presStyleCnt="0"/>
      <dgm:spPr/>
    </dgm:pt>
    <dgm:pt modelId="{5014EFE5-6754-4821-AF09-F7D681117C82}" type="pres">
      <dgm:prSet presAssocID="{ECF625F3-3714-47E8-99D4-44DBFC5458C6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54A6FAA-AB3C-4385-91C9-A999C934B972}" type="presOf" srcId="{94B6DA3C-55E3-44F4-B824-0CDDABE4A5EA}" destId="{E86842C5-DC5E-42C8-BD9E-992007D9E226}" srcOrd="0" destOrd="0" presId="urn:microsoft.com/office/officeart/2018/5/layout/IconLeafLabelList"/>
    <dgm:cxn modelId="{34DCD215-2A73-4F98-8E69-C5EAC6F8A0A4}" type="presOf" srcId="{964CDC21-8D86-4F2B-8FBF-CD96280FFF1F}" destId="{2FB7C118-DAF9-472C-B00A-4E6ACE0E60E9}" srcOrd="0" destOrd="0" presId="urn:microsoft.com/office/officeart/2018/5/layout/IconLeafLabelList"/>
    <dgm:cxn modelId="{A48B223B-F8E8-40B6-AFCC-507A5E983BA0}" srcId="{4D88073E-D49D-40AD-AE02-2CA0B92D611F}" destId="{964CDC21-8D86-4F2B-8FBF-CD96280FFF1F}" srcOrd="3" destOrd="0" parTransId="{A2E0F16C-4ECA-45A0-B934-FF8A5DE06A19}" sibTransId="{19A5D2FB-BDCC-4457-8E99-F84037F9C6C9}"/>
    <dgm:cxn modelId="{37D326AD-2C68-4D5C-B47A-03F5B9AB7FA9}" srcId="{4D88073E-D49D-40AD-AE02-2CA0B92D611F}" destId="{ECF625F3-3714-47E8-99D4-44DBFC5458C6}" srcOrd="5" destOrd="0" parTransId="{5D723F9E-6EFA-4790-BD36-A878EA82D40E}" sibTransId="{67D501D1-E0FC-471D-86B2-0D7874B70B44}"/>
    <dgm:cxn modelId="{E671AC6F-4626-4DC1-B1F6-066DC3C4CF8A}" type="presOf" srcId="{E7A666B9-A0A2-4747-8ABB-62FD920CE44D}" destId="{C9A93FD1-CBB6-401B-8D2C-F073D754E7F5}" srcOrd="0" destOrd="0" presId="urn:microsoft.com/office/officeart/2018/5/layout/IconLeafLabelList"/>
    <dgm:cxn modelId="{E69C619B-BC20-49C8-BA5A-C00F8E67775F}" type="presOf" srcId="{CEB8E635-6DB2-4487-9FF1-0BF0C832DB65}" destId="{FF78178D-64ED-40A8-A858-7EC27006D803}" srcOrd="0" destOrd="0" presId="urn:microsoft.com/office/officeart/2018/5/layout/IconLeafLabelList"/>
    <dgm:cxn modelId="{C89C1776-653F-43AB-AD28-154494431361}" srcId="{4D88073E-D49D-40AD-AE02-2CA0B92D611F}" destId="{E7A666B9-A0A2-4747-8ABB-62FD920CE44D}" srcOrd="2" destOrd="0" parTransId="{02863540-DC24-4665-B6A2-07C95155D445}" sibTransId="{89998303-4125-41F9-BD17-299A3A7AFA2A}"/>
    <dgm:cxn modelId="{5922EB58-D92E-4F1E-A305-52F055CB204C}" type="presOf" srcId="{98C59AB9-61F6-434C-8CE4-FB275DD92AC1}" destId="{1AD78E32-1CD7-48E7-ABDB-91C9994561F1}" srcOrd="0" destOrd="0" presId="urn:microsoft.com/office/officeart/2018/5/layout/IconLeafLabelList"/>
    <dgm:cxn modelId="{D2BD767B-6D34-4D10-836A-639B172456B4}" type="presOf" srcId="{4D88073E-D49D-40AD-AE02-2CA0B92D611F}" destId="{15CE3A0F-93BE-4911-B895-B017671F3980}" srcOrd="0" destOrd="0" presId="urn:microsoft.com/office/officeart/2018/5/layout/IconLeafLabelList"/>
    <dgm:cxn modelId="{DA4C7074-7945-4025-B84A-F3DA6E0E6771}" type="presOf" srcId="{ECF625F3-3714-47E8-99D4-44DBFC5458C6}" destId="{5014EFE5-6754-4821-AF09-F7D681117C82}" srcOrd="0" destOrd="0" presId="urn:microsoft.com/office/officeart/2018/5/layout/IconLeafLabelList"/>
    <dgm:cxn modelId="{E5031CC0-A14A-4301-A096-6C27C4D8E742}" srcId="{4D88073E-D49D-40AD-AE02-2CA0B92D611F}" destId="{CEB8E635-6DB2-4487-9FF1-0BF0C832DB65}" srcOrd="4" destOrd="0" parTransId="{5165961D-05AC-4BD8-B4B6-F3440B0BEDC1}" sibTransId="{837B7736-EAA2-4304-8FB3-647EC31F0AA1}"/>
    <dgm:cxn modelId="{024682FE-169C-4339-9532-C99601ADE90D}" srcId="{4D88073E-D49D-40AD-AE02-2CA0B92D611F}" destId="{94B6DA3C-55E3-44F4-B824-0CDDABE4A5EA}" srcOrd="0" destOrd="0" parTransId="{8CC3F8FD-45AD-4741-A249-60379A4B1768}" sibTransId="{B922CAB3-CE2E-47A2-934D-6D2A75816360}"/>
    <dgm:cxn modelId="{573F401D-FDC1-49D0-BFF8-1C76378232A3}" srcId="{4D88073E-D49D-40AD-AE02-2CA0B92D611F}" destId="{98C59AB9-61F6-434C-8CE4-FB275DD92AC1}" srcOrd="1" destOrd="0" parTransId="{6A47F7EA-9920-4545-B3CF-F7F091D4931F}" sibTransId="{B77EBD71-A3C2-4D98-BFF7-87B73EA63736}"/>
    <dgm:cxn modelId="{384EEB7A-41E1-4945-A017-58AC700BA673}" type="presParOf" srcId="{15CE3A0F-93BE-4911-B895-B017671F3980}" destId="{9BF30C66-696A-4A2C-9F87-8FB70DBED3AA}" srcOrd="0" destOrd="0" presId="urn:microsoft.com/office/officeart/2018/5/layout/IconLeafLabelList"/>
    <dgm:cxn modelId="{50EF56A8-E9BD-472A-AC32-AD9B76DD50F3}" type="presParOf" srcId="{9BF30C66-696A-4A2C-9F87-8FB70DBED3AA}" destId="{EDE3FA93-39E4-4466-9A63-5A2C92A54690}" srcOrd="0" destOrd="0" presId="urn:microsoft.com/office/officeart/2018/5/layout/IconLeafLabelList"/>
    <dgm:cxn modelId="{C18C00E0-3275-4C91-9FE1-2BC5EA5D9C23}" type="presParOf" srcId="{9BF30C66-696A-4A2C-9F87-8FB70DBED3AA}" destId="{46CA5FB0-06AC-4C08-894A-AB5B776A7E14}" srcOrd="1" destOrd="0" presId="urn:microsoft.com/office/officeart/2018/5/layout/IconLeafLabelList"/>
    <dgm:cxn modelId="{76FA2F9C-E83C-4E32-968D-E6DF2C2FC290}" type="presParOf" srcId="{9BF30C66-696A-4A2C-9F87-8FB70DBED3AA}" destId="{26B5ACA7-82A2-42DF-B4F7-1EE7DDC1ADA6}" srcOrd="2" destOrd="0" presId="urn:microsoft.com/office/officeart/2018/5/layout/IconLeafLabelList"/>
    <dgm:cxn modelId="{59C631D3-D781-4643-8E02-84694E4F1F1C}" type="presParOf" srcId="{9BF30C66-696A-4A2C-9F87-8FB70DBED3AA}" destId="{E86842C5-DC5E-42C8-BD9E-992007D9E226}" srcOrd="3" destOrd="0" presId="urn:microsoft.com/office/officeart/2018/5/layout/IconLeafLabelList"/>
    <dgm:cxn modelId="{358419E7-A3A3-4084-AB06-AEEFC69407A3}" type="presParOf" srcId="{15CE3A0F-93BE-4911-B895-B017671F3980}" destId="{9C4C9728-6E3A-42DF-8C20-9BD18CCD3816}" srcOrd="1" destOrd="0" presId="urn:microsoft.com/office/officeart/2018/5/layout/IconLeafLabelList"/>
    <dgm:cxn modelId="{89970D66-9B56-4F57-9ACC-1D161B587C9C}" type="presParOf" srcId="{15CE3A0F-93BE-4911-B895-B017671F3980}" destId="{F9C9428D-868F-4CC3-9D0B-03AD525CB24F}" srcOrd="2" destOrd="0" presId="urn:microsoft.com/office/officeart/2018/5/layout/IconLeafLabelList"/>
    <dgm:cxn modelId="{B774A004-F2EC-411A-8AF7-09FBC97D2B1D}" type="presParOf" srcId="{F9C9428D-868F-4CC3-9D0B-03AD525CB24F}" destId="{710B278C-A4A3-4515-8BAA-F563BCA4A8F6}" srcOrd="0" destOrd="0" presId="urn:microsoft.com/office/officeart/2018/5/layout/IconLeafLabelList"/>
    <dgm:cxn modelId="{EFBB93F6-9281-4D02-A703-D70AE7C9E194}" type="presParOf" srcId="{F9C9428D-868F-4CC3-9D0B-03AD525CB24F}" destId="{486D0A3E-627A-4D16-AE49-F72DD4E572F4}" srcOrd="1" destOrd="0" presId="urn:microsoft.com/office/officeart/2018/5/layout/IconLeafLabelList"/>
    <dgm:cxn modelId="{32B87F54-1A9A-4924-BF7E-C023EDBCD5B5}" type="presParOf" srcId="{F9C9428D-868F-4CC3-9D0B-03AD525CB24F}" destId="{6F29AA1E-49E8-46B1-822B-2964161A5C08}" srcOrd="2" destOrd="0" presId="urn:microsoft.com/office/officeart/2018/5/layout/IconLeafLabelList"/>
    <dgm:cxn modelId="{3A2450AE-DF5A-4A6D-B481-A3DEE263399A}" type="presParOf" srcId="{F9C9428D-868F-4CC3-9D0B-03AD525CB24F}" destId="{1AD78E32-1CD7-48E7-ABDB-91C9994561F1}" srcOrd="3" destOrd="0" presId="urn:microsoft.com/office/officeart/2018/5/layout/IconLeafLabelList"/>
    <dgm:cxn modelId="{FE8A7B37-4A97-48EC-9687-F3E861F5C9EE}" type="presParOf" srcId="{15CE3A0F-93BE-4911-B895-B017671F3980}" destId="{1FE92496-8556-41E0-B84D-2C1B97676D1A}" srcOrd="3" destOrd="0" presId="urn:microsoft.com/office/officeart/2018/5/layout/IconLeafLabelList"/>
    <dgm:cxn modelId="{FD97E0B1-40B4-40AB-B040-52126FF6E4BB}" type="presParOf" srcId="{15CE3A0F-93BE-4911-B895-B017671F3980}" destId="{5D815682-9D78-40A3-B0EE-657E2168429F}" srcOrd="4" destOrd="0" presId="urn:microsoft.com/office/officeart/2018/5/layout/IconLeafLabelList"/>
    <dgm:cxn modelId="{ADDAE050-FC8C-4B6F-803F-C88EB546E096}" type="presParOf" srcId="{5D815682-9D78-40A3-B0EE-657E2168429F}" destId="{ECC6544B-308B-4494-9361-3F433C7048C1}" srcOrd="0" destOrd="0" presId="urn:microsoft.com/office/officeart/2018/5/layout/IconLeafLabelList"/>
    <dgm:cxn modelId="{283CAB5E-CAC5-4DF9-AB33-B36C9F145B66}" type="presParOf" srcId="{5D815682-9D78-40A3-B0EE-657E2168429F}" destId="{E6EAF1CF-ACF9-4DBE-BA6C-A3CE74C594ED}" srcOrd="1" destOrd="0" presId="urn:microsoft.com/office/officeart/2018/5/layout/IconLeafLabelList"/>
    <dgm:cxn modelId="{A39BCE0C-D3B3-4709-B024-2DB4D5665482}" type="presParOf" srcId="{5D815682-9D78-40A3-B0EE-657E2168429F}" destId="{26DAA863-B80D-4885-8F20-5D0CE98DC352}" srcOrd="2" destOrd="0" presId="urn:microsoft.com/office/officeart/2018/5/layout/IconLeafLabelList"/>
    <dgm:cxn modelId="{F6FBC196-B773-47CD-BBB7-EED8CB448480}" type="presParOf" srcId="{5D815682-9D78-40A3-B0EE-657E2168429F}" destId="{C9A93FD1-CBB6-401B-8D2C-F073D754E7F5}" srcOrd="3" destOrd="0" presId="urn:microsoft.com/office/officeart/2018/5/layout/IconLeafLabelList"/>
    <dgm:cxn modelId="{6B03682D-85B0-4D1E-B171-FAA5E08C0D9B}" type="presParOf" srcId="{15CE3A0F-93BE-4911-B895-B017671F3980}" destId="{DC4391B5-AF0D-430B-8FFE-59DF40A99132}" srcOrd="5" destOrd="0" presId="urn:microsoft.com/office/officeart/2018/5/layout/IconLeafLabelList"/>
    <dgm:cxn modelId="{4BE3454F-EF45-4B4A-B64A-EA3F3B8BF50F}" type="presParOf" srcId="{15CE3A0F-93BE-4911-B895-B017671F3980}" destId="{E46B24EE-A06B-4304-B55C-9669AAB53732}" srcOrd="6" destOrd="0" presId="urn:microsoft.com/office/officeart/2018/5/layout/IconLeafLabelList"/>
    <dgm:cxn modelId="{7E34D2FC-8F4C-4610-BF81-3C0230A8A48A}" type="presParOf" srcId="{E46B24EE-A06B-4304-B55C-9669AAB53732}" destId="{AC137D73-BF9C-4D70-B615-B9DAA29DA1D4}" srcOrd="0" destOrd="0" presId="urn:microsoft.com/office/officeart/2018/5/layout/IconLeafLabelList"/>
    <dgm:cxn modelId="{89A1B67E-D304-42B0-B717-4BE007147BB6}" type="presParOf" srcId="{E46B24EE-A06B-4304-B55C-9669AAB53732}" destId="{49EFBCF3-73A6-48B1-BFAF-10FEAD98E812}" srcOrd="1" destOrd="0" presId="urn:microsoft.com/office/officeart/2018/5/layout/IconLeafLabelList"/>
    <dgm:cxn modelId="{828102C4-707F-442C-8326-D9899A0577F7}" type="presParOf" srcId="{E46B24EE-A06B-4304-B55C-9669AAB53732}" destId="{27648581-0DB8-4EAA-8B09-794B171783C5}" srcOrd="2" destOrd="0" presId="urn:microsoft.com/office/officeart/2018/5/layout/IconLeafLabelList"/>
    <dgm:cxn modelId="{2094FBA5-9D46-4811-8C42-D2B5ABEFB7EC}" type="presParOf" srcId="{E46B24EE-A06B-4304-B55C-9669AAB53732}" destId="{2FB7C118-DAF9-472C-B00A-4E6ACE0E60E9}" srcOrd="3" destOrd="0" presId="urn:microsoft.com/office/officeart/2018/5/layout/IconLeafLabelList"/>
    <dgm:cxn modelId="{1E447F53-12F1-46CB-A413-BE29542CC2DB}" type="presParOf" srcId="{15CE3A0F-93BE-4911-B895-B017671F3980}" destId="{05EEEAE4-E5EE-488B-82CB-BCE53D80C1EC}" srcOrd="7" destOrd="0" presId="urn:microsoft.com/office/officeart/2018/5/layout/IconLeafLabelList"/>
    <dgm:cxn modelId="{FE5015CD-CFDB-435F-B033-570BB8DECC2A}" type="presParOf" srcId="{15CE3A0F-93BE-4911-B895-B017671F3980}" destId="{67E0F45D-8807-4336-8344-74CAEF98EC2B}" srcOrd="8" destOrd="0" presId="urn:microsoft.com/office/officeart/2018/5/layout/IconLeafLabelList"/>
    <dgm:cxn modelId="{3CB27473-20EC-4813-8D39-2E936D24E9A4}" type="presParOf" srcId="{67E0F45D-8807-4336-8344-74CAEF98EC2B}" destId="{15739368-25C3-45FC-B219-FBD1792137D3}" srcOrd="0" destOrd="0" presId="urn:microsoft.com/office/officeart/2018/5/layout/IconLeafLabelList"/>
    <dgm:cxn modelId="{3CEF911E-C41D-4431-B979-769CF66F9036}" type="presParOf" srcId="{67E0F45D-8807-4336-8344-74CAEF98EC2B}" destId="{1DDD6BB3-A983-4677-A748-A5819C9BBC47}" srcOrd="1" destOrd="0" presId="urn:microsoft.com/office/officeart/2018/5/layout/IconLeafLabelList"/>
    <dgm:cxn modelId="{C322DF3F-0D09-4AD0-8E9E-2D5827ABCB68}" type="presParOf" srcId="{67E0F45D-8807-4336-8344-74CAEF98EC2B}" destId="{A873E9F4-F77C-4757-9E3D-3F899F0309D6}" srcOrd="2" destOrd="0" presId="urn:microsoft.com/office/officeart/2018/5/layout/IconLeafLabelList"/>
    <dgm:cxn modelId="{2F2A84C1-EA41-4EC8-96FD-5D7E98AA0F54}" type="presParOf" srcId="{67E0F45D-8807-4336-8344-74CAEF98EC2B}" destId="{FF78178D-64ED-40A8-A858-7EC27006D803}" srcOrd="3" destOrd="0" presId="urn:microsoft.com/office/officeart/2018/5/layout/IconLeafLabelList"/>
    <dgm:cxn modelId="{EE92B153-F876-4ED2-8018-93D11B5F6D03}" type="presParOf" srcId="{15CE3A0F-93BE-4911-B895-B017671F3980}" destId="{A2DBC9FB-8224-4E64-9487-86DB8F942149}" srcOrd="9" destOrd="0" presId="urn:microsoft.com/office/officeart/2018/5/layout/IconLeafLabelList"/>
    <dgm:cxn modelId="{707DE7A5-FCDC-4688-942C-067FD3AA8023}" type="presParOf" srcId="{15CE3A0F-93BE-4911-B895-B017671F3980}" destId="{C6FB11E3-5463-41D1-A5D3-2CDF53545832}" srcOrd="10" destOrd="0" presId="urn:microsoft.com/office/officeart/2018/5/layout/IconLeafLabelList"/>
    <dgm:cxn modelId="{E0343E8F-8332-4559-8F80-4ACC97DB3B8C}" type="presParOf" srcId="{C6FB11E3-5463-41D1-A5D3-2CDF53545832}" destId="{FDEB864D-AEA6-4319-82D2-AE18D9F431E5}" srcOrd="0" destOrd="0" presId="urn:microsoft.com/office/officeart/2018/5/layout/IconLeafLabelList"/>
    <dgm:cxn modelId="{E1B5AE3A-122C-4E15-B024-63ECA08714E5}" type="presParOf" srcId="{C6FB11E3-5463-41D1-A5D3-2CDF53545832}" destId="{28FC374A-15F0-4E23-83AD-063C9256403A}" srcOrd="1" destOrd="0" presId="urn:microsoft.com/office/officeart/2018/5/layout/IconLeafLabelList"/>
    <dgm:cxn modelId="{7F3D5449-70FE-4F32-A12D-BA8D9FD48B89}" type="presParOf" srcId="{C6FB11E3-5463-41D1-A5D3-2CDF53545832}" destId="{9EAF05E5-1461-477D-ADB5-F050FB6DE2F3}" srcOrd="2" destOrd="0" presId="urn:microsoft.com/office/officeart/2018/5/layout/IconLeafLabelList"/>
    <dgm:cxn modelId="{04A40EEA-E558-45CE-998B-5437631986FA}" type="presParOf" srcId="{C6FB11E3-5463-41D1-A5D3-2CDF53545832}" destId="{5014EFE5-6754-4821-AF09-F7D681117C82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0A7BA7"/>
        </a:solidFill>
      </dgm:spPr>
      <dgm:t>
        <a:bodyPr/>
        <a:lstStyle/>
        <a:p>
          <a:pPr marL="357188" indent="-357188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1.  Learn 44 different sounds – how to                     say them and write them</a:t>
          </a:r>
          <a:b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grapheme = written form of a sound</a:t>
          </a:r>
          <a:b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phoneme = spoken form of a sound</a:t>
          </a:r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0A7BA7"/>
        </a:solidFill>
      </dgm:spPr>
      <dgm:t>
        <a:bodyPr/>
        <a:lstStyle/>
        <a:p>
          <a:pPr marL="269875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Schools teach the sounds using various phonics schemes </a:t>
          </a:r>
          <a:b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- e.g. Read Write Inc, Letters and Sounds, Jolly Phonics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0A7BA7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Each scheme introduces the sounds in a fixed order –  they are grouped in phases – see next slide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 custScaleY="113519" custLinFactNeighborX="310" custLinFactNeighborY="-47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E1FFC4-51E5-4E8D-BC2F-ED1932FA8473}" type="pres">
      <dgm:prSet presAssocID="{66AC4787-98F0-4D15-9D22-52FA4DFB5391}" presName="ThreeNodes_2" presStyleLbl="node1" presStyleIdx="1" presStyleCnt="3" custLinFactNeighborX="-48" custLinFactNeighborY="392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8EC4A9-73FF-46BA-BAC5-080BD0A5FAF8}" type="pres">
      <dgm:prSet presAssocID="{66AC4787-98F0-4D15-9D22-52FA4DFB5391}" presName="ThreeNodes_3" presStyleLbl="node1" presStyleIdx="2" presStyleCnt="3" custScaleY="88588" custLinFactNeighborX="-406" custLinFactNeighborY="-87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80B622F-1BAD-41FD-B82A-E75CFBF14A3C}">
      <dgm:prSet/>
      <dgm:spPr>
        <a:solidFill>
          <a:srgbClr val="F42F05"/>
        </a:solidFill>
      </dgm:spPr>
      <dgm:t>
        <a:bodyPr/>
        <a:lstStyle/>
        <a:p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2.  Spot those 44 sounds in words</a:t>
          </a:r>
          <a:endParaRPr lang="en-US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/>
      <dgm:spPr>
        <a:solidFill>
          <a:srgbClr val="F42F05"/>
        </a:solidFill>
      </dgm:spPr>
      <dgm:t>
        <a:bodyPr/>
        <a:lstStyle/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Children must identify individual sounds and also spot the sounds represented by more than one letter</a:t>
          </a:r>
          <a:endParaRPr lang="en-US" dirty="0"/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/>
      <dgm:spPr>
        <a:solidFill>
          <a:srgbClr val="F42F05"/>
        </a:solidFill>
      </dgm:spPr>
      <dgm:t>
        <a:bodyPr/>
        <a:lstStyle/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Digraph   2 letters making 1 sound</a:t>
          </a:r>
        </a:p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Trigraph  3 letters making 1 sound</a:t>
          </a:r>
        </a:p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We also use the explanation ‘special friends’</a:t>
          </a:r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E1FFC4-51E5-4E8D-BC2F-ED1932FA8473}" type="pres">
      <dgm:prSet presAssocID="{66AC4787-98F0-4D15-9D22-52FA4DFB5391}" presName="ThreeNodes_2" presStyleLbl="node1" presStyleIdx="1" presStyleCnt="3" custLinFactNeighborX="277" custLinFactNeighborY="-39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8EC4A9-73FF-46BA-BAC5-080BD0A5FAF8}" type="pres">
      <dgm:prSet presAssocID="{66AC4787-98F0-4D15-9D22-52FA4DFB5391}" presName="ThreeNodes_3" presStyleLbl="node1" presStyleIdx="2" presStyleCnt="3" custLinFactNeighborX="-406" custLinFactNeighborY="-534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FF8901"/>
        </a:solidFill>
      </dgm:spPr>
      <dgm:t>
        <a:bodyPr/>
        <a:lstStyle/>
        <a:p>
          <a:pPr marL="357188" indent="-357188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3.  ‘Sound out’ </a:t>
          </a:r>
          <a:b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– say the sounds one by one</a:t>
          </a:r>
          <a:endParaRPr lang="en-US" sz="2400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Accurate pronunciation of each sound is vital to allow the child to ‘blend’</a:t>
          </a:r>
          <a:endParaRPr lang="en-US" sz="2400" dirty="0"/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Pronunciation video</a:t>
          </a:r>
        </a:p>
        <a:p>
          <a:pPr marL="182563" indent="0">
            <a:buClr>
              <a:schemeClr val="tx2"/>
            </a:buClr>
            <a:buFontTx/>
            <a:buNone/>
          </a:pPr>
          <a:r>
            <a:rPr lang="en-GB" sz="2400" b="1" i="1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rPr>
            <a:t>https://www.youtube.com/watch?v=IwJx1NSineE</a:t>
          </a:r>
          <a:r>
            <a:rPr lang="en-GB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dirty="0"/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E1FFC4-51E5-4E8D-BC2F-ED1932FA8473}" type="pres">
      <dgm:prSet presAssocID="{66AC4787-98F0-4D15-9D22-52FA4DFB539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8EC4A9-73FF-46BA-BAC5-080BD0A5FAF8}" type="pres">
      <dgm:prSet presAssocID="{66AC4787-98F0-4D15-9D22-52FA4DFB5391}" presName="ThreeNodes_3" presStyleLbl="node1" presStyleIdx="2" presStyleCnt="3" custLinFactNeighborX="-1790" custLinFactNeighborY="-270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0A7BA7"/>
        </a:solidFill>
      </dgm:spPr>
      <dgm:t>
        <a:bodyPr/>
        <a:lstStyle/>
        <a:p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4.    ‘Blend’ the sounds together</a:t>
          </a:r>
          <a:endParaRPr lang="en-US" sz="2400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0A7BA7"/>
        </a:solidFill>
      </dgm:spPr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Children can sometimes find this tricky</a:t>
          </a:r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F42F05"/>
        </a:solidFill>
      </dgm:spPr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5. Read the words</a:t>
          </a:r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E1FFC4-51E5-4E8D-BC2F-ED1932FA8473}" type="pres">
      <dgm:prSet presAssocID="{66AC4787-98F0-4D15-9D22-52FA4DFB539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8EC4A9-73FF-46BA-BAC5-080BD0A5FAF8}" type="pres">
      <dgm:prSet presAssocID="{66AC4787-98F0-4D15-9D22-52FA4DFB5391}" presName="ThreeNodes_3" presStyleLbl="node1" presStyleIdx="2" presStyleCnt="3" custLinFactNeighborX="-1790" custLinFactNeighborY="-523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F24FBC-79DB-469E-91C9-CB98A4B3077D}" type="doc">
      <dgm:prSet loTypeId="urn:microsoft.com/office/officeart/2005/8/layout/matrix2" loCatId="matrix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27A61FC6-2D3D-4D36-B9FB-8FEF2230034E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Sound out in ‘Robot Talk’ – easier to hear the individual sounds and blend them together.</a:t>
          </a:r>
        </a:p>
      </dgm:t>
    </dgm:pt>
    <dgm:pt modelId="{7899F5BE-F9E8-4C76-9488-9B74834B03EB}" type="parTrans" cxnId="{3E639FEC-CFC4-4A16-97E5-A60954FAF7BF}">
      <dgm:prSet/>
      <dgm:spPr/>
      <dgm:t>
        <a:bodyPr/>
        <a:lstStyle/>
        <a:p>
          <a:endParaRPr lang="en-GB"/>
        </a:p>
      </dgm:t>
    </dgm:pt>
    <dgm:pt modelId="{E629ABFE-B6F4-4F47-856F-303D92982F18}" type="sibTrans" cxnId="{3E639FEC-CFC4-4A16-97E5-A60954FAF7BF}">
      <dgm:prSet/>
      <dgm:spPr/>
      <dgm:t>
        <a:bodyPr/>
        <a:lstStyle/>
        <a:p>
          <a:endParaRPr lang="en-GB"/>
        </a:p>
      </dgm:t>
    </dgm:pt>
    <dgm:pt modelId="{E332FFCF-79C0-42E8-9809-98BD0A9F6148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Don’t rush them as they’re trying to blend. This skill needs concentration; show you’ve got time for them to figure it out.</a:t>
          </a:r>
          <a:endParaRPr lang="en-GB" sz="2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4590D3-88C2-4D2E-BCD4-082177F23B67}" type="parTrans" cxnId="{1272A8E8-C0CB-40BE-BC06-2B665F48A43D}">
      <dgm:prSet/>
      <dgm:spPr/>
      <dgm:t>
        <a:bodyPr/>
        <a:lstStyle/>
        <a:p>
          <a:endParaRPr lang="en-GB"/>
        </a:p>
      </dgm:t>
    </dgm:pt>
    <dgm:pt modelId="{11966188-4B1D-4482-BA94-6EE9C2D0C75E}" type="sibTrans" cxnId="{1272A8E8-C0CB-40BE-BC06-2B665F48A43D}">
      <dgm:prSet/>
      <dgm:spPr/>
      <dgm:t>
        <a:bodyPr/>
        <a:lstStyle/>
        <a:p>
          <a:endParaRPr lang="en-GB"/>
        </a:p>
      </dgm:t>
    </dgm:pt>
    <dgm:pt modelId="{BBF56DA8-7720-4805-9BFC-9C009D188213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Whispering can help as it can encourage them to focus on the shape their mouth should make when saying a sound. </a:t>
          </a:r>
          <a:endParaRPr lang="en-GB" sz="2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5D5C704-F3EC-4904-B92A-27710AE3DA32}" type="parTrans" cxnId="{1DC4AED6-9F15-47FD-BF16-7AECD9F87D1E}">
      <dgm:prSet/>
      <dgm:spPr/>
      <dgm:t>
        <a:bodyPr/>
        <a:lstStyle/>
        <a:p>
          <a:endParaRPr lang="en-GB"/>
        </a:p>
      </dgm:t>
    </dgm:pt>
    <dgm:pt modelId="{82C8BBCD-0E17-45B6-92DC-0028AB52F929}" type="sibTrans" cxnId="{1DC4AED6-9F15-47FD-BF16-7AECD9F87D1E}">
      <dgm:prSet/>
      <dgm:spPr/>
      <dgm:t>
        <a:bodyPr/>
        <a:lstStyle/>
        <a:p>
          <a:endParaRPr lang="en-GB"/>
        </a:p>
      </dgm:t>
    </dgm:pt>
    <dgm:pt modelId="{3E1B4122-3E81-49D6-B806-52E3B0342007}">
      <dgm:prSet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Use sound games to develop the child’s ability to retain sounds in their memory and work with them – next slide</a:t>
          </a:r>
        </a:p>
      </dgm:t>
    </dgm:pt>
    <dgm:pt modelId="{9BC375D0-4A23-4682-852A-3FA0EB0261FB}" type="parTrans" cxnId="{4A8AADFC-DD0C-4727-844F-BEBAD2E0EBF9}">
      <dgm:prSet/>
      <dgm:spPr/>
      <dgm:t>
        <a:bodyPr/>
        <a:lstStyle/>
        <a:p>
          <a:endParaRPr lang="en-GB"/>
        </a:p>
      </dgm:t>
    </dgm:pt>
    <dgm:pt modelId="{97EEFB52-A884-4CCA-B7C7-9B1EB95C8838}" type="sibTrans" cxnId="{4A8AADFC-DD0C-4727-844F-BEBAD2E0EBF9}">
      <dgm:prSet/>
      <dgm:spPr/>
      <dgm:t>
        <a:bodyPr/>
        <a:lstStyle/>
        <a:p>
          <a:endParaRPr lang="en-GB"/>
        </a:p>
      </dgm:t>
    </dgm:pt>
    <dgm:pt modelId="{44DBF365-512D-4C2D-8707-C7703B4CDED9}" type="pres">
      <dgm:prSet presAssocID="{B0F24FBC-79DB-469E-91C9-CB98A4B3077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48ECA7B-FF08-4B22-A91A-8EE0DC6C9E4F}" type="pres">
      <dgm:prSet presAssocID="{B0F24FBC-79DB-469E-91C9-CB98A4B3077D}" presName="axisShape" presStyleLbl="bgShp" presStyleIdx="0" presStyleCnt="1"/>
      <dgm:spPr/>
    </dgm:pt>
    <dgm:pt modelId="{9B6AA6B8-9C9A-48F4-882F-D3235E4D75FB}" type="pres">
      <dgm:prSet presAssocID="{B0F24FBC-79DB-469E-91C9-CB98A4B3077D}" presName="rect1" presStyleLbl="node1" presStyleIdx="0" presStyleCnt="4" custScaleX="136423" custLinFactNeighborX="-28448" custLinFactNeighborY="-81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620AC9-BE92-4E92-8F1E-7FAAA1019DF2}" type="pres">
      <dgm:prSet presAssocID="{B0F24FBC-79DB-469E-91C9-CB98A4B3077D}" presName="rect2" presStyleLbl="node1" presStyleIdx="1" presStyleCnt="4" custScaleX="132071" custLinFactNeighborX="24834" custLinFactNeighborY="-97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C8E2DE7-77CC-4D8C-B106-BB98DC3820C3}" type="pres">
      <dgm:prSet presAssocID="{B0F24FBC-79DB-469E-91C9-CB98A4B3077D}" presName="rect3" presStyleLbl="node1" presStyleIdx="2" presStyleCnt="4" custScaleX="139989" custLinFactNeighborX="-26665" custLinFactNeighborY="50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A52CBF-2311-471A-9E88-DC8EFBD51E51}" type="pres">
      <dgm:prSet presAssocID="{B0F24FBC-79DB-469E-91C9-CB98A4B3077D}" presName="rect4" presStyleLbl="node1" presStyleIdx="3" presStyleCnt="4" custScaleX="136423" custLinFactNeighborX="31033" custLinFactNeighborY="7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E86960F-16B1-4D0D-A78C-304BBB9E6A36}" type="presOf" srcId="{3E1B4122-3E81-49D6-B806-52E3B0342007}" destId="{3BA52CBF-2311-471A-9E88-DC8EFBD51E51}" srcOrd="0" destOrd="0" presId="urn:microsoft.com/office/officeart/2005/8/layout/matrix2"/>
    <dgm:cxn modelId="{1DC4AED6-9F15-47FD-BF16-7AECD9F87D1E}" srcId="{B0F24FBC-79DB-469E-91C9-CB98A4B3077D}" destId="{BBF56DA8-7720-4805-9BFC-9C009D188213}" srcOrd="2" destOrd="0" parTransId="{15D5C704-F3EC-4904-B92A-27710AE3DA32}" sibTransId="{82C8BBCD-0E17-45B6-92DC-0028AB52F929}"/>
    <dgm:cxn modelId="{5EC16015-18DC-4D05-B9B0-5EAC4DD7837B}" type="presOf" srcId="{B0F24FBC-79DB-469E-91C9-CB98A4B3077D}" destId="{44DBF365-512D-4C2D-8707-C7703B4CDED9}" srcOrd="0" destOrd="0" presId="urn:microsoft.com/office/officeart/2005/8/layout/matrix2"/>
    <dgm:cxn modelId="{00B4ED9D-E34C-4DDE-B96D-9DAEB8D1A4A5}" type="presOf" srcId="{BBF56DA8-7720-4805-9BFC-9C009D188213}" destId="{7C8E2DE7-77CC-4D8C-B106-BB98DC3820C3}" srcOrd="0" destOrd="0" presId="urn:microsoft.com/office/officeart/2005/8/layout/matrix2"/>
    <dgm:cxn modelId="{1272A8E8-C0CB-40BE-BC06-2B665F48A43D}" srcId="{B0F24FBC-79DB-469E-91C9-CB98A4B3077D}" destId="{E332FFCF-79C0-42E8-9809-98BD0A9F6148}" srcOrd="1" destOrd="0" parTransId="{774590D3-88C2-4D2E-BCD4-082177F23B67}" sibTransId="{11966188-4B1D-4482-BA94-6EE9C2D0C75E}"/>
    <dgm:cxn modelId="{3E639FEC-CFC4-4A16-97E5-A60954FAF7BF}" srcId="{B0F24FBC-79DB-469E-91C9-CB98A4B3077D}" destId="{27A61FC6-2D3D-4D36-B9FB-8FEF2230034E}" srcOrd="0" destOrd="0" parTransId="{7899F5BE-F9E8-4C76-9488-9B74834B03EB}" sibTransId="{E629ABFE-B6F4-4F47-856F-303D92982F18}"/>
    <dgm:cxn modelId="{4A8AADFC-DD0C-4727-844F-BEBAD2E0EBF9}" srcId="{B0F24FBC-79DB-469E-91C9-CB98A4B3077D}" destId="{3E1B4122-3E81-49D6-B806-52E3B0342007}" srcOrd="3" destOrd="0" parTransId="{9BC375D0-4A23-4682-852A-3FA0EB0261FB}" sibTransId="{97EEFB52-A884-4CCA-B7C7-9B1EB95C8838}"/>
    <dgm:cxn modelId="{7E2EBBFA-6E2D-40E0-8FC7-7AEE941DE981}" type="presOf" srcId="{27A61FC6-2D3D-4D36-B9FB-8FEF2230034E}" destId="{9B6AA6B8-9C9A-48F4-882F-D3235E4D75FB}" srcOrd="0" destOrd="0" presId="urn:microsoft.com/office/officeart/2005/8/layout/matrix2"/>
    <dgm:cxn modelId="{A68C442C-1A9B-4A2D-991D-8082E39B2947}" type="presOf" srcId="{E332FFCF-79C0-42E8-9809-98BD0A9F6148}" destId="{E7620AC9-BE92-4E92-8F1E-7FAAA1019DF2}" srcOrd="0" destOrd="0" presId="urn:microsoft.com/office/officeart/2005/8/layout/matrix2"/>
    <dgm:cxn modelId="{82D27594-CD03-4F49-8791-719D1C21AE29}" type="presParOf" srcId="{44DBF365-512D-4C2D-8707-C7703B4CDED9}" destId="{C48ECA7B-FF08-4B22-A91A-8EE0DC6C9E4F}" srcOrd="0" destOrd="0" presId="urn:microsoft.com/office/officeart/2005/8/layout/matrix2"/>
    <dgm:cxn modelId="{2AF0F95E-F922-440E-B71E-2623BADBB1F5}" type="presParOf" srcId="{44DBF365-512D-4C2D-8707-C7703B4CDED9}" destId="{9B6AA6B8-9C9A-48F4-882F-D3235E4D75FB}" srcOrd="1" destOrd="0" presId="urn:microsoft.com/office/officeart/2005/8/layout/matrix2"/>
    <dgm:cxn modelId="{78023B0A-3B2E-4410-9F11-668746BCC2FD}" type="presParOf" srcId="{44DBF365-512D-4C2D-8707-C7703B4CDED9}" destId="{E7620AC9-BE92-4E92-8F1E-7FAAA1019DF2}" srcOrd="2" destOrd="0" presId="urn:microsoft.com/office/officeart/2005/8/layout/matrix2"/>
    <dgm:cxn modelId="{F9C1BA98-AD36-4242-9D97-69530DFE1A44}" type="presParOf" srcId="{44DBF365-512D-4C2D-8707-C7703B4CDED9}" destId="{7C8E2DE7-77CC-4D8C-B106-BB98DC3820C3}" srcOrd="3" destOrd="0" presId="urn:microsoft.com/office/officeart/2005/8/layout/matrix2"/>
    <dgm:cxn modelId="{86B024D2-C6E1-4980-A1A1-A05E519D3F4E}" type="presParOf" srcId="{44DBF365-512D-4C2D-8707-C7703B4CDED9}" destId="{3BA52CBF-2311-471A-9E88-DC8EFBD51E5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F24FBC-79DB-469E-91C9-CB98A4B3077D}" type="doc">
      <dgm:prSet loTypeId="urn:microsoft.com/office/officeart/2005/8/layout/matrix2" loCatId="matrix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27A61FC6-2D3D-4D36-B9FB-8FEF2230034E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Ask the child to tell you the sounds they hear in certain words,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i="1" dirty="0">
              <a:latin typeface="Calibri" panose="020F0502020204030204" pitchFamily="34" charset="0"/>
              <a:cs typeface="Calibri" panose="020F0502020204030204" pitchFamily="34" charset="0"/>
            </a:rPr>
            <a:t>or</a:t>
          </a: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 sound them out + ask them to blend: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swim or ‘s’ ‘w’ ‘i ‘m’</a:t>
          </a:r>
        </a:p>
      </dgm:t>
    </dgm:pt>
    <dgm:pt modelId="{7899F5BE-F9E8-4C76-9488-9B74834B03EB}" type="parTrans" cxnId="{3E639FEC-CFC4-4A16-97E5-A60954FAF7BF}">
      <dgm:prSet/>
      <dgm:spPr/>
      <dgm:t>
        <a:bodyPr/>
        <a:lstStyle/>
        <a:p>
          <a:endParaRPr lang="en-GB"/>
        </a:p>
      </dgm:t>
    </dgm:pt>
    <dgm:pt modelId="{E629ABFE-B6F4-4F47-856F-303D92982F18}" type="sibTrans" cxnId="{3E639FEC-CFC4-4A16-97E5-A60954FAF7BF}">
      <dgm:prSet/>
      <dgm:spPr/>
      <dgm:t>
        <a:bodyPr/>
        <a:lstStyle/>
        <a:p>
          <a:endParaRPr lang="en-GB"/>
        </a:p>
      </dgm:t>
    </dgm:pt>
    <dgm:pt modelId="{C4DC240C-BC91-49E9-9ABB-A23EF698996C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If you change the ‘h’ in hat to ‘ch’ what do you get?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‘i’ in sit to ‘a’?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‘b’ in bin to ‘ch’?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‘i’ in ship to ‘o’?</a:t>
          </a:r>
          <a:endParaRPr lang="en-GB" sz="2000" dirty="0"/>
        </a:p>
      </dgm:t>
    </dgm:pt>
    <dgm:pt modelId="{0A55051D-07A8-4E4F-B2FC-B3901702D46E}" type="parTrans" cxnId="{569A35BC-BC0F-40AF-BC31-543F3EFB95EA}">
      <dgm:prSet/>
      <dgm:spPr/>
      <dgm:t>
        <a:bodyPr/>
        <a:lstStyle/>
        <a:p>
          <a:endParaRPr lang="en-GB"/>
        </a:p>
      </dgm:t>
    </dgm:pt>
    <dgm:pt modelId="{C5A24C45-FA8F-4667-B839-C65040A00670}" type="sibTrans" cxnId="{569A35BC-BC0F-40AF-BC31-543F3EFB95EA}">
      <dgm:prSet/>
      <dgm:spPr/>
      <dgm:t>
        <a:bodyPr/>
        <a:lstStyle/>
        <a:p>
          <a:endParaRPr lang="en-GB"/>
        </a:p>
      </dgm:t>
    </dgm:pt>
    <dgm:pt modelId="{D2D5C2D3-4AF0-4C10-8792-5373CA05EE77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Think of some words that rhyme with: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cat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top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make</a:t>
          </a:r>
          <a:endParaRPr lang="en-GB" sz="2000" dirty="0"/>
        </a:p>
      </dgm:t>
    </dgm:pt>
    <dgm:pt modelId="{3CAA530F-AB16-4A33-9DA2-B381AECC453C}" type="parTrans" cxnId="{662E26DB-6DF1-4596-89CD-8E37FB2120B9}">
      <dgm:prSet/>
      <dgm:spPr/>
      <dgm:t>
        <a:bodyPr/>
        <a:lstStyle/>
        <a:p>
          <a:endParaRPr lang="en-GB"/>
        </a:p>
      </dgm:t>
    </dgm:pt>
    <dgm:pt modelId="{85F18987-77E3-4870-AA0F-CD4AC50821D2}" type="sibTrans" cxnId="{662E26DB-6DF1-4596-89CD-8E37FB2120B9}">
      <dgm:prSet/>
      <dgm:spPr/>
      <dgm:t>
        <a:bodyPr/>
        <a:lstStyle/>
        <a:p>
          <a:endParaRPr lang="en-GB"/>
        </a:p>
      </dgm:t>
    </dgm:pt>
    <dgm:pt modelId="{E332FFCF-79C0-42E8-9809-98BD0A9F6148}">
      <dgm:prSet phldrT="[Text]" phldr="1"/>
      <dgm:spPr/>
      <dgm:t>
        <a:bodyPr/>
        <a:lstStyle/>
        <a:p>
          <a:endParaRPr lang="en-GB"/>
        </a:p>
      </dgm:t>
    </dgm:pt>
    <dgm:pt modelId="{774590D3-88C2-4D2E-BCD4-082177F23B67}" type="parTrans" cxnId="{1272A8E8-C0CB-40BE-BC06-2B665F48A43D}">
      <dgm:prSet/>
      <dgm:spPr/>
      <dgm:t>
        <a:bodyPr/>
        <a:lstStyle/>
        <a:p>
          <a:endParaRPr lang="en-GB"/>
        </a:p>
      </dgm:t>
    </dgm:pt>
    <dgm:pt modelId="{11966188-4B1D-4482-BA94-6EE9C2D0C75E}" type="sibTrans" cxnId="{1272A8E8-C0CB-40BE-BC06-2B665F48A43D}">
      <dgm:prSet/>
      <dgm:spPr/>
      <dgm:t>
        <a:bodyPr/>
        <a:lstStyle/>
        <a:p>
          <a:endParaRPr lang="en-GB"/>
        </a:p>
      </dgm:t>
    </dgm:pt>
    <dgm:pt modelId="{A71FB1AD-D467-4C3E-998C-BF91D6145C30}">
      <dgm:prSet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Mat and man start with the same sound – what sound? Chat and chips, sister and silly, first and fun?</a:t>
          </a:r>
          <a:endParaRPr lang="en-US" sz="2000" dirty="0"/>
        </a:p>
      </dgm:t>
    </dgm:pt>
    <dgm:pt modelId="{CF206D72-6F2F-4605-8F5E-CE5DE4D70624}" type="parTrans" cxnId="{458F0741-E3BC-4D2D-89B8-2789399DD381}">
      <dgm:prSet/>
      <dgm:spPr/>
      <dgm:t>
        <a:bodyPr/>
        <a:lstStyle/>
        <a:p>
          <a:endParaRPr lang="en-GB"/>
        </a:p>
      </dgm:t>
    </dgm:pt>
    <dgm:pt modelId="{E19D36A4-F4B1-4574-BB9C-B93C39DC497C}" type="sibTrans" cxnId="{458F0741-E3BC-4D2D-89B8-2789399DD381}">
      <dgm:prSet/>
      <dgm:spPr/>
      <dgm:t>
        <a:bodyPr/>
        <a:lstStyle/>
        <a:p>
          <a:endParaRPr lang="en-GB"/>
        </a:p>
      </dgm:t>
    </dgm:pt>
    <dgm:pt modelId="{44DBF365-512D-4C2D-8707-C7703B4CDED9}" type="pres">
      <dgm:prSet presAssocID="{B0F24FBC-79DB-469E-91C9-CB98A4B3077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48ECA7B-FF08-4B22-A91A-8EE0DC6C9E4F}" type="pres">
      <dgm:prSet presAssocID="{B0F24FBC-79DB-469E-91C9-CB98A4B3077D}" presName="axisShape" presStyleLbl="bgShp" presStyleIdx="0" presStyleCnt="1"/>
      <dgm:spPr/>
    </dgm:pt>
    <dgm:pt modelId="{9B6AA6B8-9C9A-48F4-882F-D3235E4D75FB}" type="pres">
      <dgm:prSet presAssocID="{B0F24FBC-79DB-469E-91C9-CB98A4B3077D}" presName="rect1" presStyleLbl="node1" presStyleIdx="0" presStyleCnt="4" custScaleX="136423" custLinFactNeighborX="-28448" custLinFactNeighborY="-81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620AC9-BE92-4E92-8F1E-7FAAA1019DF2}" type="pres">
      <dgm:prSet presAssocID="{B0F24FBC-79DB-469E-91C9-CB98A4B3077D}" presName="rect2" presStyleLbl="node1" presStyleIdx="1" presStyleCnt="4" custScaleX="132071" custLinFactNeighborX="23692" custLinFactNeighborY="-86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C8E2DE7-77CC-4D8C-B106-BB98DC3820C3}" type="pres">
      <dgm:prSet presAssocID="{B0F24FBC-79DB-469E-91C9-CB98A4B3077D}" presName="rect3" presStyleLbl="node1" presStyleIdx="2" presStyleCnt="4" custScaleX="139989" custLinFactNeighborX="-26665" custLinFactNeighborY="50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A52CBF-2311-471A-9E88-DC8EFBD51E51}" type="pres">
      <dgm:prSet presAssocID="{B0F24FBC-79DB-469E-91C9-CB98A4B3077D}" presName="rect4" presStyleLbl="node1" presStyleIdx="3" presStyleCnt="4" custScaleX="127340" custLinFactNeighborX="21326" custLinFactNeighborY="6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62E26DB-6DF1-4596-89CD-8E37FB2120B9}" srcId="{B0F24FBC-79DB-469E-91C9-CB98A4B3077D}" destId="{D2D5C2D3-4AF0-4C10-8792-5373CA05EE77}" srcOrd="3" destOrd="0" parTransId="{3CAA530F-AB16-4A33-9DA2-B381AECC453C}" sibTransId="{85F18987-77E3-4870-AA0F-CD4AC50821D2}"/>
    <dgm:cxn modelId="{0874BFDF-0B84-4871-A904-B375907A5E81}" type="presOf" srcId="{A71FB1AD-D467-4C3E-998C-BF91D6145C30}" destId="{7C8E2DE7-77CC-4D8C-B106-BB98DC3820C3}" srcOrd="0" destOrd="0" presId="urn:microsoft.com/office/officeart/2005/8/layout/matrix2"/>
    <dgm:cxn modelId="{B24EE056-AF94-4EC8-9AF7-6EF41ED7FE13}" type="presOf" srcId="{D2D5C2D3-4AF0-4C10-8792-5373CA05EE77}" destId="{3BA52CBF-2311-471A-9E88-DC8EFBD51E51}" srcOrd="0" destOrd="0" presId="urn:microsoft.com/office/officeart/2005/8/layout/matrix2"/>
    <dgm:cxn modelId="{5EC16015-18DC-4D05-B9B0-5EAC4DD7837B}" type="presOf" srcId="{B0F24FBC-79DB-469E-91C9-CB98A4B3077D}" destId="{44DBF365-512D-4C2D-8707-C7703B4CDED9}" srcOrd="0" destOrd="0" presId="urn:microsoft.com/office/officeart/2005/8/layout/matrix2"/>
    <dgm:cxn modelId="{569A35BC-BC0F-40AF-BC31-543F3EFB95EA}" srcId="{B0F24FBC-79DB-469E-91C9-CB98A4B3077D}" destId="{C4DC240C-BC91-49E9-9ABB-A23EF698996C}" srcOrd="1" destOrd="0" parTransId="{0A55051D-07A8-4E4F-B2FC-B3901702D46E}" sibTransId="{C5A24C45-FA8F-4667-B839-C65040A00670}"/>
    <dgm:cxn modelId="{A38E392A-BA85-4CEB-A87C-FC936E568242}" type="presOf" srcId="{C4DC240C-BC91-49E9-9ABB-A23EF698996C}" destId="{E7620AC9-BE92-4E92-8F1E-7FAAA1019DF2}" srcOrd="0" destOrd="0" presId="urn:microsoft.com/office/officeart/2005/8/layout/matrix2"/>
    <dgm:cxn modelId="{1272A8E8-C0CB-40BE-BC06-2B665F48A43D}" srcId="{B0F24FBC-79DB-469E-91C9-CB98A4B3077D}" destId="{E332FFCF-79C0-42E8-9809-98BD0A9F6148}" srcOrd="4" destOrd="0" parTransId="{774590D3-88C2-4D2E-BCD4-082177F23B67}" sibTransId="{11966188-4B1D-4482-BA94-6EE9C2D0C75E}"/>
    <dgm:cxn modelId="{3E639FEC-CFC4-4A16-97E5-A60954FAF7BF}" srcId="{B0F24FBC-79DB-469E-91C9-CB98A4B3077D}" destId="{27A61FC6-2D3D-4D36-B9FB-8FEF2230034E}" srcOrd="0" destOrd="0" parTransId="{7899F5BE-F9E8-4C76-9488-9B74834B03EB}" sibTransId="{E629ABFE-B6F4-4F47-856F-303D92982F18}"/>
    <dgm:cxn modelId="{458F0741-E3BC-4D2D-89B8-2789399DD381}" srcId="{B0F24FBC-79DB-469E-91C9-CB98A4B3077D}" destId="{A71FB1AD-D467-4C3E-998C-BF91D6145C30}" srcOrd="2" destOrd="0" parTransId="{CF206D72-6F2F-4605-8F5E-CE5DE4D70624}" sibTransId="{E19D36A4-F4B1-4574-BB9C-B93C39DC497C}"/>
    <dgm:cxn modelId="{7E2EBBFA-6E2D-40E0-8FC7-7AEE941DE981}" type="presOf" srcId="{27A61FC6-2D3D-4D36-B9FB-8FEF2230034E}" destId="{9B6AA6B8-9C9A-48F4-882F-D3235E4D75FB}" srcOrd="0" destOrd="0" presId="urn:microsoft.com/office/officeart/2005/8/layout/matrix2"/>
    <dgm:cxn modelId="{82D27594-CD03-4F49-8791-719D1C21AE29}" type="presParOf" srcId="{44DBF365-512D-4C2D-8707-C7703B4CDED9}" destId="{C48ECA7B-FF08-4B22-A91A-8EE0DC6C9E4F}" srcOrd="0" destOrd="0" presId="urn:microsoft.com/office/officeart/2005/8/layout/matrix2"/>
    <dgm:cxn modelId="{2AF0F95E-F922-440E-B71E-2623BADBB1F5}" type="presParOf" srcId="{44DBF365-512D-4C2D-8707-C7703B4CDED9}" destId="{9B6AA6B8-9C9A-48F4-882F-D3235E4D75FB}" srcOrd="1" destOrd="0" presId="urn:microsoft.com/office/officeart/2005/8/layout/matrix2"/>
    <dgm:cxn modelId="{78023B0A-3B2E-4410-9F11-668746BCC2FD}" type="presParOf" srcId="{44DBF365-512D-4C2D-8707-C7703B4CDED9}" destId="{E7620AC9-BE92-4E92-8F1E-7FAAA1019DF2}" srcOrd="2" destOrd="0" presId="urn:microsoft.com/office/officeart/2005/8/layout/matrix2"/>
    <dgm:cxn modelId="{F9C1BA98-AD36-4242-9D97-69530DFE1A44}" type="presParOf" srcId="{44DBF365-512D-4C2D-8707-C7703B4CDED9}" destId="{7C8E2DE7-77CC-4D8C-B106-BB98DC3820C3}" srcOrd="3" destOrd="0" presId="urn:microsoft.com/office/officeart/2005/8/layout/matrix2"/>
    <dgm:cxn modelId="{86B024D2-C6E1-4980-A1A1-A05E519D3F4E}" type="presParOf" srcId="{44DBF365-512D-4C2D-8707-C7703B4CDED9}" destId="{3BA52CBF-2311-471A-9E88-DC8EFBD51E5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FF8901"/>
        </a:solidFill>
      </dgm:spPr>
      <dgm:t>
        <a:bodyPr/>
        <a:lstStyle/>
        <a:p>
          <a:pPr marL="357188" indent="-357188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6.  Understand what the words mean</a:t>
          </a:r>
          <a:endParaRPr lang="en-US" sz="2400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We read to learn information or enjoy a story – reading aloud fluently is pointless if there is no understanding</a:t>
          </a:r>
          <a:endParaRPr lang="en-US" sz="2400" dirty="0"/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Remember at all times as a volunteer to chat, question and check for comprehension – never assume!</a:t>
          </a:r>
          <a:endParaRPr lang="en-US" sz="2400" dirty="0"/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E1FFC4-51E5-4E8D-BC2F-ED1932FA8473}" type="pres">
      <dgm:prSet presAssocID="{66AC4787-98F0-4D15-9D22-52FA4DFB539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8EC4A9-73FF-46BA-BAC5-080BD0A5FAF8}" type="pres">
      <dgm:prSet presAssocID="{66AC4787-98F0-4D15-9D22-52FA4DFB5391}" presName="ThreeNodes_3" presStyleLbl="node1" presStyleIdx="2" presStyleCnt="3" custLinFactNeighborX="-1790" custLinFactNeighborY="-270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3FA93-39E4-4466-9A63-5A2C92A54690}">
      <dsp:nvSpPr>
        <dsp:cNvPr id="0" name=""/>
        <dsp:cNvSpPr/>
      </dsp:nvSpPr>
      <dsp:spPr>
        <a:xfrm>
          <a:off x="545300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A5FB0-06AC-4C08-894A-AB5B776A7E14}">
      <dsp:nvSpPr>
        <dsp:cNvPr id="0" name=""/>
        <dsp:cNvSpPr/>
      </dsp:nvSpPr>
      <dsp:spPr>
        <a:xfrm>
          <a:off x="758962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842C5-DC5E-42C8-BD9E-992007D9E226}">
      <dsp:nvSpPr>
        <dsp:cNvPr id="0" name=""/>
        <dsp:cNvSpPr/>
      </dsp:nvSpPr>
      <dsp:spPr>
        <a:xfrm>
          <a:off x="224807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6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Learn 44 different sounds – how to say them and write them</a:t>
          </a:r>
          <a:endParaRPr lang="en-US" sz="16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4807" y="1315895"/>
        <a:ext cx="1643554" cy="657421"/>
      </dsp:txXfrm>
    </dsp:sp>
    <dsp:sp modelId="{710B278C-A4A3-4515-8BAA-F563BCA4A8F6}">
      <dsp:nvSpPr>
        <dsp:cNvPr id="0" name=""/>
        <dsp:cNvSpPr/>
      </dsp:nvSpPr>
      <dsp:spPr>
        <a:xfrm>
          <a:off x="2476477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D0A3E-627A-4D16-AE49-F72DD4E572F4}">
      <dsp:nvSpPr>
        <dsp:cNvPr id="0" name=""/>
        <dsp:cNvSpPr/>
      </dsp:nvSpPr>
      <dsp:spPr>
        <a:xfrm>
          <a:off x="2690139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D78E32-1CD7-48E7-ABDB-91C9994561F1}">
      <dsp:nvSpPr>
        <dsp:cNvPr id="0" name=""/>
        <dsp:cNvSpPr/>
      </dsp:nvSpPr>
      <dsp:spPr>
        <a:xfrm>
          <a:off x="2155984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6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Spot those 44 sounds in words</a:t>
          </a:r>
          <a:endParaRPr lang="en-US" sz="16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5984" y="1315895"/>
        <a:ext cx="1643554" cy="657421"/>
      </dsp:txXfrm>
    </dsp:sp>
    <dsp:sp modelId="{ECC6544B-308B-4494-9361-3F433C7048C1}">
      <dsp:nvSpPr>
        <dsp:cNvPr id="0" name=""/>
        <dsp:cNvSpPr/>
      </dsp:nvSpPr>
      <dsp:spPr>
        <a:xfrm>
          <a:off x="4407654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AF1CF-ACF9-4DBE-BA6C-A3CE74C594ED}">
      <dsp:nvSpPr>
        <dsp:cNvPr id="0" name=""/>
        <dsp:cNvSpPr/>
      </dsp:nvSpPr>
      <dsp:spPr>
        <a:xfrm>
          <a:off x="4621316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93FD1-CBB6-401B-8D2C-F073D754E7F5}">
      <dsp:nvSpPr>
        <dsp:cNvPr id="0" name=""/>
        <dsp:cNvSpPr/>
      </dsp:nvSpPr>
      <dsp:spPr>
        <a:xfrm>
          <a:off x="4087161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6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‘Sound out’ – say the sounds one by one</a:t>
          </a:r>
          <a:endParaRPr lang="en-US" sz="16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87161" y="1315895"/>
        <a:ext cx="1643554" cy="657421"/>
      </dsp:txXfrm>
    </dsp:sp>
    <dsp:sp modelId="{AC137D73-BF9C-4D70-B615-B9DAA29DA1D4}">
      <dsp:nvSpPr>
        <dsp:cNvPr id="0" name=""/>
        <dsp:cNvSpPr/>
      </dsp:nvSpPr>
      <dsp:spPr>
        <a:xfrm>
          <a:off x="6338830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FBCF3-73A6-48B1-BFAF-10FEAD98E812}">
      <dsp:nvSpPr>
        <dsp:cNvPr id="0" name=""/>
        <dsp:cNvSpPr/>
      </dsp:nvSpPr>
      <dsp:spPr>
        <a:xfrm>
          <a:off x="6552493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7C118-DAF9-472C-B00A-4E6ACE0E60E9}">
      <dsp:nvSpPr>
        <dsp:cNvPr id="0" name=""/>
        <dsp:cNvSpPr/>
      </dsp:nvSpPr>
      <dsp:spPr>
        <a:xfrm>
          <a:off x="6018337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7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‘Blend’ the sounds together</a:t>
          </a:r>
          <a:endParaRPr lang="en-US" sz="17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018337" y="1315895"/>
        <a:ext cx="1643554" cy="657421"/>
      </dsp:txXfrm>
    </dsp:sp>
    <dsp:sp modelId="{15739368-25C3-45FC-B219-FBD1792137D3}">
      <dsp:nvSpPr>
        <dsp:cNvPr id="0" name=""/>
        <dsp:cNvSpPr/>
      </dsp:nvSpPr>
      <dsp:spPr>
        <a:xfrm>
          <a:off x="2476477" y="2384206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D6BB3-A983-4677-A748-A5819C9BBC47}">
      <dsp:nvSpPr>
        <dsp:cNvPr id="0" name=""/>
        <dsp:cNvSpPr/>
      </dsp:nvSpPr>
      <dsp:spPr>
        <a:xfrm>
          <a:off x="2690139" y="2597868"/>
          <a:ext cx="575244" cy="575244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8178D-64ED-40A8-A858-7EC27006D803}">
      <dsp:nvSpPr>
        <dsp:cNvPr id="0" name=""/>
        <dsp:cNvSpPr/>
      </dsp:nvSpPr>
      <dsp:spPr>
        <a:xfrm>
          <a:off x="2155984" y="3699050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7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Read the words</a:t>
          </a:r>
          <a:endParaRPr lang="en-US" sz="17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5984" y="3699050"/>
        <a:ext cx="1643554" cy="657421"/>
      </dsp:txXfrm>
    </dsp:sp>
    <dsp:sp modelId="{FDEB864D-AEA6-4319-82D2-AE18D9F431E5}">
      <dsp:nvSpPr>
        <dsp:cNvPr id="0" name=""/>
        <dsp:cNvSpPr/>
      </dsp:nvSpPr>
      <dsp:spPr>
        <a:xfrm>
          <a:off x="4407654" y="2384206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C374A-15F0-4E23-83AD-063C9256403A}">
      <dsp:nvSpPr>
        <dsp:cNvPr id="0" name=""/>
        <dsp:cNvSpPr/>
      </dsp:nvSpPr>
      <dsp:spPr>
        <a:xfrm>
          <a:off x="4621316" y="2597868"/>
          <a:ext cx="575244" cy="575244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4EFE5-6754-4821-AF09-F7D681117C82}">
      <dsp:nvSpPr>
        <dsp:cNvPr id="0" name=""/>
        <dsp:cNvSpPr/>
      </dsp:nvSpPr>
      <dsp:spPr>
        <a:xfrm>
          <a:off x="4087161" y="3699050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7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Understand what the words mean</a:t>
          </a:r>
          <a:endParaRPr lang="en-US" sz="17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87161" y="3699050"/>
        <a:ext cx="1643554" cy="6574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20781" y="-48821"/>
          <a:ext cx="6703695" cy="1639816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57188" lvl="0" indent="-3571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1.  Learn 44 different sounds – how to                     say them and write them</a:t>
          </a:r>
          <a:b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grapheme = written form of a sound</a:t>
          </a:r>
          <a:b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phoneme = spoken form of a sound</a:t>
          </a:r>
        </a:p>
      </dsp:txBody>
      <dsp:txXfrm>
        <a:off x="68810" y="-792"/>
        <a:ext cx="5133493" cy="1543758"/>
      </dsp:txXfrm>
    </dsp:sp>
    <dsp:sp modelId="{C3E1FFC4-51E5-4E8D-BC2F-ED1932FA8473}">
      <dsp:nvSpPr>
        <dsp:cNvPr id="0" name=""/>
        <dsp:cNvSpPr/>
      </dsp:nvSpPr>
      <dsp:spPr>
        <a:xfrm>
          <a:off x="588284" y="1790761"/>
          <a:ext cx="6703695" cy="1444530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69875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Schools teach the sounds using various phonics schemes </a:t>
          </a:r>
          <a:b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- e.g. Read Write Inc, Letters and Sounds, Jolly Phonics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30593" y="1833070"/>
        <a:ext cx="5088629" cy="1359912"/>
      </dsp:txXfrm>
    </dsp:sp>
    <dsp:sp modelId="{9F8EC4A9-73FF-46BA-BAC5-080BD0A5FAF8}">
      <dsp:nvSpPr>
        <dsp:cNvPr id="0" name=""/>
        <dsp:cNvSpPr/>
      </dsp:nvSpPr>
      <dsp:spPr>
        <a:xfrm>
          <a:off x="1155787" y="3374944"/>
          <a:ext cx="6703695" cy="1279680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Each scheme introduces the sounds in a fixed order –  they are grouped in phases – see next slide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93268" y="3412425"/>
        <a:ext cx="5098285" cy="1204718"/>
      </dsp:txXfrm>
    </dsp:sp>
    <dsp:sp modelId="{F4308F1F-7FFC-42C1-9A41-FB3A5C9533A9}">
      <dsp:nvSpPr>
        <dsp:cNvPr id="0" name=""/>
        <dsp:cNvSpPr/>
      </dsp:nvSpPr>
      <dsp:spPr>
        <a:xfrm>
          <a:off x="5764750" y="1144257"/>
          <a:ext cx="938944" cy="9389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5976012" y="1144257"/>
        <a:ext cx="516420" cy="706555"/>
      </dsp:txXfrm>
    </dsp:sp>
    <dsp:sp modelId="{E698450D-054C-4715-BDC5-33CEF4D0D09A}">
      <dsp:nvSpPr>
        <dsp:cNvPr id="0" name=""/>
        <dsp:cNvSpPr/>
      </dsp:nvSpPr>
      <dsp:spPr>
        <a:xfrm>
          <a:off x="6356252" y="2819912"/>
          <a:ext cx="938944" cy="9389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6567514" y="2819912"/>
        <a:ext cx="516420" cy="706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2.  Spot those 44 sounds in words</a:t>
          </a:r>
          <a:endParaRPr lang="en-US" sz="20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610071" y="1473509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Children must identify individual sounds and also spot the sounds represented by more than one letter</a:t>
          </a:r>
          <a:endParaRPr lang="en-US" sz="2000" kern="1200" dirty="0"/>
        </a:p>
      </dsp:txBody>
      <dsp:txXfrm>
        <a:off x="648359" y="1511797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155787" y="2980380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Digraph   2 letters making 1 sound</a:t>
          </a:r>
        </a:p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Trigraph  3 letters making 1 sound</a:t>
          </a:r>
        </a:p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We also use the explanation ‘special friends’</a:t>
          </a:r>
        </a:p>
      </dsp:txBody>
      <dsp:txXfrm>
        <a:off x="1194075" y="3018668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57188" lvl="0" indent="-3571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3.  ‘Sound out’ </a:t>
          </a:r>
          <a:b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– say the sounds one by one</a:t>
          </a:r>
          <a:endParaRPr lang="en-US" sz="24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591502" y="1525133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Accurate pronunciation of each sound is vital to allow the child to ‘blend’</a:t>
          </a:r>
          <a:endParaRPr lang="en-US" sz="2400" kern="1200" dirty="0"/>
        </a:p>
      </dsp:txBody>
      <dsp:txXfrm>
        <a:off x="629790" y="1563421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063008" y="3014905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Pronunciation video</a:t>
          </a:r>
        </a:p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2"/>
            </a:buClr>
            <a:buFontTx/>
            <a:buNone/>
          </a:pPr>
          <a:r>
            <a:rPr lang="en-GB" sz="2400" b="1" i="1" kern="1200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rPr>
            <a:t>https://www.youtube.com/watch?v=IwJx1NSineE</a:t>
          </a:r>
          <a:r>
            <a:rPr lang="en-GB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kern="1200" dirty="0"/>
        </a:p>
      </dsp:txBody>
      <dsp:txXfrm>
        <a:off x="1101296" y="3053193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4.    ‘Blend’ the sounds together</a:t>
          </a:r>
          <a:endParaRPr lang="en-US" sz="24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591502" y="1525133"/>
          <a:ext cx="6703695" cy="1307257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Children can sometimes find this tricky</a:t>
          </a:r>
        </a:p>
      </dsp:txBody>
      <dsp:txXfrm>
        <a:off x="629790" y="1563421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063008" y="2981844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5. Read the words</a:t>
          </a:r>
        </a:p>
      </dsp:txBody>
      <dsp:txXfrm>
        <a:off x="1101296" y="3020132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ECA7B-FF08-4B22-A91A-8EE0DC6C9E4F}">
      <dsp:nvSpPr>
        <dsp:cNvPr id="0" name=""/>
        <dsp:cNvSpPr/>
      </dsp:nvSpPr>
      <dsp:spPr>
        <a:xfrm>
          <a:off x="1670147" y="0"/>
          <a:ext cx="4924425" cy="492442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AA6B8-9C9A-48F4-882F-D3235E4D75FB}">
      <dsp:nvSpPr>
        <dsp:cNvPr id="0" name=""/>
        <dsp:cNvSpPr/>
      </dsp:nvSpPr>
      <dsp:spPr>
        <a:xfrm>
          <a:off x="1071150" y="159590"/>
          <a:ext cx="2687219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Sound out in ‘Robot Talk’ – easier to hear the individual sounds and blend them together.</a:t>
          </a:r>
        </a:p>
      </dsp:txBody>
      <dsp:txXfrm>
        <a:off x="1167306" y="255746"/>
        <a:ext cx="2494907" cy="1777458"/>
      </dsp:txXfrm>
    </dsp:sp>
    <dsp:sp modelId="{E7620AC9-BE92-4E92-8F1E-7FAAA1019DF2}">
      <dsp:nvSpPr>
        <dsp:cNvPr id="0" name=""/>
        <dsp:cNvSpPr/>
      </dsp:nvSpPr>
      <dsp:spPr>
        <a:xfrm>
          <a:off x="4478025" y="128783"/>
          <a:ext cx="2601494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Don’t rush them as they’re trying to blend. This skill needs concentration; show you’ve got time for them to figure it out.</a:t>
          </a:r>
          <a:endParaRPr lang="en-GB" sz="2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74181" y="224939"/>
        <a:ext cx="2409182" cy="1777458"/>
      </dsp:txXfrm>
    </dsp:sp>
    <dsp:sp modelId="{7C8E2DE7-77CC-4D8C-B106-BB98DC3820C3}">
      <dsp:nvSpPr>
        <dsp:cNvPr id="0" name=""/>
        <dsp:cNvSpPr/>
      </dsp:nvSpPr>
      <dsp:spPr>
        <a:xfrm>
          <a:off x="1071150" y="2734730"/>
          <a:ext cx="2757461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Whispering can help as it can encourage them to focus on the shape their mouth should make when saying a sound. </a:t>
          </a:r>
          <a:endParaRPr lang="en-GB" sz="2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67306" y="2830886"/>
        <a:ext cx="2565149" cy="1777458"/>
      </dsp:txXfrm>
    </dsp:sp>
    <dsp:sp modelId="{3BA52CBF-2311-471A-9E88-DC8EFBD51E51}">
      <dsp:nvSpPr>
        <dsp:cNvPr id="0" name=""/>
        <dsp:cNvSpPr/>
      </dsp:nvSpPr>
      <dsp:spPr>
        <a:xfrm>
          <a:off x="4557269" y="2649064"/>
          <a:ext cx="2687219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Use sound games to develop the child’s ability to retain sounds in their memory and work with them – next slide</a:t>
          </a:r>
        </a:p>
      </dsp:txBody>
      <dsp:txXfrm>
        <a:off x="4653425" y="2745220"/>
        <a:ext cx="2494907" cy="17774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ECA7B-FF08-4B22-A91A-8EE0DC6C9E4F}">
      <dsp:nvSpPr>
        <dsp:cNvPr id="0" name=""/>
        <dsp:cNvSpPr/>
      </dsp:nvSpPr>
      <dsp:spPr>
        <a:xfrm>
          <a:off x="1689466" y="0"/>
          <a:ext cx="4924425" cy="492442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AA6B8-9C9A-48F4-882F-D3235E4D75FB}">
      <dsp:nvSpPr>
        <dsp:cNvPr id="0" name=""/>
        <dsp:cNvSpPr/>
      </dsp:nvSpPr>
      <dsp:spPr>
        <a:xfrm>
          <a:off x="1090469" y="159590"/>
          <a:ext cx="2687219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Ask the child to tell you the sounds they hear in certain words,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i="1" kern="1200" dirty="0">
              <a:latin typeface="Calibri" panose="020F0502020204030204" pitchFamily="34" charset="0"/>
              <a:cs typeface="Calibri" panose="020F0502020204030204" pitchFamily="34" charset="0"/>
            </a:rPr>
            <a:t>or</a:t>
          </a: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 sound them out + ask them to blend: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swim or ‘s’ ‘w’ ‘i ‘m’</a:t>
          </a:r>
        </a:p>
      </dsp:txBody>
      <dsp:txXfrm>
        <a:off x="1186625" y="255746"/>
        <a:ext cx="2494907" cy="1777458"/>
      </dsp:txXfrm>
    </dsp:sp>
    <dsp:sp modelId="{E7620AC9-BE92-4E92-8F1E-7FAAA1019DF2}">
      <dsp:nvSpPr>
        <dsp:cNvPr id="0" name=""/>
        <dsp:cNvSpPr/>
      </dsp:nvSpPr>
      <dsp:spPr>
        <a:xfrm>
          <a:off x="4474849" y="148914"/>
          <a:ext cx="2601494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If you change the ‘h’ in hat to ‘ch’ what do you get?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‘i’ in sit to ‘a’?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‘b’ in bin to ‘ch’?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‘i’ in ship to ‘o’?</a:t>
          </a:r>
          <a:endParaRPr lang="en-GB" sz="2000" kern="1200" dirty="0"/>
        </a:p>
      </dsp:txBody>
      <dsp:txXfrm>
        <a:off x="4571005" y="245070"/>
        <a:ext cx="2409182" cy="1777458"/>
      </dsp:txXfrm>
    </dsp:sp>
    <dsp:sp modelId="{7C8E2DE7-77CC-4D8C-B106-BB98DC3820C3}">
      <dsp:nvSpPr>
        <dsp:cNvPr id="0" name=""/>
        <dsp:cNvSpPr/>
      </dsp:nvSpPr>
      <dsp:spPr>
        <a:xfrm>
          <a:off x="1090469" y="2734730"/>
          <a:ext cx="2757461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Mat and man start with the same sound – what sound? Chat and chips, sister and silly, first and fun?</a:t>
          </a:r>
          <a:endParaRPr lang="en-US" sz="2000" kern="1200" dirty="0"/>
        </a:p>
      </dsp:txBody>
      <dsp:txXfrm>
        <a:off x="1186625" y="2830886"/>
        <a:ext cx="2565149" cy="1777458"/>
      </dsp:txXfrm>
    </dsp:sp>
    <dsp:sp modelId="{3BA52CBF-2311-471A-9E88-DC8EFBD51E51}">
      <dsp:nvSpPr>
        <dsp:cNvPr id="0" name=""/>
        <dsp:cNvSpPr/>
      </dsp:nvSpPr>
      <dsp:spPr>
        <a:xfrm>
          <a:off x="4474839" y="2764907"/>
          <a:ext cx="2508305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Think of some words that rhyme with: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cat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top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make</a:t>
          </a:r>
          <a:endParaRPr lang="en-GB" sz="2000" kern="1200" dirty="0"/>
        </a:p>
      </dsp:txBody>
      <dsp:txXfrm>
        <a:off x="4570995" y="2861063"/>
        <a:ext cx="2315993" cy="17774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57188" lvl="0" indent="-3571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6.  Understand what the words mean</a:t>
          </a:r>
          <a:endParaRPr lang="en-US" sz="24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591502" y="1525133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We read to learn information or enjoy a story – reading aloud fluently is pointless if there is no understanding</a:t>
          </a:r>
          <a:endParaRPr lang="en-US" sz="2400" kern="1200" dirty="0"/>
        </a:p>
      </dsp:txBody>
      <dsp:txXfrm>
        <a:off x="629790" y="1563421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063008" y="3014905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Remember at all times as a volunteer to chat, question and check for comprehension – never assume!</a:t>
          </a:r>
          <a:endParaRPr lang="en-US" sz="2400" kern="1200" dirty="0"/>
        </a:p>
      </dsp:txBody>
      <dsp:txXfrm>
        <a:off x="1101296" y="3053193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=""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B3E17-D98F-4526-B187-FB7D5E1D0F44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6172E-BAD6-48EF-BD1D-9309ED9469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89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7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21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71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06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753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69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1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111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2278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8501-059D-4C55-B718-4FDB6C130EA9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13A5-BD78-4185-9C77-DC3315621B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82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61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71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20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20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66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39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33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22/10/2020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85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007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8.svg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.png"/><Relationship Id="rId5" Type="http://schemas.openxmlformats.org/officeDocument/2006/relationships/image" Target="../media/image35.sv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529" y="2409866"/>
            <a:ext cx="7772400" cy="3602831"/>
          </a:xfrm>
        </p:spPr>
        <p:txBody>
          <a:bodyPr>
            <a:normAutofit/>
          </a:bodyPr>
          <a:lstStyle/>
          <a:p>
            <a:r>
              <a:rPr lang="en-GB" sz="6600" b="1" dirty="0">
                <a:latin typeface="Calibri" panose="020F0502020204030204" pitchFamily="34" charset="0"/>
                <a:cs typeface="Calibri" panose="020F0502020204030204" pitchFamily="34" charset="0"/>
              </a:rPr>
              <a:t>Phonics</a:t>
            </a:r>
            <a:br>
              <a:rPr lang="en-GB" sz="6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66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GB" sz="6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6600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3" name="Rectangle 2"/>
          <p:cNvSpPr/>
          <p:nvPr/>
        </p:nvSpPr>
        <p:spPr>
          <a:xfrm>
            <a:off x="3419872" y="692696"/>
            <a:ext cx="2232248" cy="17281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2" descr="C:\Users\User\Literacy\logos\logos for use\Logo - learn to love to read - rectangula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11471" r="9329" b="10990"/>
          <a:stretch/>
        </p:blipFill>
        <p:spPr bwMode="auto">
          <a:xfrm>
            <a:off x="3563888" y="836712"/>
            <a:ext cx="1959682" cy="1407194"/>
          </a:xfrm>
          <a:prstGeom prst="rect">
            <a:avLst/>
          </a:prstGeom>
          <a:solidFill>
            <a:srgbClr val="0A7BA7"/>
          </a:solidFill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1"/>
    </mc:Choice>
    <mc:Fallback xmlns="">
      <p:transition spd="slow" advTm="1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53B021B3-DE93-4AB7-8A18-CF5F1CED88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2D502E5-F6B4-4D58-B4AE-FC466FF15E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=""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935741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8EF221-694A-4CB4-8963-0C7A8E049853}"/>
              </a:ext>
            </a:extLst>
          </p:cNvPr>
          <p:cNvSpPr txBox="1"/>
          <p:nvPr/>
        </p:nvSpPr>
        <p:spPr>
          <a:xfrm>
            <a:off x="539552" y="67557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8"/>
    </mc:Choice>
    <mc:Fallback xmlns="">
      <p:transition spd="slow" advTm="6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6942"/>
            <a:ext cx="8229600" cy="1143000"/>
          </a:xfrm>
        </p:spPr>
        <p:txBody>
          <a:bodyPr/>
          <a:lstStyle/>
          <a:p>
            <a:r>
              <a:rPr lang="en-GB" sz="4800" b="1" dirty="0">
                <a:latin typeface="Calibri" pitchFamily="34" charset="0"/>
                <a:ea typeface="+mn-ea"/>
                <a:cs typeface="Calibri" panose="020F0502020204030204" pitchFamily="34" charset="0"/>
              </a:rPr>
              <a:t>Sound buttons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95736" y="2276872"/>
            <a:ext cx="582610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4800" b="1" dirty="0">
                <a:solidFill>
                  <a:schemeClr val="tx2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GB" altLang="en-US" sz="4800" b="1" dirty="0">
                <a:latin typeface="Calibri" pitchFamily="34" charset="0"/>
                <a:cs typeface="Calibri" panose="020F0502020204030204" pitchFamily="34" charset="0"/>
              </a:rPr>
              <a:t>d o g		 c</a:t>
            </a:r>
            <a:r>
              <a:rPr lang="en-GB" altLang="en-US" sz="4800" b="1" i="1" dirty="0"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GB" altLang="en-US" sz="4800" b="1" dirty="0">
                <a:latin typeface="Calibri" pitchFamily="34" charset="0"/>
                <a:cs typeface="Calibri" panose="020F0502020204030204" pitchFamily="34" charset="0"/>
              </a:rPr>
              <a:t>r i s p</a:t>
            </a:r>
          </a:p>
          <a:p>
            <a:pPr eaLnBrk="1" hangingPunct="1"/>
            <a:endParaRPr lang="en-GB" altLang="en-US" sz="4800" b="1" i="1" dirty="0">
              <a:solidFill>
                <a:schemeClr val="tx2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eaLnBrk="1" hangingPunct="1"/>
            <a:endParaRPr lang="en-GB" altLang="en-US" sz="2800" b="1" dirty="0">
              <a:solidFill>
                <a:schemeClr val="tx2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altLang="en-US" sz="4800" b="1" dirty="0">
                <a:latin typeface="Calibri" pitchFamily="34" charset="0"/>
                <a:cs typeface="Calibri" panose="020F0502020204030204" pitchFamily="34" charset="0"/>
              </a:rPr>
              <a:t>s h o p		 b r o w n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2402112" y="3036443"/>
            <a:ext cx="238125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chemeClr val="tx1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845024" y="3041206"/>
            <a:ext cx="238125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3297462" y="3036443"/>
            <a:ext cx="238125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101563" y="3045969"/>
            <a:ext cx="238125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5550811" y="3048228"/>
            <a:ext cx="238125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5936587" y="3045969"/>
            <a:ext cx="238125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6292175" y="3041206"/>
            <a:ext cx="239712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712862" y="3035528"/>
            <a:ext cx="239713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3079973" y="4939978"/>
            <a:ext cx="239713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3492723" y="4944741"/>
            <a:ext cx="239713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195736" y="5049516"/>
            <a:ext cx="685800" cy="128587"/>
          </a:xfrm>
          <a:prstGeom prst="rect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5066612" y="4991571"/>
            <a:ext cx="238125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>
            <a:off x="5509524" y="4996334"/>
            <a:ext cx="238125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7000187" y="4997921"/>
            <a:ext cx="239712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5927037" y="5075709"/>
            <a:ext cx="804862" cy="109537"/>
          </a:xfrm>
          <a:prstGeom prst="rect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6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87"/>
    </mc:Choice>
    <mc:Fallback xmlns="">
      <p:transition spd="slow" advTm="7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C20359D-A266-4CB9-92E7-237F68A4A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75578"/>
            <a:ext cx="5904656" cy="44284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4FDA95F-DCC2-4146-88ED-D71A8BE4D0C7}"/>
              </a:ext>
            </a:extLst>
          </p:cNvPr>
          <p:cNvSpPr txBox="1"/>
          <p:nvPr/>
        </p:nvSpPr>
        <p:spPr>
          <a:xfrm>
            <a:off x="1259632" y="4365104"/>
            <a:ext cx="66247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mop		ship	  stamp	</a:t>
            </a:r>
          </a:p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spoon 		duck	  night</a:t>
            </a:r>
          </a:p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singing		date	  time</a:t>
            </a:r>
          </a:p>
          <a:p>
            <a:endParaRPr lang="en-GB" dirty="0"/>
          </a:p>
        </p:txBody>
      </p:sp>
      <p:pic>
        <p:nvPicPr>
          <p:cNvPr id="20" name="Graphic 19" descr="Chat">
            <a:extLst>
              <a:ext uri="{FF2B5EF4-FFF2-40B4-BE49-F238E27FC236}">
                <a16:creationId xmlns="" xmlns:a16="http://schemas.microsoft.com/office/drawing/2014/main" id="{D9A39F52-8231-4A41-9E9B-6F728E5FC8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0312" y="175578"/>
            <a:ext cx="1337099" cy="13370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54"/>
    </mc:Choice>
    <mc:Fallback xmlns="">
      <p:transition spd="slow" advTm="21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53B021B3-DE93-4AB7-8A18-CF5F1CED88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2D502E5-F6B4-4D58-B4AE-FC466FF15E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=""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560620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D08D4CC-8881-46C8-BEED-77BB1A75F281}"/>
              </a:ext>
            </a:extLst>
          </p:cNvPr>
          <p:cNvSpPr txBox="1"/>
          <p:nvPr/>
        </p:nvSpPr>
        <p:spPr>
          <a:xfrm>
            <a:off x="539552" y="641359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3</a:t>
            </a:r>
          </a:p>
        </p:txBody>
      </p:sp>
      <p:pic>
        <p:nvPicPr>
          <p:cNvPr id="3" name="Graphic 2" descr="Chat">
            <a:extLst>
              <a:ext uri="{FF2B5EF4-FFF2-40B4-BE49-F238E27FC236}">
                <a16:creationId xmlns="" xmlns:a16="http://schemas.microsoft.com/office/drawing/2014/main" id="{9444FD80-10E1-4723-BE9C-2D5E468C20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80312" y="175578"/>
            <a:ext cx="1337099" cy="13370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44"/>
    </mc:Choice>
    <mc:Fallback xmlns="">
      <p:transition spd="slow" advTm="86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53B021B3-DE93-4AB7-8A18-CF5F1CED88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2D502E5-F6B4-4D58-B4AE-FC466FF15E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=""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733561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78254E-5CCD-43B2-BEFA-E3D8E5C6BEFA}"/>
              </a:ext>
            </a:extLst>
          </p:cNvPr>
          <p:cNvSpPr txBox="1"/>
          <p:nvPr/>
        </p:nvSpPr>
        <p:spPr>
          <a:xfrm>
            <a:off x="539552" y="641359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Skills 4 and 5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0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1"/>
    </mc:Choice>
    <mc:Fallback xmlns="">
      <p:transition spd="slow" advTm="2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8EF221-694A-4CB4-8963-0C7A8E049853}"/>
              </a:ext>
            </a:extLst>
          </p:cNvPr>
          <p:cNvSpPr txBox="1"/>
          <p:nvPr/>
        </p:nvSpPr>
        <p:spPr>
          <a:xfrm>
            <a:off x="539552" y="675571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Tricks if blending is hard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D24F47B5-8E38-4CAF-8815-3D6F26C8A9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2802102"/>
              </p:ext>
            </p:extLst>
          </p:nvPr>
        </p:nvGraphicFramePr>
        <p:xfrm>
          <a:off x="457200" y="1628800"/>
          <a:ext cx="8229600" cy="4924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81"/>
    </mc:Choice>
    <mc:Fallback xmlns="">
      <p:transition spd="slow" advTm="10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8EF221-694A-4CB4-8963-0C7A8E049853}"/>
              </a:ext>
            </a:extLst>
          </p:cNvPr>
          <p:cNvSpPr txBox="1"/>
          <p:nvPr/>
        </p:nvSpPr>
        <p:spPr>
          <a:xfrm>
            <a:off x="808036" y="548680"/>
            <a:ext cx="7884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Sound games – no written words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D24F47B5-8E38-4CAF-8815-3D6F26C8A9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9445100"/>
              </p:ext>
            </p:extLst>
          </p:nvPr>
        </p:nvGraphicFramePr>
        <p:xfrm>
          <a:off x="457200" y="1484530"/>
          <a:ext cx="8229600" cy="4924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11"/>
    </mc:Choice>
    <mc:Fallback xmlns="">
      <p:transition spd="slow" advTm="52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0072" y="1268760"/>
            <a:ext cx="3604638" cy="363737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Year 1 phonics tests</a:t>
            </a:r>
          </a:p>
        </p:txBody>
      </p:sp>
      <p:pic>
        <p:nvPicPr>
          <p:cNvPr id="4" name="Picture 2" descr="https://s-media-cache-ak0.pinimg.com/originals/db/f9/e6/dbf9e6dcf1a652355839dd73e8274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" b="6951"/>
          <a:stretch/>
        </p:blipFill>
        <p:spPr bwMode="auto">
          <a:xfrm>
            <a:off x="-8485" y="-26809"/>
            <a:ext cx="4940525" cy="68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Chat">
            <a:extLst>
              <a:ext uri="{FF2B5EF4-FFF2-40B4-BE49-F238E27FC236}">
                <a16:creationId xmlns="" xmlns:a16="http://schemas.microsoft.com/office/drawing/2014/main" id="{DAB2C5B2-CC4E-46D5-8E83-A99B047B87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0312" y="188639"/>
            <a:ext cx="1337099" cy="13370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46"/>
    </mc:Choice>
    <mc:Fallback xmlns="">
      <p:transition spd="slow" advTm="5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836" y="4263187"/>
            <a:ext cx="8176104" cy="8547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tricky words /  red words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0060" y="4941168"/>
            <a:ext cx="8176104" cy="1175141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There are some words you cannot sound out Children need to learn them by sight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="" xmlns:a16="http://schemas.microsoft.com/office/drawing/2014/main" id="{283A93BD-A469-4D4C-8A1F-5668AE9758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896423" y="503573"/>
            <a:ext cx="5351153" cy="35994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0" descr="C:\Users\User\AppData\Local\Microsoft\Windows\INetCache\IE\L22RP3HN\36Tricky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1" b="4819"/>
          <a:stretch/>
        </p:blipFill>
        <p:spPr bwMode="auto">
          <a:xfrm>
            <a:off x="2020824" y="620689"/>
            <a:ext cx="5102352" cy="33193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51"/>
    </mc:Choice>
    <mc:Fallback xmlns="">
      <p:transition spd="slow" advTm="41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A254D376-7060-4491-9779-FC35E62F3F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E666E3B-7560-4299-B536-01BA807D70C5}"/>
              </a:ext>
            </a:extLst>
          </p:cNvPr>
          <p:cNvSpPr txBox="1">
            <a:spLocks/>
          </p:cNvSpPr>
          <p:nvPr/>
        </p:nvSpPr>
        <p:spPr>
          <a:xfrm>
            <a:off x="107504" y="5408111"/>
            <a:ext cx="9141713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Phonics is an vital skill when children first start to read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It is also useful later when they come across words they do not know</a:t>
            </a:r>
            <a:endParaRPr lang="en-US" sz="35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1"/>
          <a:stretch/>
        </p:blipFill>
        <p:spPr>
          <a:xfrm>
            <a:off x="0" y="-459432"/>
            <a:ext cx="9144000" cy="561662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91"/>
    </mc:Choice>
    <mc:Fallback xmlns="">
      <p:transition spd="slow" advTm="78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A254D376-7060-4491-9779-FC35E62F3F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E666E3B-7560-4299-B536-01BA807D70C5}"/>
              </a:ext>
            </a:extLst>
          </p:cNvPr>
          <p:cNvSpPr txBox="1">
            <a:spLocks/>
          </p:cNvSpPr>
          <p:nvPr/>
        </p:nvSpPr>
        <p:spPr>
          <a:xfrm>
            <a:off x="628650" y="5186423"/>
            <a:ext cx="7886700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How does a child learn to read?</a:t>
            </a:r>
          </a:p>
        </p:txBody>
      </p:sp>
      <p:pic>
        <p:nvPicPr>
          <p:cNvPr id="2" name="Picture 1" descr="A person sitting at a table&#10;&#10;Description automatically generated">
            <a:extLst>
              <a:ext uri="{FF2B5EF4-FFF2-40B4-BE49-F238E27FC236}">
                <a16:creationId xmlns="" xmlns:a16="http://schemas.microsoft.com/office/drawing/2014/main" id="{9A601325-BF5C-4174-874E-7E28EDB062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/>
          <a:stretch/>
        </p:blipFill>
        <p:spPr>
          <a:xfrm>
            <a:off x="20" y="0"/>
            <a:ext cx="9143980" cy="50146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" name="Graphic 3" descr="Chat">
            <a:extLst>
              <a:ext uri="{FF2B5EF4-FFF2-40B4-BE49-F238E27FC236}">
                <a16:creationId xmlns="" xmlns:a16="http://schemas.microsoft.com/office/drawing/2014/main" id="{04676F80-BF12-484B-A268-CB802D3CB1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0312" y="188639"/>
            <a:ext cx="1337099" cy="13370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2"/>
    </mc:Choice>
    <mc:Fallback xmlns="">
      <p:transition spd="slow" advTm="1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53B021B3-DE93-4AB7-8A18-CF5F1CED88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2D502E5-F6B4-4D58-B4AE-FC466FF15E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=""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125139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D08D4CC-8881-46C8-BEED-77BB1A75F281}"/>
              </a:ext>
            </a:extLst>
          </p:cNvPr>
          <p:cNvSpPr txBox="1"/>
          <p:nvPr/>
        </p:nvSpPr>
        <p:spPr>
          <a:xfrm>
            <a:off x="539552" y="641359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6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15"/>
    </mc:Choice>
    <mc:Fallback xmlns="">
      <p:transition spd="slow" advTm="7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F551D7-8E93-4A95-8EDA-BC1E906D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20" y="27463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Let’s have a 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44FE4A5-D2E2-47EE-A15B-B58DADD14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68"/>
          <a:stretch/>
        </p:blipFill>
        <p:spPr>
          <a:xfrm>
            <a:off x="783272" y="1611735"/>
            <a:ext cx="7577456" cy="4729994"/>
          </a:xfrm>
          <a:prstGeom prst="rect">
            <a:avLst/>
          </a:prstGeom>
        </p:spPr>
      </p:pic>
      <p:pic>
        <p:nvPicPr>
          <p:cNvPr id="3" name="Graphic 2" descr="Chat">
            <a:extLst>
              <a:ext uri="{FF2B5EF4-FFF2-40B4-BE49-F238E27FC236}">
                <a16:creationId xmlns="" xmlns:a16="http://schemas.microsoft.com/office/drawing/2014/main" id="{F5D62556-01B5-407F-B78C-BA8F01DEE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0312" y="188639"/>
            <a:ext cx="1337099" cy="13370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5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812"/>
    </mc:Choice>
    <mc:Fallback>
      <p:transition spd="slow" advTm="17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7D9ADB0-8419-4187-9353-591E15406B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976" y="1525738"/>
            <a:ext cx="7778542" cy="4711573"/>
          </a:xfrm>
          <a:prstGeom prst="rect">
            <a:avLst/>
          </a:prstGeom>
        </p:spPr>
      </p:pic>
      <p:pic>
        <p:nvPicPr>
          <p:cNvPr id="11" name="Graphic 10" descr="Chat">
            <a:extLst>
              <a:ext uri="{FF2B5EF4-FFF2-40B4-BE49-F238E27FC236}">
                <a16:creationId xmlns="" xmlns:a16="http://schemas.microsoft.com/office/drawing/2014/main" id="{185B7692-B602-4A0F-AE1D-03A6B0AEE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0312" y="188639"/>
            <a:ext cx="1337099" cy="13370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66CB5AE-68BC-49FD-86CF-9400F1EC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62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Let’s have a go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1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84"/>
    </mc:Choice>
    <mc:Fallback>
      <p:transition spd="slow" advTm="117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4B0E4A-D062-47D0-A50D-DF1967DB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4" name="Graphic 3" descr="Questions">
            <a:extLst>
              <a:ext uri="{FF2B5EF4-FFF2-40B4-BE49-F238E27FC236}">
                <a16:creationId xmlns="" xmlns:a16="http://schemas.microsoft.com/office/drawing/2014/main" id="{784411F2-CEEB-4E59-865D-DF02CB30B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7944" y="2204864"/>
            <a:ext cx="914400" cy="914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84"/>
    </mc:Choice>
    <mc:Fallback>
      <p:transition spd="slow" advTm="2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662" y="1772816"/>
            <a:ext cx="8229600" cy="4925144"/>
          </a:xfrm>
        </p:spPr>
        <p:txBody>
          <a:bodyPr/>
          <a:lstStyle/>
          <a:p>
            <a:pPr marL="0" indent="0"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Learn to Love to Read  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L2L2R</a:t>
            </a:r>
          </a:p>
          <a:p>
            <a:pPr marL="0" indent="0" algn="ctr">
              <a:buNone/>
            </a:pP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www.learn2love2read.org.uk</a:t>
            </a:r>
          </a:p>
          <a:p>
            <a:pPr marL="0" indent="0" algn="ctr">
              <a:buNone/>
            </a:pPr>
            <a:r>
              <a:rPr lang="en-GB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anna@learn2love2read</a:t>
            </a:r>
            <a:endParaRPr lang="en-GB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7605" y="1052736"/>
            <a:ext cx="2232248" cy="17281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2" descr="C:\Users\User\Literacy\logos\logos for use\Logo - learn to love to read - rectangula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11471" r="9329" b="10990"/>
          <a:stretch/>
        </p:blipFill>
        <p:spPr bwMode="auto">
          <a:xfrm>
            <a:off x="3571621" y="1196752"/>
            <a:ext cx="1959682" cy="1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9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7"/>
    </mc:Choice>
    <mc:Fallback>
      <p:transition spd="slow" advTm="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="" xmlns:a16="http://schemas.microsoft.com/office/drawing/2014/main" id="{53B021B3-DE93-4AB7-8A18-CF5F1CED88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2D502E5-F6B4-4D58-B4AE-FC466FF15E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="" xmlns:a16="http://schemas.microsoft.com/office/drawing/2014/main" id="{8115CFA0-87A4-4FF1-8AB7-320AEB798A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196440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F5A4E4-2F9F-47D6-905E-46957441D654}"/>
              </a:ext>
            </a:extLst>
          </p:cNvPr>
          <p:cNvSpPr txBox="1"/>
          <p:nvPr/>
        </p:nvSpPr>
        <p:spPr>
          <a:xfrm>
            <a:off x="467544" y="630567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There are 6 main skills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46"/>
    </mc:Choice>
    <mc:Fallback xmlns="">
      <p:transition spd="slow" advTm="3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A254D376-7060-4491-9779-FC35E62F3F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E666E3B-7560-4299-B536-01BA807D70C5}"/>
              </a:ext>
            </a:extLst>
          </p:cNvPr>
          <p:cNvSpPr txBox="1">
            <a:spLocks/>
          </p:cNvSpPr>
          <p:nvPr/>
        </p:nvSpPr>
        <p:spPr>
          <a:xfrm>
            <a:off x="627506" y="5229200"/>
            <a:ext cx="7886700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Skills 1 to 5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require phonics knowledge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/>
          <a:stretch/>
        </p:blipFill>
        <p:spPr>
          <a:xfrm>
            <a:off x="20" y="10"/>
            <a:ext cx="9143980" cy="50146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3"/>
    </mc:Choice>
    <mc:Fallback xmlns="">
      <p:transition spd="slow" advTm="1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836712"/>
            <a:ext cx="2750277" cy="5885265"/>
          </a:xfrm>
        </p:spPr>
        <p:txBody>
          <a:bodyPr>
            <a:normAutofit fontScale="92500"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Phonics is all about sounds</a:t>
            </a:r>
          </a:p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26 letters in the alphabet but 44 sounds</a:t>
            </a:r>
          </a:p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Some sounds are written using 2 or 3 letters working together</a:t>
            </a:r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F2B38F72-8FC4-4001-8C67-FA6B86DEC7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77006" y="2"/>
            <a:ext cx="5666994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0" descr="C:\Users\User\AppData\Local\Microsoft\Windows\INetCache\IE\PKSB3F1E\Chart-Digraphsblogpic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18462" b="-1"/>
          <a:stretch/>
        </p:blipFill>
        <p:spPr bwMode="auto">
          <a:xfrm>
            <a:off x="3957066" y="640082"/>
            <a:ext cx="4707187" cy="55778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62"/>
    </mc:Choice>
    <mc:Fallback xmlns="">
      <p:transition spd="slow" advTm="41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53B021B3-DE93-4AB7-8A18-CF5F1CED88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2D502E5-F6B4-4D58-B4AE-FC466FF15E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=""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349898"/>
              </p:ext>
            </p:extLst>
          </p:nvPr>
        </p:nvGraphicFramePr>
        <p:xfrm>
          <a:off x="628650" y="1926266"/>
          <a:ext cx="7886700" cy="4815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23FC44-CD55-434B-987A-82824E7C2D08}"/>
              </a:ext>
            </a:extLst>
          </p:cNvPr>
          <p:cNvSpPr txBox="1"/>
          <p:nvPr/>
        </p:nvSpPr>
        <p:spPr>
          <a:xfrm>
            <a:off x="539552" y="655813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50"/>
    </mc:Choice>
    <mc:Fallback xmlns="">
      <p:transition spd="slow" advTm="5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BDD8A430-45E2-4B22-958D-05273AD2E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909469"/>
              </p:ext>
            </p:extLst>
          </p:nvPr>
        </p:nvGraphicFramePr>
        <p:xfrm>
          <a:off x="3474939" y="1404704"/>
          <a:ext cx="843280" cy="51206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="" xmlns:a16="http://schemas.microsoft.com/office/drawing/2014/main" val="1901389233"/>
                    </a:ext>
                  </a:extLst>
                </a:gridCol>
              </a:tblGrid>
              <a:tr h="108004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7745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9381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6407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695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1522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4380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zz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5024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5370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9382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3852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466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3359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4232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226622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0A91CAD1-2024-4B3F-AA58-C7D942AFA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70403"/>
              </p:ext>
            </p:extLst>
          </p:nvPr>
        </p:nvGraphicFramePr>
        <p:xfrm>
          <a:off x="4965813" y="1404704"/>
          <a:ext cx="843280" cy="4389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="" xmlns:a16="http://schemas.microsoft.com/office/drawing/2014/main" val="2971444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igh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0698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7925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oo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7468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87192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9302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1295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2976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5051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4253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6550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7531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151824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4457A456-1FB5-4CC9-8472-3241061FD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207262"/>
              </p:ext>
            </p:extLst>
          </p:nvPr>
        </p:nvGraphicFramePr>
        <p:xfrm>
          <a:off x="6304074" y="1404704"/>
          <a:ext cx="843280" cy="32918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="" xmlns:a16="http://schemas.microsoft.com/office/drawing/2014/main" val="27960521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5874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687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8361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008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21347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1252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6454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1370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63811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DCFEE5E9-1020-4FEB-B5EF-98C4B6957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33039"/>
              </p:ext>
            </p:extLst>
          </p:nvPr>
        </p:nvGraphicFramePr>
        <p:xfrm>
          <a:off x="7642335" y="1404704"/>
          <a:ext cx="843280" cy="32918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="" xmlns:a16="http://schemas.microsoft.com/office/drawing/2014/main" val="14464682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9519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9191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0389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5065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0230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0146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7223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8031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75003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F0E3E3E4-2640-4854-B930-04B610607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149556"/>
              </p:ext>
            </p:extLst>
          </p:nvPr>
        </p:nvGraphicFramePr>
        <p:xfrm>
          <a:off x="899591" y="1404704"/>
          <a:ext cx="640080" cy="4023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="" xmlns:a16="http://schemas.microsoft.com/office/drawing/2014/main" val="7071845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558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3563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511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105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3208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055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5964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6179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4924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3947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757383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="" xmlns:a16="http://schemas.microsoft.com/office/drawing/2014/main" id="{3E4A2063-8498-4770-A66C-880ECC6F2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920523"/>
              </p:ext>
            </p:extLst>
          </p:nvPr>
        </p:nvGraphicFramePr>
        <p:xfrm>
          <a:off x="2187265" y="1404704"/>
          <a:ext cx="640080" cy="4389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="" xmlns:a16="http://schemas.microsoft.com/office/drawing/2014/main" val="27288747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4818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11649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3662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61869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3570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5658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8847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807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ff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3978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18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ll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0403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94185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7CFB869-EC66-475E-B0D7-7864D2AC1FDF}"/>
              </a:ext>
            </a:extLst>
          </p:cNvPr>
          <p:cNvSpPr txBox="1"/>
          <p:nvPr/>
        </p:nvSpPr>
        <p:spPr>
          <a:xfrm>
            <a:off x="1287164" y="461653"/>
            <a:ext cx="180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PHASE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A77CDC2-5EA2-4061-A147-15F767D8D4B6}"/>
              </a:ext>
            </a:extLst>
          </p:cNvPr>
          <p:cNvSpPr txBox="1"/>
          <p:nvPr/>
        </p:nvSpPr>
        <p:spPr>
          <a:xfrm>
            <a:off x="4065712" y="463179"/>
            <a:ext cx="180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PHASE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1C6B63E-F40A-4818-982C-43565E4F8DEA}"/>
              </a:ext>
            </a:extLst>
          </p:cNvPr>
          <p:cNvSpPr txBox="1"/>
          <p:nvPr/>
        </p:nvSpPr>
        <p:spPr>
          <a:xfrm>
            <a:off x="6844260" y="463179"/>
            <a:ext cx="180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PHASE 5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="" xmlns:a16="http://schemas.microsoft.com/office/drawing/2014/main" id="{7507DAE2-BD46-4A3C-BE6B-6AB48E3C0011}"/>
              </a:ext>
            </a:extLst>
          </p:cNvPr>
          <p:cNvSpPr/>
          <p:nvPr/>
        </p:nvSpPr>
        <p:spPr>
          <a:xfrm rot="16200000">
            <a:off x="1648876" y="97460"/>
            <a:ext cx="432049" cy="1924888"/>
          </a:xfrm>
          <a:prstGeom prst="rightBrace">
            <a:avLst>
              <a:gd name="adj1" fmla="val 8333"/>
              <a:gd name="adj2" fmla="val 4843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ight Brace 18">
            <a:extLst>
              <a:ext uri="{FF2B5EF4-FFF2-40B4-BE49-F238E27FC236}">
                <a16:creationId xmlns="" xmlns:a16="http://schemas.microsoft.com/office/drawing/2014/main" id="{0E9FEDE0-76C6-4788-9F55-79BBECD623D8}"/>
              </a:ext>
            </a:extLst>
          </p:cNvPr>
          <p:cNvSpPr/>
          <p:nvPr/>
        </p:nvSpPr>
        <p:spPr>
          <a:xfrm rot="16200000">
            <a:off x="4430426" y="-88080"/>
            <a:ext cx="432049" cy="2325284"/>
          </a:xfrm>
          <a:prstGeom prst="rightBrace">
            <a:avLst>
              <a:gd name="adj1" fmla="val 8333"/>
              <a:gd name="adj2" fmla="val 4843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ight Brace 20">
            <a:extLst>
              <a:ext uri="{FF2B5EF4-FFF2-40B4-BE49-F238E27FC236}">
                <a16:creationId xmlns="" xmlns:a16="http://schemas.microsoft.com/office/drawing/2014/main" id="{DA27126A-B06C-4D4A-B30A-6BF7630BAC65}"/>
              </a:ext>
            </a:extLst>
          </p:cNvPr>
          <p:cNvSpPr/>
          <p:nvPr/>
        </p:nvSpPr>
        <p:spPr>
          <a:xfrm rot="16200000">
            <a:off x="7168378" y="183"/>
            <a:ext cx="432049" cy="2160657"/>
          </a:xfrm>
          <a:prstGeom prst="rightBrace">
            <a:avLst>
              <a:gd name="adj1" fmla="val 8333"/>
              <a:gd name="adj2" fmla="val 4843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79"/>
    </mc:Choice>
    <mc:Fallback xmlns="">
      <p:transition spd="slow" advTm="4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="" xmlns:a16="http://schemas.microsoft.com/office/drawing/2014/main" id="{36C4118A-B523-45D9-B427-8E05B2DEA6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590EDAC-445A-49FE-9FF0-32CB3F4854A5}"/>
              </a:ext>
            </a:extLst>
          </p:cNvPr>
          <p:cNvSpPr txBox="1"/>
          <p:nvPr/>
        </p:nvSpPr>
        <p:spPr>
          <a:xfrm>
            <a:off x="1232147" y="595128"/>
            <a:ext cx="2831163" cy="57313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Some schemes use actions to help children remember</a:t>
            </a:r>
            <a:b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Some use images and rhymes</a:t>
            </a:r>
            <a:b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Some use games and quizzes </a:t>
            </a:r>
            <a:endParaRPr lang="en-US" sz="32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47D03D3E-23A4-4F33-A873-2FA1CFF18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7"/>
          <a:stretch/>
        </p:blipFill>
        <p:spPr>
          <a:xfrm>
            <a:off x="5080690" y="1340768"/>
            <a:ext cx="2831163" cy="424002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173DC2DE-889E-4AC0-A6BA-48080A924DA0}"/>
              </a:ext>
            </a:extLst>
          </p:cNvPr>
          <p:cNvSpPr txBox="1">
            <a:spLocks/>
          </p:cNvSpPr>
          <p:nvPr/>
        </p:nvSpPr>
        <p:spPr>
          <a:xfrm>
            <a:off x="5292080" y="1935590"/>
            <a:ext cx="2736304" cy="1715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B168DEA-877F-4D46-B8F2-751003A46A85}"/>
              </a:ext>
            </a:extLst>
          </p:cNvPr>
          <p:cNvSpPr txBox="1">
            <a:spLocks/>
          </p:cNvSpPr>
          <p:nvPr/>
        </p:nvSpPr>
        <p:spPr>
          <a:xfrm>
            <a:off x="5282794" y="3632087"/>
            <a:ext cx="3117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7"/>
    </mc:Choice>
    <mc:Fallback xmlns="">
      <p:transition spd="slow" advTm="3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A254D376-7060-4491-9779-FC35E62F3F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E666E3B-7560-4299-B536-01BA807D70C5}"/>
              </a:ext>
            </a:extLst>
          </p:cNvPr>
          <p:cNvSpPr txBox="1">
            <a:spLocks/>
          </p:cNvSpPr>
          <p:nvPr/>
        </p:nvSpPr>
        <p:spPr>
          <a:xfrm>
            <a:off x="178368" y="872716"/>
            <a:ext cx="8784976" cy="5112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To practise a specific grapheme: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FOR IN-SCHOOL VOLUNTEERS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write in the back of your notebook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FOR VIRTUAL VOLUNTEERS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highlight the grapheme in the book</a:t>
            </a:r>
          </a:p>
        </p:txBody>
      </p:sp>
      <p:pic>
        <p:nvPicPr>
          <p:cNvPr id="3" name="Graphic 2" descr="Schoolhouse">
            <a:extLst>
              <a:ext uri="{FF2B5EF4-FFF2-40B4-BE49-F238E27FC236}">
                <a16:creationId xmlns="" xmlns:a16="http://schemas.microsoft.com/office/drawing/2014/main" id="{B3C501AB-60EB-498E-A49E-9F575661C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2788" y="1268760"/>
            <a:ext cx="1178424" cy="1178424"/>
          </a:xfrm>
          <a:prstGeom prst="rect">
            <a:avLst/>
          </a:prstGeom>
        </p:spPr>
      </p:pic>
      <p:pic>
        <p:nvPicPr>
          <p:cNvPr id="7" name="Graphic 6" descr="Monitor">
            <a:extLst>
              <a:ext uri="{FF2B5EF4-FFF2-40B4-BE49-F238E27FC236}">
                <a16:creationId xmlns="" xmlns:a16="http://schemas.microsoft.com/office/drawing/2014/main" id="{239ACFF8-E0E3-4E96-87B8-62FC148C7C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48222" y="4005064"/>
            <a:ext cx="1047556" cy="10475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9"/>
    </mc:Choice>
    <mc:Fallback xmlns="">
      <p:transition spd="slow" advTm="2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0.7|0.7|6.3|0.4|0.4|0.4|0.5|9.4|2|0.5|14.1|0.6|3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561</Words>
  <Application>Microsoft Office PowerPoint</Application>
  <PresentationFormat>On-screen Show (4:3)</PresentationFormat>
  <Paragraphs>152</Paragraphs>
  <Slides>24</Slides>
  <Notes>6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Phonics Training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Sound buttons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tricky words /  red words</vt:lpstr>
      <vt:lpstr>PowerPoint Presentation</vt:lpstr>
      <vt:lpstr>PowerPoint Presentation</vt:lpstr>
      <vt:lpstr>Let’s have a go</vt:lpstr>
      <vt:lpstr>Let’s have a go</vt:lpstr>
      <vt:lpstr>Questions?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Learn to Love to Read’s  phonics training    While you wait for the session to start,  please click on chat at the bottom  of your screen and type:</dc:title>
  <dc:creator>JOSH HARRIS</dc:creator>
  <cp:lastModifiedBy>user</cp:lastModifiedBy>
  <cp:revision>18</cp:revision>
  <dcterms:created xsi:type="dcterms:W3CDTF">2020-09-30T14:26:50Z</dcterms:created>
  <dcterms:modified xsi:type="dcterms:W3CDTF">2020-10-22T11:12:38Z</dcterms:modified>
</cp:coreProperties>
</file>