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61" r:id="rId2"/>
    <p:sldId id="290" r:id="rId3"/>
    <p:sldId id="257" r:id="rId4"/>
    <p:sldId id="288" r:id="rId5"/>
    <p:sldId id="283" r:id="rId6"/>
    <p:sldId id="285" r:id="rId7"/>
    <p:sldId id="287" r:id="rId8"/>
    <p:sldId id="289" r:id="rId9"/>
    <p:sldId id="286" r:id="rId1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64037" autoAdjust="0"/>
  </p:normalViewPr>
  <p:slideViewPr>
    <p:cSldViewPr snapToGrid="0">
      <p:cViewPr varScale="1">
        <p:scale>
          <a:sx n="67" d="100"/>
          <a:sy n="67" d="100"/>
        </p:scale>
        <p:origin x="48" y="156"/>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p:scale>
          <a:sx n="140" d="100"/>
          <a:sy n="140" d="100"/>
        </p:scale>
        <p:origin x="2724" y="-228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7B4681-61EF-40D5-946C-7866F678057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1865CD9B-A0CB-4285-87C3-C3E776182C9E}">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sz="1600" b="1" dirty="0"/>
            <a:t>Charity</a:t>
          </a:r>
          <a:r>
            <a:rPr lang="en-US" sz="1600" dirty="0"/>
            <a:t> </a:t>
          </a:r>
          <a:r>
            <a:rPr lang="en-US" sz="1600" b="1" dirty="0"/>
            <a:t>or Not-for-Profit </a:t>
          </a:r>
          <a:r>
            <a:rPr lang="en-US" sz="1600" b="1" dirty="0" err="1">
              <a:solidFill>
                <a:srgbClr val="002060"/>
              </a:solidFill>
            </a:rPr>
            <a:t>Organisation</a:t>
          </a:r>
          <a:endParaRPr lang="en-US" sz="1600" b="1" dirty="0">
            <a:solidFill>
              <a:srgbClr val="002060"/>
            </a:solidFill>
          </a:endParaRPr>
        </a:p>
      </dgm:t>
    </dgm:pt>
    <dgm:pt modelId="{83149169-354A-4D28-9D65-81DB3146F5D4}" type="parTrans" cxnId="{4F00B446-FA66-4FC7-B29A-4E9CA0835F28}">
      <dgm:prSet/>
      <dgm:spPr/>
      <dgm:t>
        <a:bodyPr/>
        <a:lstStyle/>
        <a:p>
          <a:endParaRPr lang="en-US" sz="1100"/>
        </a:p>
      </dgm:t>
    </dgm:pt>
    <dgm:pt modelId="{A5C88A8E-60C2-4908-9FC9-29B4AEFBE789}" type="sibTrans" cxnId="{4F00B446-FA66-4FC7-B29A-4E9CA0835F28}">
      <dgm:prSet/>
      <dgm:spPr/>
      <dgm:t>
        <a:bodyPr/>
        <a:lstStyle/>
        <a:p>
          <a:endParaRPr lang="en-US" sz="1100"/>
        </a:p>
      </dgm:t>
    </dgm:pt>
    <dgm:pt modelId="{1B7804AD-C6A1-4A35-9C63-AA2BF9848BE2}">
      <dgm:prSet phldrT="[Text]" custT="1">
        <dgm:style>
          <a:lnRef idx="3">
            <a:schemeClr val="lt1"/>
          </a:lnRef>
          <a:fillRef idx="1">
            <a:schemeClr val="accent2"/>
          </a:fillRef>
          <a:effectRef idx="1">
            <a:schemeClr val="accent2"/>
          </a:effectRef>
          <a:fontRef idx="minor">
            <a:schemeClr val="lt1"/>
          </a:fontRef>
        </dgm:style>
      </dgm:prSet>
      <dgm:spPr/>
      <dgm:t>
        <a:bodyPr/>
        <a:lstStyle/>
        <a:p>
          <a:r>
            <a:rPr lang="en-US" sz="1600" b="1" dirty="0" err="1"/>
            <a:t>Cranfield</a:t>
          </a:r>
          <a:r>
            <a:rPr lang="en-US" sz="1600" b="1" dirty="0"/>
            <a:t> Trust </a:t>
          </a:r>
          <a:r>
            <a:rPr lang="en-US" sz="1600" b="1" dirty="0">
              <a:solidFill>
                <a:srgbClr val="002060"/>
              </a:solidFill>
            </a:rPr>
            <a:t>Volunteer Consultant</a:t>
          </a:r>
        </a:p>
      </dgm:t>
    </dgm:pt>
    <dgm:pt modelId="{BBA0DDDB-FFBB-43D3-8CFC-680BB1E74B24}" type="parTrans" cxnId="{C03E9E0C-0764-424E-A2FE-E5265686BE9F}">
      <dgm:prSet/>
      <dgm:spPr/>
      <dgm:t>
        <a:bodyPr/>
        <a:lstStyle/>
        <a:p>
          <a:endParaRPr lang="en-US" sz="1100"/>
        </a:p>
      </dgm:t>
    </dgm:pt>
    <dgm:pt modelId="{42E7CC6F-7269-43AA-A981-581DD1C3CA20}" type="sibTrans" cxnId="{C03E9E0C-0764-424E-A2FE-E5265686BE9F}">
      <dgm:prSet/>
      <dgm:spPr/>
      <dgm:t>
        <a:bodyPr/>
        <a:lstStyle/>
        <a:p>
          <a:endParaRPr lang="en-US" sz="1100"/>
        </a:p>
      </dgm:t>
    </dgm:pt>
    <dgm:pt modelId="{DC3423B9-CDAD-49D2-A2AF-4DC5F6DECE71}">
      <dgm:prSet phldrT="[Text]" custT="1">
        <dgm:style>
          <a:lnRef idx="1">
            <a:schemeClr val="accent2"/>
          </a:lnRef>
          <a:fillRef idx="2">
            <a:schemeClr val="accent2"/>
          </a:fillRef>
          <a:effectRef idx="1">
            <a:schemeClr val="accent2"/>
          </a:effectRef>
          <a:fontRef idx="minor">
            <a:schemeClr val="dk1"/>
          </a:fontRef>
        </dgm:style>
      </dgm:prSet>
      <dgm:spPr>
        <a:ln/>
      </dgm:spPr>
      <dgm:t>
        <a:bodyPr/>
        <a:lstStyle/>
        <a:p>
          <a:endParaRPr lang="en-US" sz="1600" b="1" dirty="0">
            <a:solidFill>
              <a:srgbClr val="002060"/>
            </a:solidFill>
          </a:endParaRPr>
        </a:p>
        <a:p>
          <a:r>
            <a:rPr lang="en-US" sz="1600" b="1" dirty="0">
              <a:solidFill>
                <a:schemeClr val="tx1"/>
              </a:solidFill>
            </a:rPr>
            <a:t>Project Deliverables </a:t>
          </a:r>
          <a:endParaRPr lang="en-US" sz="1600" b="1" dirty="0" smtClean="0">
            <a:solidFill>
              <a:schemeClr val="tx1"/>
            </a:solidFill>
          </a:endParaRPr>
        </a:p>
        <a:p>
          <a:r>
            <a:rPr lang="en-US" sz="1600" b="1" dirty="0" smtClean="0">
              <a:solidFill>
                <a:schemeClr val="tx1"/>
              </a:solidFill>
            </a:rPr>
            <a:t>Outcomes</a:t>
          </a:r>
        </a:p>
        <a:p>
          <a:r>
            <a:rPr lang="en-US" sz="1600" b="1" dirty="0" smtClean="0">
              <a:solidFill>
                <a:schemeClr val="tx1"/>
              </a:solidFill>
            </a:rPr>
            <a:t>Impact</a:t>
          </a:r>
          <a:endParaRPr lang="en-US" sz="1600" b="1" dirty="0">
            <a:solidFill>
              <a:schemeClr val="tx1"/>
            </a:solidFill>
          </a:endParaRPr>
        </a:p>
      </dgm:t>
    </dgm:pt>
    <dgm:pt modelId="{60D74155-34EC-4F48-894E-09BA3D5C00DE}" type="parTrans" cxnId="{DF9B1837-E566-4734-A9B4-3E86F07565D5}">
      <dgm:prSet/>
      <dgm:spPr/>
      <dgm:t>
        <a:bodyPr/>
        <a:lstStyle/>
        <a:p>
          <a:endParaRPr lang="en-US" sz="1100"/>
        </a:p>
      </dgm:t>
    </dgm:pt>
    <dgm:pt modelId="{DA152EA8-8D05-4506-B50D-01B6FC7F6387}" type="sibTrans" cxnId="{DF9B1837-E566-4734-A9B4-3E86F07565D5}">
      <dgm:prSet/>
      <dgm:spPr/>
      <dgm:t>
        <a:bodyPr/>
        <a:lstStyle/>
        <a:p>
          <a:endParaRPr lang="en-US" sz="1100"/>
        </a:p>
      </dgm:t>
    </dgm:pt>
    <dgm:pt modelId="{25EC0631-FC07-4DA9-93A1-8E7F1A158001}">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600" b="1" dirty="0" err="1"/>
            <a:t>Cranfield</a:t>
          </a:r>
          <a:r>
            <a:rPr lang="en-US" sz="1600" b="1" dirty="0"/>
            <a:t> Trust </a:t>
          </a:r>
          <a:r>
            <a:rPr lang="en-US" sz="1600" b="1" dirty="0">
              <a:solidFill>
                <a:srgbClr val="002060"/>
              </a:solidFill>
            </a:rPr>
            <a:t>Projects</a:t>
          </a:r>
          <a:r>
            <a:rPr lang="en-US" sz="1600" b="1" dirty="0"/>
            <a:t> </a:t>
          </a:r>
          <a:r>
            <a:rPr lang="en-US" sz="1600" b="1" dirty="0">
              <a:solidFill>
                <a:srgbClr val="002060"/>
              </a:solidFill>
            </a:rPr>
            <a:t>Manager</a:t>
          </a:r>
        </a:p>
      </dgm:t>
    </dgm:pt>
    <dgm:pt modelId="{2D52A078-7CD6-45B7-9898-25EA50B88890}" type="parTrans" cxnId="{C3C4F36F-0141-449C-97DD-6EA567503756}">
      <dgm:prSet/>
      <dgm:spPr/>
      <dgm:t>
        <a:bodyPr/>
        <a:lstStyle/>
        <a:p>
          <a:endParaRPr lang="en-US" sz="1100"/>
        </a:p>
      </dgm:t>
    </dgm:pt>
    <dgm:pt modelId="{C9699BAE-8810-4D0C-A871-B06C68FB05EE}" type="sibTrans" cxnId="{C3C4F36F-0141-449C-97DD-6EA567503756}">
      <dgm:prSet/>
      <dgm:spPr/>
      <dgm:t>
        <a:bodyPr/>
        <a:lstStyle/>
        <a:p>
          <a:endParaRPr lang="en-US" sz="1100"/>
        </a:p>
      </dgm:t>
    </dgm:pt>
    <dgm:pt modelId="{CF3B4AC3-205C-4A59-9528-CCAF50FAE813}" type="pres">
      <dgm:prSet presAssocID="{517B4681-61EF-40D5-946C-7866F6780572}" presName="compositeShape" presStyleCnt="0">
        <dgm:presLayoutVars>
          <dgm:chMax val="9"/>
          <dgm:dir/>
          <dgm:resizeHandles val="exact"/>
        </dgm:presLayoutVars>
      </dgm:prSet>
      <dgm:spPr/>
      <dgm:t>
        <a:bodyPr/>
        <a:lstStyle/>
        <a:p>
          <a:endParaRPr lang="en-US"/>
        </a:p>
      </dgm:t>
    </dgm:pt>
    <dgm:pt modelId="{2136B918-B35A-4196-B72B-FFB686AD4D2B}" type="pres">
      <dgm:prSet presAssocID="{517B4681-61EF-40D5-946C-7866F6780572}" presName="triangle1" presStyleLbl="node1" presStyleIdx="0" presStyleCnt="4" custScaleX="127220" custLinFactNeighborX="864">
        <dgm:presLayoutVars>
          <dgm:bulletEnabled val="1"/>
        </dgm:presLayoutVars>
      </dgm:prSet>
      <dgm:spPr/>
      <dgm:t>
        <a:bodyPr/>
        <a:lstStyle/>
        <a:p>
          <a:endParaRPr lang="en-US"/>
        </a:p>
      </dgm:t>
    </dgm:pt>
    <dgm:pt modelId="{E20272C0-7DC5-49D1-97F5-01172952C52F}" type="pres">
      <dgm:prSet presAssocID="{517B4681-61EF-40D5-946C-7866F6780572}" presName="triangle2" presStyleLbl="node1" presStyleIdx="1" presStyleCnt="4" custLinFactX="-200000" custLinFactY="-100000" custLinFactNeighborX="-268481" custLinFactNeighborY="-123102">
        <dgm:presLayoutVars>
          <dgm:bulletEnabled val="1"/>
        </dgm:presLayoutVars>
      </dgm:prSet>
      <dgm:spPr/>
      <dgm:t>
        <a:bodyPr/>
        <a:lstStyle/>
        <a:p>
          <a:endParaRPr lang="en-US"/>
        </a:p>
      </dgm:t>
    </dgm:pt>
    <dgm:pt modelId="{FE165237-2A89-4EC4-8857-C1C741D9B953}" type="pres">
      <dgm:prSet presAssocID="{517B4681-61EF-40D5-946C-7866F6780572}" presName="triangle3" presStyleLbl="node1" presStyleIdx="2" presStyleCnt="4" custScaleX="283926" custScaleY="79239" custLinFactNeighborX="-677" custLinFactNeighborY="-9873">
        <dgm:presLayoutVars>
          <dgm:bulletEnabled val="1"/>
        </dgm:presLayoutVars>
      </dgm:prSet>
      <dgm:spPr/>
      <dgm:t>
        <a:bodyPr/>
        <a:lstStyle/>
        <a:p>
          <a:endParaRPr lang="en-US"/>
        </a:p>
      </dgm:t>
    </dgm:pt>
    <dgm:pt modelId="{D583860B-DFAD-4952-A519-A93D8AFE2FBB}" type="pres">
      <dgm:prSet presAssocID="{517B4681-61EF-40D5-946C-7866F6780572}" presName="triangle4" presStyleLbl="node1" presStyleIdx="3" presStyleCnt="4" custLinFactNeighborX="38494" custLinFactNeighborY="-100000">
        <dgm:presLayoutVars>
          <dgm:bulletEnabled val="1"/>
        </dgm:presLayoutVars>
      </dgm:prSet>
      <dgm:spPr/>
      <dgm:t>
        <a:bodyPr/>
        <a:lstStyle/>
        <a:p>
          <a:endParaRPr lang="en-US"/>
        </a:p>
      </dgm:t>
    </dgm:pt>
  </dgm:ptLst>
  <dgm:cxnLst>
    <dgm:cxn modelId="{C03E9E0C-0764-424E-A2FE-E5265686BE9F}" srcId="{517B4681-61EF-40D5-946C-7866F6780572}" destId="{1B7804AD-C6A1-4A35-9C63-AA2BF9848BE2}" srcOrd="1" destOrd="0" parTransId="{BBA0DDDB-FFBB-43D3-8CFC-680BB1E74B24}" sibTransId="{42E7CC6F-7269-43AA-A981-581DD1C3CA20}"/>
    <dgm:cxn modelId="{DF9B1837-E566-4734-A9B4-3E86F07565D5}" srcId="{517B4681-61EF-40D5-946C-7866F6780572}" destId="{DC3423B9-CDAD-49D2-A2AF-4DC5F6DECE71}" srcOrd="2" destOrd="0" parTransId="{60D74155-34EC-4F48-894E-09BA3D5C00DE}" sibTransId="{DA152EA8-8D05-4506-B50D-01B6FC7F6387}"/>
    <dgm:cxn modelId="{5C6D25EF-93BB-4B0F-A383-5A2CAFFD610A}" type="presOf" srcId="{517B4681-61EF-40D5-946C-7866F6780572}" destId="{CF3B4AC3-205C-4A59-9528-CCAF50FAE813}" srcOrd="0" destOrd="0" presId="urn:microsoft.com/office/officeart/2005/8/layout/pyramid4"/>
    <dgm:cxn modelId="{C3C4F36F-0141-449C-97DD-6EA567503756}" srcId="{517B4681-61EF-40D5-946C-7866F6780572}" destId="{25EC0631-FC07-4DA9-93A1-8E7F1A158001}" srcOrd="3" destOrd="0" parTransId="{2D52A078-7CD6-45B7-9898-25EA50B88890}" sibTransId="{C9699BAE-8810-4D0C-A871-B06C68FB05EE}"/>
    <dgm:cxn modelId="{823A9B85-800B-4FD5-A83B-555E4A52389D}" type="presOf" srcId="{DC3423B9-CDAD-49D2-A2AF-4DC5F6DECE71}" destId="{FE165237-2A89-4EC4-8857-C1C741D9B953}" srcOrd="0" destOrd="0" presId="urn:microsoft.com/office/officeart/2005/8/layout/pyramid4"/>
    <dgm:cxn modelId="{07B24681-033E-4404-9A83-9B9AC2C08349}" type="presOf" srcId="{1B7804AD-C6A1-4A35-9C63-AA2BF9848BE2}" destId="{E20272C0-7DC5-49D1-97F5-01172952C52F}" srcOrd="0" destOrd="0" presId="urn:microsoft.com/office/officeart/2005/8/layout/pyramid4"/>
    <dgm:cxn modelId="{431FCFA3-0809-4391-936A-8D8E7B69E3DB}" type="presOf" srcId="{1865CD9B-A0CB-4285-87C3-C3E776182C9E}" destId="{2136B918-B35A-4196-B72B-FFB686AD4D2B}" srcOrd="0" destOrd="0" presId="urn:microsoft.com/office/officeart/2005/8/layout/pyramid4"/>
    <dgm:cxn modelId="{4F00B446-FA66-4FC7-B29A-4E9CA0835F28}" srcId="{517B4681-61EF-40D5-946C-7866F6780572}" destId="{1865CD9B-A0CB-4285-87C3-C3E776182C9E}" srcOrd="0" destOrd="0" parTransId="{83149169-354A-4D28-9D65-81DB3146F5D4}" sibTransId="{A5C88A8E-60C2-4908-9FC9-29B4AEFBE789}"/>
    <dgm:cxn modelId="{49BBF68B-D2F9-4AFF-B26E-812F5CE78C94}" type="presOf" srcId="{25EC0631-FC07-4DA9-93A1-8E7F1A158001}" destId="{D583860B-DFAD-4952-A519-A93D8AFE2FBB}" srcOrd="0" destOrd="0" presId="urn:microsoft.com/office/officeart/2005/8/layout/pyramid4"/>
    <dgm:cxn modelId="{0D0FF22C-5BC2-493F-B7B9-E6943F3D8D91}" type="presParOf" srcId="{CF3B4AC3-205C-4A59-9528-CCAF50FAE813}" destId="{2136B918-B35A-4196-B72B-FFB686AD4D2B}" srcOrd="0" destOrd="0" presId="urn:microsoft.com/office/officeart/2005/8/layout/pyramid4"/>
    <dgm:cxn modelId="{F655BEAD-673B-4ABE-8AB5-21FDF2ED3EC2}" type="presParOf" srcId="{CF3B4AC3-205C-4A59-9528-CCAF50FAE813}" destId="{E20272C0-7DC5-49D1-97F5-01172952C52F}" srcOrd="1" destOrd="0" presId="urn:microsoft.com/office/officeart/2005/8/layout/pyramid4"/>
    <dgm:cxn modelId="{B773E48E-2188-4039-BCD6-B674F9A6D411}" type="presParOf" srcId="{CF3B4AC3-205C-4A59-9528-CCAF50FAE813}" destId="{FE165237-2A89-4EC4-8857-C1C741D9B953}" srcOrd="2" destOrd="0" presId="urn:microsoft.com/office/officeart/2005/8/layout/pyramid4"/>
    <dgm:cxn modelId="{B92CCFBA-1890-436F-AB03-9AECF0E626F4}" type="presParOf" srcId="{CF3B4AC3-205C-4A59-9528-CCAF50FAE813}" destId="{D583860B-DFAD-4952-A519-A93D8AFE2FBB}" srcOrd="3" destOrd="0" presId="urn:microsoft.com/office/officeart/2005/8/layout/pyramid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BBB98F-46E7-4AE1-B29F-5C12CD55C198}"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EAF39512-626F-4251-9C5F-354D55568DB1}">
      <dgm:prSet phldrT="[Text]" custT="1"/>
      <dgm:spPr/>
      <dgm:t>
        <a:bodyPr/>
        <a:lstStyle/>
        <a:p>
          <a:r>
            <a:rPr lang="en-US" sz="1200" b="1" dirty="0"/>
            <a:t>Inputs</a:t>
          </a:r>
        </a:p>
      </dgm:t>
    </dgm:pt>
    <dgm:pt modelId="{619CD6B7-3A86-4C9B-A77E-B21849AD8762}" type="parTrans" cxnId="{D8F372AE-1264-4DAF-87CD-6ADB9DCF4ECE}">
      <dgm:prSet/>
      <dgm:spPr/>
      <dgm:t>
        <a:bodyPr/>
        <a:lstStyle/>
        <a:p>
          <a:endParaRPr lang="en-US" sz="1000"/>
        </a:p>
      </dgm:t>
    </dgm:pt>
    <dgm:pt modelId="{255305E2-418E-4555-B47C-B15DBE60F40A}" type="sibTrans" cxnId="{D8F372AE-1264-4DAF-87CD-6ADB9DCF4ECE}">
      <dgm:prSet/>
      <dgm:spPr/>
      <dgm:t>
        <a:bodyPr/>
        <a:lstStyle/>
        <a:p>
          <a:endParaRPr lang="en-US" sz="1000"/>
        </a:p>
      </dgm:t>
    </dgm:pt>
    <dgm:pt modelId="{9C27943A-954E-48A5-8A3A-6C0010437E4D}">
      <dgm:prSet phldrT="[Text]" custT="1"/>
      <dgm:spPr/>
      <dgm:t>
        <a:bodyPr/>
        <a:lstStyle/>
        <a:p>
          <a:r>
            <a:rPr lang="en-US" sz="1000" dirty="0"/>
            <a:t>Resources (</a:t>
          </a:r>
          <a:r>
            <a:rPr lang="en-US" sz="1000" dirty="0" err="1"/>
            <a:t>Organisation</a:t>
          </a:r>
          <a:r>
            <a:rPr lang="en-US" sz="1000" dirty="0"/>
            <a:t> time, Volunteer Consultant time and </a:t>
          </a:r>
          <a:r>
            <a:rPr lang="en-US" sz="1000" dirty="0" err="1"/>
            <a:t>Cranfield</a:t>
          </a:r>
          <a:r>
            <a:rPr lang="en-US" sz="1000" dirty="0"/>
            <a:t> Trust time)</a:t>
          </a:r>
        </a:p>
      </dgm:t>
    </dgm:pt>
    <dgm:pt modelId="{580472AA-C1EE-4EDA-A764-BE1F4483443D}" type="parTrans" cxnId="{483661AB-0BF3-482A-807B-4952BA6CFD4A}">
      <dgm:prSet/>
      <dgm:spPr/>
      <dgm:t>
        <a:bodyPr/>
        <a:lstStyle/>
        <a:p>
          <a:endParaRPr lang="en-US" sz="1000"/>
        </a:p>
      </dgm:t>
    </dgm:pt>
    <dgm:pt modelId="{D121757F-ADCB-44D1-907A-8EB56651FC10}" type="sibTrans" cxnId="{483661AB-0BF3-482A-807B-4952BA6CFD4A}">
      <dgm:prSet/>
      <dgm:spPr/>
      <dgm:t>
        <a:bodyPr/>
        <a:lstStyle/>
        <a:p>
          <a:endParaRPr lang="en-US" sz="1000"/>
        </a:p>
      </dgm:t>
    </dgm:pt>
    <dgm:pt modelId="{4F82DD33-6097-4D1A-AABD-2954D342FE7F}">
      <dgm:prSet phldrT="[Text]" custT="1"/>
      <dgm:spPr/>
      <dgm:t>
        <a:bodyPr/>
        <a:lstStyle/>
        <a:p>
          <a:r>
            <a:rPr lang="en-US" sz="1200" b="1" dirty="0" smtClean="0"/>
            <a:t>Processes</a:t>
          </a:r>
          <a:endParaRPr lang="en-US" sz="1200" b="1" dirty="0"/>
        </a:p>
      </dgm:t>
    </dgm:pt>
    <dgm:pt modelId="{EC690090-C0F1-46BD-8F85-B3E5642178CD}" type="parTrans" cxnId="{9E35D5FA-1A4C-475A-9554-A6FA1A39EECB}">
      <dgm:prSet/>
      <dgm:spPr/>
      <dgm:t>
        <a:bodyPr/>
        <a:lstStyle/>
        <a:p>
          <a:endParaRPr lang="en-US" sz="1000"/>
        </a:p>
      </dgm:t>
    </dgm:pt>
    <dgm:pt modelId="{DAEDE10D-030D-426A-9EDE-7547ECC8139B}" type="sibTrans" cxnId="{9E35D5FA-1A4C-475A-9554-A6FA1A39EECB}">
      <dgm:prSet/>
      <dgm:spPr/>
      <dgm:t>
        <a:bodyPr/>
        <a:lstStyle/>
        <a:p>
          <a:endParaRPr lang="en-US" sz="1000"/>
        </a:p>
      </dgm:t>
    </dgm:pt>
    <dgm:pt modelId="{DA7D7DB9-46CE-4555-8BDE-7E88BB71C2EF}">
      <dgm:prSet phldrT="[Text]" custT="1"/>
      <dgm:spPr/>
      <dgm:t>
        <a:bodyPr/>
        <a:lstStyle/>
        <a:p>
          <a:r>
            <a:rPr lang="en-US" sz="1000" dirty="0"/>
            <a:t>Concrete actions (Specified project as outlined in Project Brief)</a:t>
          </a:r>
        </a:p>
      </dgm:t>
    </dgm:pt>
    <dgm:pt modelId="{D6E2374E-2E27-4AFF-B398-3378FBB38359}" type="parTrans" cxnId="{440BAFA8-666B-48DB-975F-97785526D9FE}">
      <dgm:prSet/>
      <dgm:spPr/>
      <dgm:t>
        <a:bodyPr/>
        <a:lstStyle/>
        <a:p>
          <a:endParaRPr lang="en-US" sz="1000"/>
        </a:p>
      </dgm:t>
    </dgm:pt>
    <dgm:pt modelId="{E8D4A363-0F2E-4EA0-AB33-3B52EEA98308}" type="sibTrans" cxnId="{440BAFA8-666B-48DB-975F-97785526D9FE}">
      <dgm:prSet/>
      <dgm:spPr/>
      <dgm:t>
        <a:bodyPr/>
        <a:lstStyle/>
        <a:p>
          <a:endParaRPr lang="en-US" sz="1000"/>
        </a:p>
      </dgm:t>
    </dgm:pt>
    <dgm:pt modelId="{75F5DE38-373F-40DE-93E2-FAD641F3C6CB}">
      <dgm:prSet phldrT="[Text]" custT="1"/>
      <dgm:spPr>
        <a:solidFill>
          <a:schemeClr val="accent1">
            <a:lumMod val="50000"/>
          </a:schemeClr>
        </a:solidFill>
      </dgm:spPr>
      <dgm:t>
        <a:bodyPr/>
        <a:lstStyle/>
        <a:p>
          <a:r>
            <a:rPr lang="en-US" sz="1100" b="1" dirty="0" smtClean="0"/>
            <a:t>Deliverables</a:t>
          </a:r>
          <a:endParaRPr lang="en-US" sz="1100" b="1" dirty="0"/>
        </a:p>
      </dgm:t>
    </dgm:pt>
    <dgm:pt modelId="{06B2AEEC-0DA3-4CF0-BCD3-36DA983B1DE4}" type="parTrans" cxnId="{A12F2403-A035-4096-AE30-FB40FA1CDABF}">
      <dgm:prSet/>
      <dgm:spPr/>
      <dgm:t>
        <a:bodyPr/>
        <a:lstStyle/>
        <a:p>
          <a:endParaRPr lang="en-US" sz="1000"/>
        </a:p>
      </dgm:t>
    </dgm:pt>
    <dgm:pt modelId="{FD5CEA7F-AB31-449E-A9B6-5764106BA9CE}" type="sibTrans" cxnId="{A12F2403-A035-4096-AE30-FB40FA1CDABF}">
      <dgm:prSet/>
      <dgm:spPr/>
      <dgm:t>
        <a:bodyPr/>
        <a:lstStyle/>
        <a:p>
          <a:endParaRPr lang="en-US" sz="1000"/>
        </a:p>
      </dgm:t>
    </dgm:pt>
    <dgm:pt modelId="{705748C8-7644-4288-B1B7-F47D195258BF}">
      <dgm:prSet phldrT="[Text]" custT="1"/>
      <dgm:spPr/>
      <dgm:t>
        <a:bodyPr/>
        <a:lstStyle/>
        <a:p>
          <a:r>
            <a:rPr lang="en-US" sz="900" dirty="0">
              <a:solidFill>
                <a:schemeClr val="tx1"/>
              </a:solidFill>
            </a:rPr>
            <a:t>Tangible products from the activities (Project deliverables as identified in the Project </a:t>
          </a:r>
          <a:r>
            <a:rPr lang="en-US" sz="900" dirty="0" smtClean="0">
              <a:solidFill>
                <a:schemeClr val="tx1"/>
              </a:solidFill>
            </a:rPr>
            <a:t>Brief &amp; agreed between Consultant and </a:t>
          </a:r>
          <a:r>
            <a:rPr lang="en-US" sz="900" dirty="0" err="1" smtClean="0">
              <a:solidFill>
                <a:schemeClr val="tx1"/>
              </a:solidFill>
            </a:rPr>
            <a:t>Organisation</a:t>
          </a:r>
          <a:r>
            <a:rPr lang="en-US" sz="900" dirty="0" smtClean="0">
              <a:solidFill>
                <a:schemeClr val="tx1"/>
              </a:solidFill>
            </a:rPr>
            <a:t>)</a:t>
          </a:r>
          <a:endParaRPr lang="en-US" sz="900" dirty="0">
            <a:solidFill>
              <a:schemeClr val="tx1"/>
            </a:solidFill>
          </a:endParaRPr>
        </a:p>
      </dgm:t>
    </dgm:pt>
    <dgm:pt modelId="{92D901CA-1FAF-4BC5-88AA-D4FA5C2CA787}" type="parTrans" cxnId="{0D0DFDA6-52B6-429F-A05E-8C5D6E133749}">
      <dgm:prSet/>
      <dgm:spPr/>
      <dgm:t>
        <a:bodyPr/>
        <a:lstStyle/>
        <a:p>
          <a:endParaRPr lang="en-US" sz="1000"/>
        </a:p>
      </dgm:t>
    </dgm:pt>
    <dgm:pt modelId="{D0ED45E9-51CD-4937-98F1-064C08094B2E}" type="sibTrans" cxnId="{0D0DFDA6-52B6-429F-A05E-8C5D6E133749}">
      <dgm:prSet/>
      <dgm:spPr/>
      <dgm:t>
        <a:bodyPr/>
        <a:lstStyle/>
        <a:p>
          <a:endParaRPr lang="en-US" sz="1000"/>
        </a:p>
      </dgm:t>
    </dgm:pt>
    <dgm:pt modelId="{CCFF56ED-C797-47AF-9FDD-CF2D3F615E92}">
      <dgm:prSet phldrT="[Text]" custT="1"/>
      <dgm:spPr>
        <a:solidFill>
          <a:schemeClr val="accent1">
            <a:lumMod val="50000"/>
          </a:schemeClr>
        </a:solidFill>
      </dgm:spPr>
      <dgm:t>
        <a:bodyPr/>
        <a:lstStyle/>
        <a:p>
          <a:r>
            <a:rPr lang="en-US" sz="1200" b="1" dirty="0"/>
            <a:t>Outcomes</a:t>
          </a:r>
        </a:p>
      </dgm:t>
    </dgm:pt>
    <dgm:pt modelId="{892B9158-4D89-444A-94DC-51ACC48C26CB}" type="parTrans" cxnId="{0163D5CD-0C14-44B1-9719-682AF073422E}">
      <dgm:prSet/>
      <dgm:spPr/>
      <dgm:t>
        <a:bodyPr/>
        <a:lstStyle/>
        <a:p>
          <a:endParaRPr lang="en-US" sz="1000"/>
        </a:p>
      </dgm:t>
    </dgm:pt>
    <dgm:pt modelId="{48A614D5-493B-4943-805C-FBB9463E996C}" type="sibTrans" cxnId="{0163D5CD-0C14-44B1-9719-682AF073422E}">
      <dgm:prSet/>
      <dgm:spPr/>
      <dgm:t>
        <a:bodyPr/>
        <a:lstStyle/>
        <a:p>
          <a:endParaRPr lang="en-US" sz="1000"/>
        </a:p>
      </dgm:t>
    </dgm:pt>
    <dgm:pt modelId="{5D7CA677-024A-4E50-B42D-D006AA693577}">
      <dgm:prSet phldrT="[Text]" custT="1"/>
      <dgm:spPr/>
      <dgm:t>
        <a:bodyPr/>
        <a:lstStyle/>
        <a:p>
          <a:r>
            <a:rPr lang="en-US" sz="1000" dirty="0">
              <a:solidFill>
                <a:schemeClr val="tx1"/>
              </a:solidFill>
            </a:rPr>
            <a:t>Changes resulting from the activity (effects on the </a:t>
          </a:r>
          <a:r>
            <a:rPr lang="en-US" sz="1000" dirty="0" err="1" smtClean="0">
              <a:solidFill>
                <a:schemeClr val="tx1"/>
              </a:solidFill>
            </a:rPr>
            <a:t>organisation</a:t>
          </a:r>
          <a:r>
            <a:rPr lang="en-US" sz="1000" dirty="0" smtClean="0">
              <a:solidFill>
                <a:schemeClr val="tx1"/>
              </a:solidFill>
            </a:rPr>
            <a:t>, </a:t>
          </a:r>
          <a:r>
            <a:rPr lang="en-US" sz="1000" dirty="0">
              <a:solidFill>
                <a:schemeClr val="tx1"/>
              </a:solidFill>
            </a:rPr>
            <a:t>its people and beneficiaries)</a:t>
          </a:r>
        </a:p>
      </dgm:t>
    </dgm:pt>
    <dgm:pt modelId="{76B34151-3019-460C-830A-F8F12F510189}" type="parTrans" cxnId="{8B6D90B4-4FC4-46AA-93ED-C15ABAF8581D}">
      <dgm:prSet/>
      <dgm:spPr/>
      <dgm:t>
        <a:bodyPr/>
        <a:lstStyle/>
        <a:p>
          <a:endParaRPr lang="en-US" sz="1000"/>
        </a:p>
      </dgm:t>
    </dgm:pt>
    <dgm:pt modelId="{2BC7E1D1-D1A9-4FAC-80CD-3B10B9CA54AF}" type="sibTrans" cxnId="{8B6D90B4-4FC4-46AA-93ED-C15ABAF8581D}">
      <dgm:prSet/>
      <dgm:spPr/>
      <dgm:t>
        <a:bodyPr/>
        <a:lstStyle/>
        <a:p>
          <a:endParaRPr lang="en-US" sz="1000"/>
        </a:p>
      </dgm:t>
    </dgm:pt>
    <dgm:pt modelId="{E8274084-42F1-4765-9343-994AD0067C85}">
      <dgm:prSet phldrT="[Text]" custT="1"/>
      <dgm:spPr>
        <a:solidFill>
          <a:schemeClr val="accent1">
            <a:lumMod val="50000"/>
          </a:schemeClr>
        </a:solidFill>
      </dgm:spPr>
      <dgm:t>
        <a:bodyPr/>
        <a:lstStyle/>
        <a:p>
          <a:r>
            <a:rPr lang="en-US" sz="1200" b="1" dirty="0"/>
            <a:t>Impact</a:t>
          </a:r>
        </a:p>
      </dgm:t>
    </dgm:pt>
    <dgm:pt modelId="{661E8DB9-E154-4913-A6A0-381028C2972B}" type="parTrans" cxnId="{22BC720C-D736-4BAD-8812-A2E030AFC053}">
      <dgm:prSet/>
      <dgm:spPr/>
      <dgm:t>
        <a:bodyPr/>
        <a:lstStyle/>
        <a:p>
          <a:endParaRPr lang="en-US" sz="1000"/>
        </a:p>
      </dgm:t>
    </dgm:pt>
    <dgm:pt modelId="{243314CE-AE0C-428E-8EF1-8F63C16BBD95}" type="sibTrans" cxnId="{22BC720C-D736-4BAD-8812-A2E030AFC053}">
      <dgm:prSet/>
      <dgm:spPr/>
      <dgm:t>
        <a:bodyPr/>
        <a:lstStyle/>
        <a:p>
          <a:endParaRPr lang="en-US" sz="1000"/>
        </a:p>
      </dgm:t>
    </dgm:pt>
    <dgm:pt modelId="{40777DD2-F616-4DF6-88FC-E27CDB3F38CD}">
      <dgm:prSet phldrT="[Text]" custT="1"/>
      <dgm:spPr/>
      <dgm:t>
        <a:bodyPr/>
        <a:lstStyle/>
        <a:p>
          <a:r>
            <a:rPr lang="en-US" sz="1000" dirty="0"/>
            <a:t>Outcomes </a:t>
          </a:r>
          <a:r>
            <a:rPr lang="en-US" sz="1000" dirty="0" smtClean="0"/>
            <a:t>broader </a:t>
          </a:r>
          <a:r>
            <a:rPr lang="en-US" sz="1000" dirty="0"/>
            <a:t>and longer-term </a:t>
          </a:r>
          <a:r>
            <a:rPr lang="en-US" sz="1000" dirty="0" smtClean="0"/>
            <a:t>outcomes</a:t>
          </a:r>
        </a:p>
        <a:p>
          <a:r>
            <a:rPr lang="en-US" sz="900" dirty="0" smtClean="0">
              <a:solidFill>
                <a:schemeClr val="tx1"/>
              </a:solidFill>
            </a:rPr>
            <a:t>(adjusted for what would have happened without consultancy support) </a:t>
          </a:r>
          <a:endParaRPr lang="en-US" sz="900" dirty="0">
            <a:solidFill>
              <a:schemeClr val="tx1"/>
            </a:solidFill>
          </a:endParaRPr>
        </a:p>
      </dgm:t>
    </dgm:pt>
    <dgm:pt modelId="{A70E5D34-B1D1-474D-A804-E1A4495FABEF}" type="parTrans" cxnId="{BC819DC1-E60A-491A-AEE5-0E7A7B779A49}">
      <dgm:prSet/>
      <dgm:spPr/>
      <dgm:t>
        <a:bodyPr/>
        <a:lstStyle/>
        <a:p>
          <a:endParaRPr lang="en-US" sz="1000"/>
        </a:p>
      </dgm:t>
    </dgm:pt>
    <dgm:pt modelId="{D25E2F8D-1C69-49A6-ABC7-A4C94C154F4A}" type="sibTrans" cxnId="{BC819DC1-E60A-491A-AEE5-0E7A7B779A49}">
      <dgm:prSet/>
      <dgm:spPr/>
      <dgm:t>
        <a:bodyPr/>
        <a:lstStyle/>
        <a:p>
          <a:endParaRPr lang="en-US" sz="1000"/>
        </a:p>
      </dgm:t>
    </dgm:pt>
    <dgm:pt modelId="{92F65B25-7D96-4646-A3EF-07485800AA94}" type="pres">
      <dgm:prSet presAssocID="{0FBBB98F-46E7-4AE1-B29F-5C12CD55C198}" presName="theList" presStyleCnt="0">
        <dgm:presLayoutVars>
          <dgm:dir/>
          <dgm:animLvl val="lvl"/>
          <dgm:resizeHandles val="exact"/>
        </dgm:presLayoutVars>
      </dgm:prSet>
      <dgm:spPr/>
      <dgm:t>
        <a:bodyPr/>
        <a:lstStyle/>
        <a:p>
          <a:endParaRPr lang="en-US"/>
        </a:p>
      </dgm:t>
    </dgm:pt>
    <dgm:pt modelId="{EF58812B-5772-4D34-90DA-CDD8044FA9ED}" type="pres">
      <dgm:prSet presAssocID="{EAF39512-626F-4251-9C5F-354D55568DB1}" presName="compNode" presStyleCnt="0"/>
      <dgm:spPr/>
    </dgm:pt>
    <dgm:pt modelId="{236CBF16-E38B-4C3D-8D8B-A36730BBBE63}" type="pres">
      <dgm:prSet presAssocID="{EAF39512-626F-4251-9C5F-354D55568DB1}" presName="noGeometry" presStyleCnt="0"/>
      <dgm:spPr/>
    </dgm:pt>
    <dgm:pt modelId="{789404E6-C2F2-42AF-A5C1-DBE89DCF94BC}" type="pres">
      <dgm:prSet presAssocID="{EAF39512-626F-4251-9C5F-354D55568DB1}" presName="childTextVisible" presStyleLbl="bgAccFollowNode1" presStyleIdx="0" presStyleCnt="5">
        <dgm:presLayoutVars>
          <dgm:bulletEnabled val="1"/>
        </dgm:presLayoutVars>
      </dgm:prSet>
      <dgm:spPr/>
      <dgm:t>
        <a:bodyPr/>
        <a:lstStyle/>
        <a:p>
          <a:endParaRPr lang="en-US"/>
        </a:p>
      </dgm:t>
    </dgm:pt>
    <dgm:pt modelId="{6240FB74-EB1A-4176-AB55-E224E41E1569}" type="pres">
      <dgm:prSet presAssocID="{EAF39512-626F-4251-9C5F-354D55568DB1}" presName="childTextHidden" presStyleLbl="bgAccFollowNode1" presStyleIdx="0" presStyleCnt="5"/>
      <dgm:spPr/>
      <dgm:t>
        <a:bodyPr/>
        <a:lstStyle/>
        <a:p>
          <a:endParaRPr lang="en-US"/>
        </a:p>
      </dgm:t>
    </dgm:pt>
    <dgm:pt modelId="{7898DBDD-9DE6-46F7-B813-76A33A2B3CC4}" type="pres">
      <dgm:prSet presAssocID="{EAF39512-626F-4251-9C5F-354D55568DB1}" presName="parentText" presStyleLbl="node1" presStyleIdx="0" presStyleCnt="5">
        <dgm:presLayoutVars>
          <dgm:chMax val="1"/>
          <dgm:bulletEnabled val="1"/>
        </dgm:presLayoutVars>
      </dgm:prSet>
      <dgm:spPr/>
      <dgm:t>
        <a:bodyPr/>
        <a:lstStyle/>
        <a:p>
          <a:endParaRPr lang="en-US"/>
        </a:p>
      </dgm:t>
    </dgm:pt>
    <dgm:pt modelId="{BD0B0BFA-7A46-4851-935E-E30D04D954A8}" type="pres">
      <dgm:prSet presAssocID="{EAF39512-626F-4251-9C5F-354D55568DB1}" presName="aSpace" presStyleCnt="0"/>
      <dgm:spPr/>
    </dgm:pt>
    <dgm:pt modelId="{752CBD35-D7A4-4064-A0F0-5B9C1A8171EB}" type="pres">
      <dgm:prSet presAssocID="{4F82DD33-6097-4D1A-AABD-2954D342FE7F}" presName="compNode" presStyleCnt="0"/>
      <dgm:spPr/>
    </dgm:pt>
    <dgm:pt modelId="{A1088239-E877-4453-95C7-F2DCB02AFFB5}" type="pres">
      <dgm:prSet presAssocID="{4F82DD33-6097-4D1A-AABD-2954D342FE7F}" presName="noGeometry" presStyleCnt="0"/>
      <dgm:spPr/>
    </dgm:pt>
    <dgm:pt modelId="{B606DFCC-E9A5-4F35-B138-08BFF01D5D51}" type="pres">
      <dgm:prSet presAssocID="{4F82DD33-6097-4D1A-AABD-2954D342FE7F}" presName="childTextVisible" presStyleLbl="bgAccFollowNode1" presStyleIdx="1" presStyleCnt="5">
        <dgm:presLayoutVars>
          <dgm:bulletEnabled val="1"/>
        </dgm:presLayoutVars>
      </dgm:prSet>
      <dgm:spPr/>
      <dgm:t>
        <a:bodyPr/>
        <a:lstStyle/>
        <a:p>
          <a:endParaRPr lang="en-US"/>
        </a:p>
      </dgm:t>
    </dgm:pt>
    <dgm:pt modelId="{BB1483F6-AD5F-4C4B-B148-3B9BECF7149A}" type="pres">
      <dgm:prSet presAssocID="{4F82DD33-6097-4D1A-AABD-2954D342FE7F}" presName="childTextHidden" presStyleLbl="bgAccFollowNode1" presStyleIdx="1" presStyleCnt="5"/>
      <dgm:spPr/>
      <dgm:t>
        <a:bodyPr/>
        <a:lstStyle/>
        <a:p>
          <a:endParaRPr lang="en-US"/>
        </a:p>
      </dgm:t>
    </dgm:pt>
    <dgm:pt modelId="{8E6AD122-E625-490B-8C39-E6E5037FAD8C}" type="pres">
      <dgm:prSet presAssocID="{4F82DD33-6097-4D1A-AABD-2954D342FE7F}" presName="parentText" presStyleLbl="node1" presStyleIdx="1" presStyleCnt="5">
        <dgm:presLayoutVars>
          <dgm:chMax val="1"/>
          <dgm:bulletEnabled val="1"/>
        </dgm:presLayoutVars>
      </dgm:prSet>
      <dgm:spPr/>
      <dgm:t>
        <a:bodyPr/>
        <a:lstStyle/>
        <a:p>
          <a:endParaRPr lang="en-US"/>
        </a:p>
      </dgm:t>
    </dgm:pt>
    <dgm:pt modelId="{1ECBA367-3CB7-4E33-AB46-46B2A1E191F3}" type="pres">
      <dgm:prSet presAssocID="{4F82DD33-6097-4D1A-AABD-2954D342FE7F}" presName="aSpace" presStyleCnt="0"/>
      <dgm:spPr/>
    </dgm:pt>
    <dgm:pt modelId="{F02E04E5-164E-41B5-B842-4CD449E3F6BC}" type="pres">
      <dgm:prSet presAssocID="{75F5DE38-373F-40DE-93E2-FAD641F3C6CB}" presName="compNode" presStyleCnt="0"/>
      <dgm:spPr/>
    </dgm:pt>
    <dgm:pt modelId="{B6CBAF0B-193B-43C2-BE75-26FC748600B1}" type="pres">
      <dgm:prSet presAssocID="{75F5DE38-373F-40DE-93E2-FAD641F3C6CB}" presName="noGeometry" presStyleCnt="0"/>
      <dgm:spPr/>
    </dgm:pt>
    <dgm:pt modelId="{77E9E0F3-AB6B-441C-8CE5-62184FFC03AD}" type="pres">
      <dgm:prSet presAssocID="{75F5DE38-373F-40DE-93E2-FAD641F3C6CB}" presName="childTextVisible" presStyleLbl="bgAccFollowNode1" presStyleIdx="2" presStyleCnt="5">
        <dgm:presLayoutVars>
          <dgm:bulletEnabled val="1"/>
        </dgm:presLayoutVars>
      </dgm:prSet>
      <dgm:spPr/>
      <dgm:t>
        <a:bodyPr/>
        <a:lstStyle/>
        <a:p>
          <a:endParaRPr lang="en-US"/>
        </a:p>
      </dgm:t>
    </dgm:pt>
    <dgm:pt modelId="{06F835DD-A6D3-49CD-87DC-E3BBC7D82AF2}" type="pres">
      <dgm:prSet presAssocID="{75F5DE38-373F-40DE-93E2-FAD641F3C6CB}" presName="childTextHidden" presStyleLbl="bgAccFollowNode1" presStyleIdx="2" presStyleCnt="5"/>
      <dgm:spPr/>
      <dgm:t>
        <a:bodyPr/>
        <a:lstStyle/>
        <a:p>
          <a:endParaRPr lang="en-US"/>
        </a:p>
      </dgm:t>
    </dgm:pt>
    <dgm:pt modelId="{0ACFA60D-AD9E-44A6-8C8A-2B292CA1F761}" type="pres">
      <dgm:prSet presAssocID="{75F5DE38-373F-40DE-93E2-FAD641F3C6CB}" presName="parentText" presStyleLbl="node1" presStyleIdx="2" presStyleCnt="5" custScaleX="114924" custScaleY="108913">
        <dgm:presLayoutVars>
          <dgm:chMax val="1"/>
          <dgm:bulletEnabled val="1"/>
        </dgm:presLayoutVars>
      </dgm:prSet>
      <dgm:spPr/>
      <dgm:t>
        <a:bodyPr/>
        <a:lstStyle/>
        <a:p>
          <a:endParaRPr lang="en-US"/>
        </a:p>
      </dgm:t>
    </dgm:pt>
    <dgm:pt modelId="{0BB78333-E40E-4C06-AC78-6E646DABA4C4}" type="pres">
      <dgm:prSet presAssocID="{75F5DE38-373F-40DE-93E2-FAD641F3C6CB}" presName="aSpace" presStyleCnt="0"/>
      <dgm:spPr/>
    </dgm:pt>
    <dgm:pt modelId="{870EA335-30A5-447E-B221-40B5294B6516}" type="pres">
      <dgm:prSet presAssocID="{CCFF56ED-C797-47AF-9FDD-CF2D3F615E92}" presName="compNode" presStyleCnt="0"/>
      <dgm:spPr/>
    </dgm:pt>
    <dgm:pt modelId="{9B29FBCC-3F5D-4E9A-AA3D-4D16600FB279}" type="pres">
      <dgm:prSet presAssocID="{CCFF56ED-C797-47AF-9FDD-CF2D3F615E92}" presName="noGeometry" presStyleCnt="0"/>
      <dgm:spPr/>
    </dgm:pt>
    <dgm:pt modelId="{4C0AFF02-171C-4F43-AEBF-B1A8ACE6EBA6}" type="pres">
      <dgm:prSet presAssocID="{CCFF56ED-C797-47AF-9FDD-CF2D3F615E92}" presName="childTextVisible" presStyleLbl="bgAccFollowNode1" presStyleIdx="3" presStyleCnt="5">
        <dgm:presLayoutVars>
          <dgm:bulletEnabled val="1"/>
        </dgm:presLayoutVars>
      </dgm:prSet>
      <dgm:spPr/>
      <dgm:t>
        <a:bodyPr/>
        <a:lstStyle/>
        <a:p>
          <a:endParaRPr lang="en-US"/>
        </a:p>
      </dgm:t>
    </dgm:pt>
    <dgm:pt modelId="{8FA0DDAB-DCCD-4D22-A65A-B7FEFE3CE427}" type="pres">
      <dgm:prSet presAssocID="{CCFF56ED-C797-47AF-9FDD-CF2D3F615E92}" presName="childTextHidden" presStyleLbl="bgAccFollowNode1" presStyleIdx="3" presStyleCnt="5"/>
      <dgm:spPr/>
      <dgm:t>
        <a:bodyPr/>
        <a:lstStyle/>
        <a:p>
          <a:endParaRPr lang="en-US"/>
        </a:p>
      </dgm:t>
    </dgm:pt>
    <dgm:pt modelId="{A625442F-DC34-439D-93CD-9348517CBDC9}" type="pres">
      <dgm:prSet presAssocID="{CCFF56ED-C797-47AF-9FDD-CF2D3F615E92}" presName="parentText" presStyleLbl="node1" presStyleIdx="3" presStyleCnt="5" custScaleX="107721" custScaleY="104595">
        <dgm:presLayoutVars>
          <dgm:chMax val="1"/>
          <dgm:bulletEnabled val="1"/>
        </dgm:presLayoutVars>
      </dgm:prSet>
      <dgm:spPr/>
      <dgm:t>
        <a:bodyPr/>
        <a:lstStyle/>
        <a:p>
          <a:endParaRPr lang="en-US"/>
        </a:p>
      </dgm:t>
    </dgm:pt>
    <dgm:pt modelId="{39A2FD1E-2652-4D5E-BCF0-1F3044797DF7}" type="pres">
      <dgm:prSet presAssocID="{CCFF56ED-C797-47AF-9FDD-CF2D3F615E92}" presName="aSpace" presStyleCnt="0"/>
      <dgm:spPr/>
    </dgm:pt>
    <dgm:pt modelId="{E5BA1843-E4F4-4EAF-9932-9598739384AC}" type="pres">
      <dgm:prSet presAssocID="{E8274084-42F1-4765-9343-994AD0067C85}" presName="compNode" presStyleCnt="0"/>
      <dgm:spPr/>
    </dgm:pt>
    <dgm:pt modelId="{17AFCABB-9FE9-414A-A60B-FC37AF233147}" type="pres">
      <dgm:prSet presAssocID="{E8274084-42F1-4765-9343-994AD0067C85}" presName="noGeometry" presStyleCnt="0"/>
      <dgm:spPr/>
    </dgm:pt>
    <dgm:pt modelId="{BEEAA77A-397E-42B0-80CD-4C4810361D4E}" type="pres">
      <dgm:prSet presAssocID="{E8274084-42F1-4765-9343-994AD0067C85}" presName="childTextVisible" presStyleLbl="bgAccFollowNode1" presStyleIdx="4" presStyleCnt="5">
        <dgm:presLayoutVars>
          <dgm:bulletEnabled val="1"/>
        </dgm:presLayoutVars>
      </dgm:prSet>
      <dgm:spPr/>
      <dgm:t>
        <a:bodyPr/>
        <a:lstStyle/>
        <a:p>
          <a:endParaRPr lang="en-US"/>
        </a:p>
      </dgm:t>
    </dgm:pt>
    <dgm:pt modelId="{634542A4-EA58-4A38-B813-DC59A94AF40F}" type="pres">
      <dgm:prSet presAssocID="{E8274084-42F1-4765-9343-994AD0067C85}" presName="childTextHidden" presStyleLbl="bgAccFollowNode1" presStyleIdx="4" presStyleCnt="5"/>
      <dgm:spPr/>
      <dgm:t>
        <a:bodyPr/>
        <a:lstStyle/>
        <a:p>
          <a:endParaRPr lang="en-US"/>
        </a:p>
      </dgm:t>
    </dgm:pt>
    <dgm:pt modelId="{D8B2DB28-33D8-4971-9CE3-1F0236AF61D1}" type="pres">
      <dgm:prSet presAssocID="{E8274084-42F1-4765-9343-994AD0067C85}" presName="parentText" presStyleLbl="node1" presStyleIdx="4" presStyleCnt="5">
        <dgm:presLayoutVars>
          <dgm:chMax val="1"/>
          <dgm:bulletEnabled val="1"/>
        </dgm:presLayoutVars>
      </dgm:prSet>
      <dgm:spPr/>
      <dgm:t>
        <a:bodyPr/>
        <a:lstStyle/>
        <a:p>
          <a:endParaRPr lang="en-US"/>
        </a:p>
      </dgm:t>
    </dgm:pt>
  </dgm:ptLst>
  <dgm:cxnLst>
    <dgm:cxn modelId="{C017CF3B-25A0-4BDE-AD28-30C779B5D2C6}" type="presOf" srcId="{5D7CA677-024A-4E50-B42D-D006AA693577}" destId="{4C0AFF02-171C-4F43-AEBF-B1A8ACE6EBA6}" srcOrd="0" destOrd="0" presId="urn:microsoft.com/office/officeart/2005/8/layout/hProcess6"/>
    <dgm:cxn modelId="{29CCD237-DEEB-40D8-8E48-18BDD583CA24}" type="presOf" srcId="{DA7D7DB9-46CE-4555-8BDE-7E88BB71C2EF}" destId="{BB1483F6-AD5F-4C4B-B148-3B9BECF7149A}" srcOrd="1" destOrd="0" presId="urn:microsoft.com/office/officeart/2005/8/layout/hProcess6"/>
    <dgm:cxn modelId="{3A1107C3-6FBF-4503-84BA-3F7D759B4017}" type="presOf" srcId="{DA7D7DB9-46CE-4555-8BDE-7E88BB71C2EF}" destId="{B606DFCC-E9A5-4F35-B138-08BFF01D5D51}" srcOrd="0" destOrd="0" presId="urn:microsoft.com/office/officeart/2005/8/layout/hProcess6"/>
    <dgm:cxn modelId="{D8F372AE-1264-4DAF-87CD-6ADB9DCF4ECE}" srcId="{0FBBB98F-46E7-4AE1-B29F-5C12CD55C198}" destId="{EAF39512-626F-4251-9C5F-354D55568DB1}" srcOrd="0" destOrd="0" parTransId="{619CD6B7-3A86-4C9B-A77E-B21849AD8762}" sibTransId="{255305E2-418E-4555-B47C-B15DBE60F40A}"/>
    <dgm:cxn modelId="{4E942EAA-8249-4D83-AF61-63EF3DE4727E}" type="presOf" srcId="{9C27943A-954E-48A5-8A3A-6C0010437E4D}" destId="{789404E6-C2F2-42AF-A5C1-DBE89DCF94BC}" srcOrd="0" destOrd="0" presId="urn:microsoft.com/office/officeart/2005/8/layout/hProcess6"/>
    <dgm:cxn modelId="{BB70CDB8-D700-4380-AEB5-9FE4CD846CC2}" type="presOf" srcId="{0FBBB98F-46E7-4AE1-B29F-5C12CD55C198}" destId="{92F65B25-7D96-4646-A3EF-07485800AA94}" srcOrd="0" destOrd="0" presId="urn:microsoft.com/office/officeart/2005/8/layout/hProcess6"/>
    <dgm:cxn modelId="{483661AB-0BF3-482A-807B-4952BA6CFD4A}" srcId="{EAF39512-626F-4251-9C5F-354D55568DB1}" destId="{9C27943A-954E-48A5-8A3A-6C0010437E4D}" srcOrd="0" destOrd="0" parTransId="{580472AA-C1EE-4EDA-A764-BE1F4483443D}" sibTransId="{D121757F-ADCB-44D1-907A-8EB56651FC10}"/>
    <dgm:cxn modelId="{2E7F9FD9-457A-4A84-A99D-574BEA4C72C8}" type="presOf" srcId="{705748C8-7644-4288-B1B7-F47D195258BF}" destId="{06F835DD-A6D3-49CD-87DC-E3BBC7D82AF2}" srcOrd="1" destOrd="0" presId="urn:microsoft.com/office/officeart/2005/8/layout/hProcess6"/>
    <dgm:cxn modelId="{2B56A690-21D4-4782-BDF6-DFF22601F575}" type="presOf" srcId="{E8274084-42F1-4765-9343-994AD0067C85}" destId="{D8B2DB28-33D8-4971-9CE3-1F0236AF61D1}" srcOrd="0" destOrd="0" presId="urn:microsoft.com/office/officeart/2005/8/layout/hProcess6"/>
    <dgm:cxn modelId="{A12F2403-A035-4096-AE30-FB40FA1CDABF}" srcId="{0FBBB98F-46E7-4AE1-B29F-5C12CD55C198}" destId="{75F5DE38-373F-40DE-93E2-FAD641F3C6CB}" srcOrd="2" destOrd="0" parTransId="{06B2AEEC-0DA3-4CF0-BCD3-36DA983B1DE4}" sibTransId="{FD5CEA7F-AB31-449E-A9B6-5764106BA9CE}"/>
    <dgm:cxn modelId="{440BAFA8-666B-48DB-975F-97785526D9FE}" srcId="{4F82DD33-6097-4D1A-AABD-2954D342FE7F}" destId="{DA7D7DB9-46CE-4555-8BDE-7E88BB71C2EF}" srcOrd="0" destOrd="0" parTransId="{D6E2374E-2E27-4AFF-B398-3378FBB38359}" sibTransId="{E8D4A363-0F2E-4EA0-AB33-3B52EEA98308}"/>
    <dgm:cxn modelId="{AD4B3D8E-FBC9-4E5C-870B-93B0EAE8683B}" type="presOf" srcId="{705748C8-7644-4288-B1B7-F47D195258BF}" destId="{77E9E0F3-AB6B-441C-8CE5-62184FFC03AD}" srcOrd="0" destOrd="0" presId="urn:microsoft.com/office/officeart/2005/8/layout/hProcess6"/>
    <dgm:cxn modelId="{E8338C46-8F74-46CF-AE02-C7B155C38F1F}" type="presOf" srcId="{EAF39512-626F-4251-9C5F-354D55568DB1}" destId="{7898DBDD-9DE6-46F7-B813-76A33A2B3CC4}" srcOrd="0" destOrd="0" presId="urn:microsoft.com/office/officeart/2005/8/layout/hProcess6"/>
    <dgm:cxn modelId="{D802B17B-2021-4F63-827B-9A8B2B5AFB7C}" type="presOf" srcId="{75F5DE38-373F-40DE-93E2-FAD641F3C6CB}" destId="{0ACFA60D-AD9E-44A6-8C8A-2B292CA1F761}" srcOrd="0" destOrd="0" presId="urn:microsoft.com/office/officeart/2005/8/layout/hProcess6"/>
    <dgm:cxn modelId="{5CAC2698-4ACB-41D6-9E06-F1A4BE539C89}" type="presOf" srcId="{40777DD2-F616-4DF6-88FC-E27CDB3F38CD}" destId="{634542A4-EA58-4A38-B813-DC59A94AF40F}" srcOrd="1" destOrd="0" presId="urn:microsoft.com/office/officeart/2005/8/layout/hProcess6"/>
    <dgm:cxn modelId="{8B9A243C-8014-4CE7-9E6C-EDA1A14182C3}" type="presOf" srcId="{4F82DD33-6097-4D1A-AABD-2954D342FE7F}" destId="{8E6AD122-E625-490B-8C39-E6E5037FAD8C}" srcOrd="0" destOrd="0" presId="urn:microsoft.com/office/officeart/2005/8/layout/hProcess6"/>
    <dgm:cxn modelId="{0D0DFDA6-52B6-429F-A05E-8C5D6E133749}" srcId="{75F5DE38-373F-40DE-93E2-FAD641F3C6CB}" destId="{705748C8-7644-4288-B1B7-F47D195258BF}" srcOrd="0" destOrd="0" parTransId="{92D901CA-1FAF-4BC5-88AA-D4FA5C2CA787}" sibTransId="{D0ED45E9-51CD-4937-98F1-064C08094B2E}"/>
    <dgm:cxn modelId="{7903B700-F54E-4853-9831-5E36A93A0307}" type="presOf" srcId="{9C27943A-954E-48A5-8A3A-6C0010437E4D}" destId="{6240FB74-EB1A-4176-AB55-E224E41E1569}" srcOrd="1" destOrd="0" presId="urn:microsoft.com/office/officeart/2005/8/layout/hProcess6"/>
    <dgm:cxn modelId="{BC819DC1-E60A-491A-AEE5-0E7A7B779A49}" srcId="{E8274084-42F1-4765-9343-994AD0067C85}" destId="{40777DD2-F616-4DF6-88FC-E27CDB3F38CD}" srcOrd="0" destOrd="0" parTransId="{A70E5D34-B1D1-474D-A804-E1A4495FABEF}" sibTransId="{D25E2F8D-1C69-49A6-ABC7-A4C94C154F4A}"/>
    <dgm:cxn modelId="{9E35D5FA-1A4C-475A-9554-A6FA1A39EECB}" srcId="{0FBBB98F-46E7-4AE1-B29F-5C12CD55C198}" destId="{4F82DD33-6097-4D1A-AABD-2954D342FE7F}" srcOrd="1" destOrd="0" parTransId="{EC690090-C0F1-46BD-8F85-B3E5642178CD}" sibTransId="{DAEDE10D-030D-426A-9EDE-7547ECC8139B}"/>
    <dgm:cxn modelId="{8A470096-480C-40E0-8AA6-F669F16ED1B5}" type="presOf" srcId="{40777DD2-F616-4DF6-88FC-E27CDB3F38CD}" destId="{BEEAA77A-397E-42B0-80CD-4C4810361D4E}" srcOrd="0" destOrd="0" presId="urn:microsoft.com/office/officeart/2005/8/layout/hProcess6"/>
    <dgm:cxn modelId="{15BDAAC4-E2A8-4191-9D50-E7F9D95D59A1}" type="presOf" srcId="{5D7CA677-024A-4E50-B42D-D006AA693577}" destId="{8FA0DDAB-DCCD-4D22-A65A-B7FEFE3CE427}" srcOrd="1" destOrd="0" presId="urn:microsoft.com/office/officeart/2005/8/layout/hProcess6"/>
    <dgm:cxn modelId="{0163D5CD-0C14-44B1-9719-682AF073422E}" srcId="{0FBBB98F-46E7-4AE1-B29F-5C12CD55C198}" destId="{CCFF56ED-C797-47AF-9FDD-CF2D3F615E92}" srcOrd="3" destOrd="0" parTransId="{892B9158-4D89-444A-94DC-51ACC48C26CB}" sibTransId="{48A614D5-493B-4943-805C-FBB9463E996C}"/>
    <dgm:cxn modelId="{8B6D90B4-4FC4-46AA-93ED-C15ABAF8581D}" srcId="{CCFF56ED-C797-47AF-9FDD-CF2D3F615E92}" destId="{5D7CA677-024A-4E50-B42D-D006AA693577}" srcOrd="0" destOrd="0" parTransId="{76B34151-3019-460C-830A-F8F12F510189}" sibTransId="{2BC7E1D1-D1A9-4FAC-80CD-3B10B9CA54AF}"/>
    <dgm:cxn modelId="{22BC720C-D736-4BAD-8812-A2E030AFC053}" srcId="{0FBBB98F-46E7-4AE1-B29F-5C12CD55C198}" destId="{E8274084-42F1-4765-9343-994AD0067C85}" srcOrd="4" destOrd="0" parTransId="{661E8DB9-E154-4913-A6A0-381028C2972B}" sibTransId="{243314CE-AE0C-428E-8EF1-8F63C16BBD95}"/>
    <dgm:cxn modelId="{50812CF8-4C46-4224-A8D2-BAD23761D803}" type="presOf" srcId="{CCFF56ED-C797-47AF-9FDD-CF2D3F615E92}" destId="{A625442F-DC34-439D-93CD-9348517CBDC9}" srcOrd="0" destOrd="0" presId="urn:microsoft.com/office/officeart/2005/8/layout/hProcess6"/>
    <dgm:cxn modelId="{54A8FAB9-FC96-47A4-B9BB-FACA9C6B69FF}" type="presParOf" srcId="{92F65B25-7D96-4646-A3EF-07485800AA94}" destId="{EF58812B-5772-4D34-90DA-CDD8044FA9ED}" srcOrd="0" destOrd="0" presId="urn:microsoft.com/office/officeart/2005/8/layout/hProcess6"/>
    <dgm:cxn modelId="{797459C6-AD7F-47BD-BD50-06FF0B2F3205}" type="presParOf" srcId="{EF58812B-5772-4D34-90DA-CDD8044FA9ED}" destId="{236CBF16-E38B-4C3D-8D8B-A36730BBBE63}" srcOrd="0" destOrd="0" presId="urn:microsoft.com/office/officeart/2005/8/layout/hProcess6"/>
    <dgm:cxn modelId="{74C5A6E0-BAB5-4E01-BCC4-AE9DA67BAE30}" type="presParOf" srcId="{EF58812B-5772-4D34-90DA-CDD8044FA9ED}" destId="{789404E6-C2F2-42AF-A5C1-DBE89DCF94BC}" srcOrd="1" destOrd="0" presId="urn:microsoft.com/office/officeart/2005/8/layout/hProcess6"/>
    <dgm:cxn modelId="{BE96F30C-8119-4B0D-9DAF-B97043322CB0}" type="presParOf" srcId="{EF58812B-5772-4D34-90DA-CDD8044FA9ED}" destId="{6240FB74-EB1A-4176-AB55-E224E41E1569}" srcOrd="2" destOrd="0" presId="urn:microsoft.com/office/officeart/2005/8/layout/hProcess6"/>
    <dgm:cxn modelId="{AAC56AAD-C31D-43BE-A21D-998DEB29B1DA}" type="presParOf" srcId="{EF58812B-5772-4D34-90DA-CDD8044FA9ED}" destId="{7898DBDD-9DE6-46F7-B813-76A33A2B3CC4}" srcOrd="3" destOrd="0" presId="urn:microsoft.com/office/officeart/2005/8/layout/hProcess6"/>
    <dgm:cxn modelId="{2B9B3121-1991-4652-ADA1-8F4A4C5AB8E7}" type="presParOf" srcId="{92F65B25-7D96-4646-A3EF-07485800AA94}" destId="{BD0B0BFA-7A46-4851-935E-E30D04D954A8}" srcOrd="1" destOrd="0" presId="urn:microsoft.com/office/officeart/2005/8/layout/hProcess6"/>
    <dgm:cxn modelId="{8CEC0BAC-34B4-4A76-8C99-02487CF45FCF}" type="presParOf" srcId="{92F65B25-7D96-4646-A3EF-07485800AA94}" destId="{752CBD35-D7A4-4064-A0F0-5B9C1A8171EB}" srcOrd="2" destOrd="0" presId="urn:microsoft.com/office/officeart/2005/8/layout/hProcess6"/>
    <dgm:cxn modelId="{6649373B-7BEB-4F8F-BCE4-FD72D044363D}" type="presParOf" srcId="{752CBD35-D7A4-4064-A0F0-5B9C1A8171EB}" destId="{A1088239-E877-4453-95C7-F2DCB02AFFB5}" srcOrd="0" destOrd="0" presId="urn:microsoft.com/office/officeart/2005/8/layout/hProcess6"/>
    <dgm:cxn modelId="{9E703FE1-EFFA-4407-B797-DE6B843DCAF0}" type="presParOf" srcId="{752CBD35-D7A4-4064-A0F0-5B9C1A8171EB}" destId="{B606DFCC-E9A5-4F35-B138-08BFF01D5D51}" srcOrd="1" destOrd="0" presId="urn:microsoft.com/office/officeart/2005/8/layout/hProcess6"/>
    <dgm:cxn modelId="{F3B4E620-5C89-4C33-B7CF-80EA2D123284}" type="presParOf" srcId="{752CBD35-D7A4-4064-A0F0-5B9C1A8171EB}" destId="{BB1483F6-AD5F-4C4B-B148-3B9BECF7149A}" srcOrd="2" destOrd="0" presId="urn:microsoft.com/office/officeart/2005/8/layout/hProcess6"/>
    <dgm:cxn modelId="{330405F5-EBFA-4E80-B66F-B5B687156072}" type="presParOf" srcId="{752CBD35-D7A4-4064-A0F0-5B9C1A8171EB}" destId="{8E6AD122-E625-490B-8C39-E6E5037FAD8C}" srcOrd="3" destOrd="0" presId="urn:microsoft.com/office/officeart/2005/8/layout/hProcess6"/>
    <dgm:cxn modelId="{2FF72F8F-4131-459A-9E70-82255EE8CAE2}" type="presParOf" srcId="{92F65B25-7D96-4646-A3EF-07485800AA94}" destId="{1ECBA367-3CB7-4E33-AB46-46B2A1E191F3}" srcOrd="3" destOrd="0" presId="urn:microsoft.com/office/officeart/2005/8/layout/hProcess6"/>
    <dgm:cxn modelId="{D945054B-84BC-4D6D-A3C2-01476E0110A4}" type="presParOf" srcId="{92F65B25-7D96-4646-A3EF-07485800AA94}" destId="{F02E04E5-164E-41B5-B842-4CD449E3F6BC}" srcOrd="4" destOrd="0" presId="urn:microsoft.com/office/officeart/2005/8/layout/hProcess6"/>
    <dgm:cxn modelId="{20A5D984-7EBC-4164-B68E-FA7BDD86D800}" type="presParOf" srcId="{F02E04E5-164E-41B5-B842-4CD449E3F6BC}" destId="{B6CBAF0B-193B-43C2-BE75-26FC748600B1}" srcOrd="0" destOrd="0" presId="urn:microsoft.com/office/officeart/2005/8/layout/hProcess6"/>
    <dgm:cxn modelId="{C94809A4-32F9-4E00-9122-AF7B3F4E9937}" type="presParOf" srcId="{F02E04E5-164E-41B5-B842-4CD449E3F6BC}" destId="{77E9E0F3-AB6B-441C-8CE5-62184FFC03AD}" srcOrd="1" destOrd="0" presId="urn:microsoft.com/office/officeart/2005/8/layout/hProcess6"/>
    <dgm:cxn modelId="{6D013A13-247E-4914-936C-6A43A25D2BAC}" type="presParOf" srcId="{F02E04E5-164E-41B5-B842-4CD449E3F6BC}" destId="{06F835DD-A6D3-49CD-87DC-E3BBC7D82AF2}" srcOrd="2" destOrd="0" presId="urn:microsoft.com/office/officeart/2005/8/layout/hProcess6"/>
    <dgm:cxn modelId="{E0D3370F-486F-4E14-9F24-828F91AD078E}" type="presParOf" srcId="{F02E04E5-164E-41B5-B842-4CD449E3F6BC}" destId="{0ACFA60D-AD9E-44A6-8C8A-2B292CA1F761}" srcOrd="3" destOrd="0" presId="urn:microsoft.com/office/officeart/2005/8/layout/hProcess6"/>
    <dgm:cxn modelId="{4B617769-B5EC-4D7D-909F-8071BFD80B5C}" type="presParOf" srcId="{92F65B25-7D96-4646-A3EF-07485800AA94}" destId="{0BB78333-E40E-4C06-AC78-6E646DABA4C4}" srcOrd="5" destOrd="0" presId="urn:microsoft.com/office/officeart/2005/8/layout/hProcess6"/>
    <dgm:cxn modelId="{3D345FB5-506F-457E-8C1E-7DFED0EE4C65}" type="presParOf" srcId="{92F65B25-7D96-4646-A3EF-07485800AA94}" destId="{870EA335-30A5-447E-B221-40B5294B6516}" srcOrd="6" destOrd="0" presId="urn:microsoft.com/office/officeart/2005/8/layout/hProcess6"/>
    <dgm:cxn modelId="{9D301C4C-6AA0-4C99-9CEA-41C3C91F71D4}" type="presParOf" srcId="{870EA335-30A5-447E-B221-40B5294B6516}" destId="{9B29FBCC-3F5D-4E9A-AA3D-4D16600FB279}" srcOrd="0" destOrd="0" presId="urn:microsoft.com/office/officeart/2005/8/layout/hProcess6"/>
    <dgm:cxn modelId="{83BA25AC-CE1F-4868-B5B3-871684DE99A0}" type="presParOf" srcId="{870EA335-30A5-447E-B221-40B5294B6516}" destId="{4C0AFF02-171C-4F43-AEBF-B1A8ACE6EBA6}" srcOrd="1" destOrd="0" presId="urn:microsoft.com/office/officeart/2005/8/layout/hProcess6"/>
    <dgm:cxn modelId="{7CBD9218-3F61-4101-B602-C751060E2A45}" type="presParOf" srcId="{870EA335-30A5-447E-B221-40B5294B6516}" destId="{8FA0DDAB-DCCD-4D22-A65A-B7FEFE3CE427}" srcOrd="2" destOrd="0" presId="urn:microsoft.com/office/officeart/2005/8/layout/hProcess6"/>
    <dgm:cxn modelId="{E191E648-DEA4-4F91-BEE2-84D600BB3461}" type="presParOf" srcId="{870EA335-30A5-447E-B221-40B5294B6516}" destId="{A625442F-DC34-439D-93CD-9348517CBDC9}" srcOrd="3" destOrd="0" presId="urn:microsoft.com/office/officeart/2005/8/layout/hProcess6"/>
    <dgm:cxn modelId="{ABFF6EBD-4405-4478-9380-A6AE13925F18}" type="presParOf" srcId="{92F65B25-7D96-4646-A3EF-07485800AA94}" destId="{39A2FD1E-2652-4D5E-BCF0-1F3044797DF7}" srcOrd="7" destOrd="0" presId="urn:microsoft.com/office/officeart/2005/8/layout/hProcess6"/>
    <dgm:cxn modelId="{97E37DAD-72CE-4A46-9173-DFE369067E71}" type="presParOf" srcId="{92F65B25-7D96-4646-A3EF-07485800AA94}" destId="{E5BA1843-E4F4-4EAF-9932-9598739384AC}" srcOrd="8" destOrd="0" presId="urn:microsoft.com/office/officeart/2005/8/layout/hProcess6"/>
    <dgm:cxn modelId="{8FA16B7F-E205-4F50-8C36-571CC08733F2}" type="presParOf" srcId="{E5BA1843-E4F4-4EAF-9932-9598739384AC}" destId="{17AFCABB-9FE9-414A-A60B-FC37AF233147}" srcOrd="0" destOrd="0" presId="urn:microsoft.com/office/officeart/2005/8/layout/hProcess6"/>
    <dgm:cxn modelId="{C0503D07-16F6-4590-BE43-68CEA74607DA}" type="presParOf" srcId="{E5BA1843-E4F4-4EAF-9932-9598739384AC}" destId="{BEEAA77A-397E-42B0-80CD-4C4810361D4E}" srcOrd="1" destOrd="0" presId="urn:microsoft.com/office/officeart/2005/8/layout/hProcess6"/>
    <dgm:cxn modelId="{3D22D134-BA8D-4CB8-80A1-F8F4380D9C74}" type="presParOf" srcId="{E5BA1843-E4F4-4EAF-9932-9598739384AC}" destId="{634542A4-EA58-4A38-B813-DC59A94AF40F}" srcOrd="2" destOrd="0" presId="urn:microsoft.com/office/officeart/2005/8/layout/hProcess6"/>
    <dgm:cxn modelId="{CB94A782-9673-4E46-9E64-7BCDE7CF03E1}" type="presParOf" srcId="{E5BA1843-E4F4-4EAF-9932-9598739384AC}" destId="{D8B2DB28-33D8-4971-9CE3-1F0236AF61D1}" srcOrd="3" destOrd="0" presId="urn:microsoft.com/office/officeart/2005/8/layout/hProcess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7B4681-61EF-40D5-946C-7866F678057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1865CD9B-A0CB-4285-87C3-C3E776182C9E}">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sz="1100" b="1" dirty="0"/>
            <a:t>Charity</a:t>
          </a:r>
          <a:r>
            <a:rPr lang="en-US" sz="1100" dirty="0"/>
            <a:t> </a:t>
          </a:r>
          <a:r>
            <a:rPr lang="en-US" sz="1100" b="1" dirty="0"/>
            <a:t>or Not-for-Profit </a:t>
          </a:r>
          <a:r>
            <a:rPr lang="en-US" sz="1100" b="1" dirty="0" err="1"/>
            <a:t>Organisation</a:t>
          </a:r>
          <a:endParaRPr lang="en-US" sz="1100" b="1" dirty="0"/>
        </a:p>
      </dgm:t>
    </dgm:pt>
    <dgm:pt modelId="{83149169-354A-4D28-9D65-81DB3146F5D4}" type="parTrans" cxnId="{4F00B446-FA66-4FC7-B29A-4E9CA0835F28}">
      <dgm:prSet/>
      <dgm:spPr/>
      <dgm:t>
        <a:bodyPr/>
        <a:lstStyle/>
        <a:p>
          <a:endParaRPr lang="en-US" sz="1100"/>
        </a:p>
      </dgm:t>
    </dgm:pt>
    <dgm:pt modelId="{A5C88A8E-60C2-4908-9FC9-29B4AEFBE789}" type="sibTrans" cxnId="{4F00B446-FA66-4FC7-B29A-4E9CA0835F28}">
      <dgm:prSet/>
      <dgm:spPr/>
      <dgm:t>
        <a:bodyPr/>
        <a:lstStyle/>
        <a:p>
          <a:endParaRPr lang="en-US" sz="1100"/>
        </a:p>
      </dgm:t>
    </dgm:pt>
    <dgm:pt modelId="{1B7804AD-C6A1-4A35-9C63-AA2BF9848BE2}">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100" b="1" dirty="0" err="1"/>
            <a:t>Cranfield</a:t>
          </a:r>
          <a:r>
            <a:rPr lang="en-US" sz="1100" b="1" dirty="0"/>
            <a:t> Trust Volunteer Consultant</a:t>
          </a:r>
        </a:p>
      </dgm:t>
    </dgm:pt>
    <dgm:pt modelId="{BBA0DDDB-FFBB-43D3-8CFC-680BB1E74B24}" type="parTrans" cxnId="{C03E9E0C-0764-424E-A2FE-E5265686BE9F}">
      <dgm:prSet/>
      <dgm:spPr/>
      <dgm:t>
        <a:bodyPr/>
        <a:lstStyle/>
        <a:p>
          <a:endParaRPr lang="en-US" sz="1100"/>
        </a:p>
      </dgm:t>
    </dgm:pt>
    <dgm:pt modelId="{42E7CC6F-7269-43AA-A981-581DD1C3CA20}" type="sibTrans" cxnId="{C03E9E0C-0764-424E-A2FE-E5265686BE9F}">
      <dgm:prSet/>
      <dgm:spPr/>
      <dgm:t>
        <a:bodyPr/>
        <a:lstStyle/>
        <a:p>
          <a:endParaRPr lang="en-US" sz="1100"/>
        </a:p>
      </dgm:t>
    </dgm:pt>
    <dgm:pt modelId="{DC3423B9-CDAD-49D2-A2AF-4DC5F6DECE71}">
      <dgm:prSet phldrT="[Text]" custT="1">
        <dgm:style>
          <a:lnRef idx="1">
            <a:schemeClr val="accent2"/>
          </a:lnRef>
          <a:fillRef idx="2">
            <a:schemeClr val="accent2"/>
          </a:fillRef>
          <a:effectRef idx="1">
            <a:schemeClr val="accent2"/>
          </a:effectRef>
          <a:fontRef idx="minor">
            <a:schemeClr val="dk1"/>
          </a:fontRef>
        </dgm:style>
      </dgm:prSet>
      <dgm:spPr>
        <a:ln/>
      </dgm:spPr>
      <dgm:t>
        <a:bodyPr/>
        <a:lstStyle/>
        <a:p>
          <a:endParaRPr lang="en-US" sz="1100" b="1" dirty="0"/>
        </a:p>
        <a:p>
          <a:r>
            <a:rPr lang="en-US" sz="1100" b="1" dirty="0"/>
            <a:t>Project Deliverables and Outcomes</a:t>
          </a:r>
        </a:p>
      </dgm:t>
    </dgm:pt>
    <dgm:pt modelId="{60D74155-34EC-4F48-894E-09BA3D5C00DE}" type="parTrans" cxnId="{DF9B1837-E566-4734-A9B4-3E86F07565D5}">
      <dgm:prSet/>
      <dgm:spPr/>
      <dgm:t>
        <a:bodyPr/>
        <a:lstStyle/>
        <a:p>
          <a:endParaRPr lang="en-US" sz="1100"/>
        </a:p>
      </dgm:t>
    </dgm:pt>
    <dgm:pt modelId="{DA152EA8-8D05-4506-B50D-01B6FC7F6387}" type="sibTrans" cxnId="{DF9B1837-E566-4734-A9B4-3E86F07565D5}">
      <dgm:prSet/>
      <dgm:spPr/>
      <dgm:t>
        <a:bodyPr/>
        <a:lstStyle/>
        <a:p>
          <a:endParaRPr lang="en-US" sz="1100"/>
        </a:p>
      </dgm:t>
    </dgm:pt>
    <dgm:pt modelId="{25EC0631-FC07-4DA9-93A1-8E7F1A158001}">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100" b="1" dirty="0" err="1"/>
            <a:t>Cranfield</a:t>
          </a:r>
          <a:r>
            <a:rPr lang="en-US" sz="1100" b="1" dirty="0"/>
            <a:t> Trust Projects Manager</a:t>
          </a:r>
        </a:p>
      </dgm:t>
    </dgm:pt>
    <dgm:pt modelId="{2D52A078-7CD6-45B7-9898-25EA50B88890}" type="parTrans" cxnId="{C3C4F36F-0141-449C-97DD-6EA567503756}">
      <dgm:prSet/>
      <dgm:spPr/>
      <dgm:t>
        <a:bodyPr/>
        <a:lstStyle/>
        <a:p>
          <a:endParaRPr lang="en-US" sz="1100"/>
        </a:p>
      </dgm:t>
    </dgm:pt>
    <dgm:pt modelId="{C9699BAE-8810-4D0C-A871-B06C68FB05EE}" type="sibTrans" cxnId="{C3C4F36F-0141-449C-97DD-6EA567503756}">
      <dgm:prSet/>
      <dgm:spPr/>
      <dgm:t>
        <a:bodyPr/>
        <a:lstStyle/>
        <a:p>
          <a:endParaRPr lang="en-US" sz="1100"/>
        </a:p>
      </dgm:t>
    </dgm:pt>
    <dgm:pt modelId="{CF3B4AC3-205C-4A59-9528-CCAF50FAE813}" type="pres">
      <dgm:prSet presAssocID="{517B4681-61EF-40D5-946C-7866F6780572}" presName="compositeShape" presStyleCnt="0">
        <dgm:presLayoutVars>
          <dgm:chMax val="9"/>
          <dgm:dir/>
          <dgm:resizeHandles val="exact"/>
        </dgm:presLayoutVars>
      </dgm:prSet>
      <dgm:spPr/>
      <dgm:t>
        <a:bodyPr/>
        <a:lstStyle/>
        <a:p>
          <a:endParaRPr lang="en-US"/>
        </a:p>
      </dgm:t>
    </dgm:pt>
    <dgm:pt modelId="{2136B918-B35A-4196-B72B-FFB686AD4D2B}" type="pres">
      <dgm:prSet presAssocID="{517B4681-61EF-40D5-946C-7866F6780572}" presName="triangle1" presStyleLbl="node1" presStyleIdx="0" presStyleCnt="4">
        <dgm:presLayoutVars>
          <dgm:bulletEnabled val="1"/>
        </dgm:presLayoutVars>
      </dgm:prSet>
      <dgm:spPr/>
      <dgm:t>
        <a:bodyPr/>
        <a:lstStyle/>
        <a:p>
          <a:endParaRPr lang="en-US"/>
        </a:p>
      </dgm:t>
    </dgm:pt>
    <dgm:pt modelId="{E20272C0-7DC5-49D1-97F5-01172952C52F}" type="pres">
      <dgm:prSet presAssocID="{517B4681-61EF-40D5-946C-7866F6780572}" presName="triangle2" presStyleLbl="node1" presStyleIdx="1" presStyleCnt="4" custLinFactNeighborX="-1003" custLinFactNeighborY="0">
        <dgm:presLayoutVars>
          <dgm:bulletEnabled val="1"/>
        </dgm:presLayoutVars>
      </dgm:prSet>
      <dgm:spPr/>
      <dgm:t>
        <a:bodyPr/>
        <a:lstStyle/>
        <a:p>
          <a:endParaRPr lang="en-US"/>
        </a:p>
      </dgm:t>
    </dgm:pt>
    <dgm:pt modelId="{FE165237-2A89-4EC4-8857-C1C741D9B953}" type="pres">
      <dgm:prSet presAssocID="{517B4681-61EF-40D5-946C-7866F6780572}" presName="triangle3" presStyleLbl="node1" presStyleIdx="2" presStyleCnt="4">
        <dgm:presLayoutVars>
          <dgm:bulletEnabled val="1"/>
        </dgm:presLayoutVars>
      </dgm:prSet>
      <dgm:spPr/>
      <dgm:t>
        <a:bodyPr/>
        <a:lstStyle/>
        <a:p>
          <a:endParaRPr lang="en-US"/>
        </a:p>
      </dgm:t>
    </dgm:pt>
    <dgm:pt modelId="{D583860B-DFAD-4952-A519-A93D8AFE2FBB}" type="pres">
      <dgm:prSet presAssocID="{517B4681-61EF-40D5-946C-7866F6780572}" presName="triangle4" presStyleLbl="node1" presStyleIdx="3" presStyleCnt="4" custLinFactNeighborY="827">
        <dgm:presLayoutVars>
          <dgm:bulletEnabled val="1"/>
        </dgm:presLayoutVars>
      </dgm:prSet>
      <dgm:spPr/>
      <dgm:t>
        <a:bodyPr/>
        <a:lstStyle/>
        <a:p>
          <a:endParaRPr lang="en-US"/>
        </a:p>
      </dgm:t>
    </dgm:pt>
  </dgm:ptLst>
  <dgm:cxnLst>
    <dgm:cxn modelId="{C03E9E0C-0764-424E-A2FE-E5265686BE9F}" srcId="{517B4681-61EF-40D5-946C-7866F6780572}" destId="{1B7804AD-C6A1-4A35-9C63-AA2BF9848BE2}" srcOrd="1" destOrd="0" parTransId="{BBA0DDDB-FFBB-43D3-8CFC-680BB1E74B24}" sibTransId="{42E7CC6F-7269-43AA-A981-581DD1C3CA20}"/>
    <dgm:cxn modelId="{DF9B1837-E566-4734-A9B4-3E86F07565D5}" srcId="{517B4681-61EF-40D5-946C-7866F6780572}" destId="{DC3423B9-CDAD-49D2-A2AF-4DC5F6DECE71}" srcOrd="2" destOrd="0" parTransId="{60D74155-34EC-4F48-894E-09BA3D5C00DE}" sibTransId="{DA152EA8-8D05-4506-B50D-01B6FC7F6387}"/>
    <dgm:cxn modelId="{5C6D25EF-93BB-4B0F-A383-5A2CAFFD610A}" type="presOf" srcId="{517B4681-61EF-40D5-946C-7866F6780572}" destId="{CF3B4AC3-205C-4A59-9528-CCAF50FAE813}" srcOrd="0" destOrd="0" presId="urn:microsoft.com/office/officeart/2005/8/layout/pyramid4"/>
    <dgm:cxn modelId="{C3C4F36F-0141-449C-97DD-6EA567503756}" srcId="{517B4681-61EF-40D5-946C-7866F6780572}" destId="{25EC0631-FC07-4DA9-93A1-8E7F1A158001}" srcOrd="3" destOrd="0" parTransId="{2D52A078-7CD6-45B7-9898-25EA50B88890}" sibTransId="{C9699BAE-8810-4D0C-A871-B06C68FB05EE}"/>
    <dgm:cxn modelId="{823A9B85-800B-4FD5-A83B-555E4A52389D}" type="presOf" srcId="{DC3423B9-CDAD-49D2-A2AF-4DC5F6DECE71}" destId="{FE165237-2A89-4EC4-8857-C1C741D9B953}" srcOrd="0" destOrd="0" presId="urn:microsoft.com/office/officeart/2005/8/layout/pyramid4"/>
    <dgm:cxn modelId="{07B24681-033E-4404-9A83-9B9AC2C08349}" type="presOf" srcId="{1B7804AD-C6A1-4A35-9C63-AA2BF9848BE2}" destId="{E20272C0-7DC5-49D1-97F5-01172952C52F}" srcOrd="0" destOrd="0" presId="urn:microsoft.com/office/officeart/2005/8/layout/pyramid4"/>
    <dgm:cxn modelId="{431FCFA3-0809-4391-936A-8D8E7B69E3DB}" type="presOf" srcId="{1865CD9B-A0CB-4285-87C3-C3E776182C9E}" destId="{2136B918-B35A-4196-B72B-FFB686AD4D2B}" srcOrd="0" destOrd="0" presId="urn:microsoft.com/office/officeart/2005/8/layout/pyramid4"/>
    <dgm:cxn modelId="{4F00B446-FA66-4FC7-B29A-4E9CA0835F28}" srcId="{517B4681-61EF-40D5-946C-7866F6780572}" destId="{1865CD9B-A0CB-4285-87C3-C3E776182C9E}" srcOrd="0" destOrd="0" parTransId="{83149169-354A-4D28-9D65-81DB3146F5D4}" sibTransId="{A5C88A8E-60C2-4908-9FC9-29B4AEFBE789}"/>
    <dgm:cxn modelId="{49BBF68B-D2F9-4AFF-B26E-812F5CE78C94}" type="presOf" srcId="{25EC0631-FC07-4DA9-93A1-8E7F1A158001}" destId="{D583860B-DFAD-4952-A519-A93D8AFE2FBB}" srcOrd="0" destOrd="0" presId="urn:microsoft.com/office/officeart/2005/8/layout/pyramid4"/>
    <dgm:cxn modelId="{0D0FF22C-5BC2-493F-B7B9-E6943F3D8D91}" type="presParOf" srcId="{CF3B4AC3-205C-4A59-9528-CCAF50FAE813}" destId="{2136B918-B35A-4196-B72B-FFB686AD4D2B}" srcOrd="0" destOrd="0" presId="urn:microsoft.com/office/officeart/2005/8/layout/pyramid4"/>
    <dgm:cxn modelId="{F655BEAD-673B-4ABE-8AB5-21FDF2ED3EC2}" type="presParOf" srcId="{CF3B4AC3-205C-4A59-9528-CCAF50FAE813}" destId="{E20272C0-7DC5-49D1-97F5-01172952C52F}" srcOrd="1" destOrd="0" presId="urn:microsoft.com/office/officeart/2005/8/layout/pyramid4"/>
    <dgm:cxn modelId="{B773E48E-2188-4039-BCD6-B674F9A6D411}" type="presParOf" srcId="{CF3B4AC3-205C-4A59-9528-CCAF50FAE813}" destId="{FE165237-2A89-4EC4-8857-C1C741D9B953}" srcOrd="2" destOrd="0" presId="urn:microsoft.com/office/officeart/2005/8/layout/pyramid4"/>
    <dgm:cxn modelId="{B92CCFBA-1890-436F-AB03-9AECF0E626F4}" type="presParOf" srcId="{CF3B4AC3-205C-4A59-9528-CCAF50FAE813}" destId="{D583860B-DFAD-4952-A519-A93D8AFE2FBB}" srcOrd="3" destOrd="0" presId="urn:microsoft.com/office/officeart/2005/8/layout/pyramid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17B4681-61EF-40D5-946C-7866F678057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1865CD9B-A0CB-4285-87C3-C3E776182C9E}">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sz="1100" b="1" dirty="0"/>
            <a:t>Charity</a:t>
          </a:r>
          <a:r>
            <a:rPr lang="en-US" sz="1100" dirty="0"/>
            <a:t> </a:t>
          </a:r>
          <a:r>
            <a:rPr lang="en-US" sz="1100" b="1" dirty="0"/>
            <a:t>or Not-for-Profit </a:t>
          </a:r>
          <a:r>
            <a:rPr lang="en-US" sz="1100" b="1" dirty="0" err="1"/>
            <a:t>Organisation</a:t>
          </a:r>
          <a:endParaRPr lang="en-US" sz="1100" b="1" dirty="0"/>
        </a:p>
      </dgm:t>
    </dgm:pt>
    <dgm:pt modelId="{83149169-354A-4D28-9D65-81DB3146F5D4}" type="parTrans" cxnId="{4F00B446-FA66-4FC7-B29A-4E9CA0835F28}">
      <dgm:prSet/>
      <dgm:spPr/>
      <dgm:t>
        <a:bodyPr/>
        <a:lstStyle/>
        <a:p>
          <a:endParaRPr lang="en-US" sz="1100"/>
        </a:p>
      </dgm:t>
    </dgm:pt>
    <dgm:pt modelId="{A5C88A8E-60C2-4908-9FC9-29B4AEFBE789}" type="sibTrans" cxnId="{4F00B446-FA66-4FC7-B29A-4E9CA0835F28}">
      <dgm:prSet/>
      <dgm:spPr/>
      <dgm:t>
        <a:bodyPr/>
        <a:lstStyle/>
        <a:p>
          <a:endParaRPr lang="en-US" sz="1100"/>
        </a:p>
      </dgm:t>
    </dgm:pt>
    <dgm:pt modelId="{1B7804AD-C6A1-4A35-9C63-AA2BF9848BE2}">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100" b="1" dirty="0" err="1"/>
            <a:t>Cranfield</a:t>
          </a:r>
          <a:r>
            <a:rPr lang="en-US" sz="1100" b="1" dirty="0"/>
            <a:t> Trust Volunteer Consultant</a:t>
          </a:r>
        </a:p>
      </dgm:t>
    </dgm:pt>
    <dgm:pt modelId="{BBA0DDDB-FFBB-43D3-8CFC-680BB1E74B24}" type="parTrans" cxnId="{C03E9E0C-0764-424E-A2FE-E5265686BE9F}">
      <dgm:prSet/>
      <dgm:spPr/>
      <dgm:t>
        <a:bodyPr/>
        <a:lstStyle/>
        <a:p>
          <a:endParaRPr lang="en-US" sz="1100"/>
        </a:p>
      </dgm:t>
    </dgm:pt>
    <dgm:pt modelId="{42E7CC6F-7269-43AA-A981-581DD1C3CA20}" type="sibTrans" cxnId="{C03E9E0C-0764-424E-A2FE-E5265686BE9F}">
      <dgm:prSet/>
      <dgm:spPr/>
      <dgm:t>
        <a:bodyPr/>
        <a:lstStyle/>
        <a:p>
          <a:endParaRPr lang="en-US" sz="1100"/>
        </a:p>
      </dgm:t>
    </dgm:pt>
    <dgm:pt modelId="{DC3423B9-CDAD-49D2-A2AF-4DC5F6DECE71}">
      <dgm:prSet phldrT="[Text]" custT="1">
        <dgm:style>
          <a:lnRef idx="1">
            <a:schemeClr val="accent2"/>
          </a:lnRef>
          <a:fillRef idx="2">
            <a:schemeClr val="accent2"/>
          </a:fillRef>
          <a:effectRef idx="1">
            <a:schemeClr val="accent2"/>
          </a:effectRef>
          <a:fontRef idx="minor">
            <a:schemeClr val="dk1"/>
          </a:fontRef>
        </dgm:style>
      </dgm:prSet>
      <dgm:spPr>
        <a:ln/>
      </dgm:spPr>
      <dgm:t>
        <a:bodyPr/>
        <a:lstStyle/>
        <a:p>
          <a:endParaRPr lang="en-US" sz="1100" b="1" dirty="0"/>
        </a:p>
        <a:p>
          <a:r>
            <a:rPr lang="en-US" sz="1100" b="1" dirty="0"/>
            <a:t>Project Deliverables and Outcomes</a:t>
          </a:r>
        </a:p>
      </dgm:t>
    </dgm:pt>
    <dgm:pt modelId="{60D74155-34EC-4F48-894E-09BA3D5C00DE}" type="parTrans" cxnId="{DF9B1837-E566-4734-A9B4-3E86F07565D5}">
      <dgm:prSet/>
      <dgm:spPr/>
      <dgm:t>
        <a:bodyPr/>
        <a:lstStyle/>
        <a:p>
          <a:endParaRPr lang="en-US" sz="1100"/>
        </a:p>
      </dgm:t>
    </dgm:pt>
    <dgm:pt modelId="{DA152EA8-8D05-4506-B50D-01B6FC7F6387}" type="sibTrans" cxnId="{DF9B1837-E566-4734-A9B4-3E86F07565D5}">
      <dgm:prSet/>
      <dgm:spPr/>
      <dgm:t>
        <a:bodyPr/>
        <a:lstStyle/>
        <a:p>
          <a:endParaRPr lang="en-US" sz="1100"/>
        </a:p>
      </dgm:t>
    </dgm:pt>
    <dgm:pt modelId="{25EC0631-FC07-4DA9-93A1-8E7F1A158001}">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100" b="1" dirty="0" err="1"/>
            <a:t>Cranfield</a:t>
          </a:r>
          <a:r>
            <a:rPr lang="en-US" sz="1100" b="1" dirty="0"/>
            <a:t> Trust Projects Manager</a:t>
          </a:r>
        </a:p>
      </dgm:t>
    </dgm:pt>
    <dgm:pt modelId="{2D52A078-7CD6-45B7-9898-25EA50B88890}" type="parTrans" cxnId="{C3C4F36F-0141-449C-97DD-6EA567503756}">
      <dgm:prSet/>
      <dgm:spPr/>
      <dgm:t>
        <a:bodyPr/>
        <a:lstStyle/>
        <a:p>
          <a:endParaRPr lang="en-US" sz="1100"/>
        </a:p>
      </dgm:t>
    </dgm:pt>
    <dgm:pt modelId="{C9699BAE-8810-4D0C-A871-B06C68FB05EE}" type="sibTrans" cxnId="{C3C4F36F-0141-449C-97DD-6EA567503756}">
      <dgm:prSet/>
      <dgm:spPr/>
      <dgm:t>
        <a:bodyPr/>
        <a:lstStyle/>
        <a:p>
          <a:endParaRPr lang="en-US" sz="1100"/>
        </a:p>
      </dgm:t>
    </dgm:pt>
    <dgm:pt modelId="{CF3B4AC3-205C-4A59-9528-CCAF50FAE813}" type="pres">
      <dgm:prSet presAssocID="{517B4681-61EF-40D5-946C-7866F6780572}" presName="compositeShape" presStyleCnt="0">
        <dgm:presLayoutVars>
          <dgm:chMax val="9"/>
          <dgm:dir/>
          <dgm:resizeHandles val="exact"/>
        </dgm:presLayoutVars>
      </dgm:prSet>
      <dgm:spPr/>
      <dgm:t>
        <a:bodyPr/>
        <a:lstStyle/>
        <a:p>
          <a:endParaRPr lang="en-US"/>
        </a:p>
      </dgm:t>
    </dgm:pt>
    <dgm:pt modelId="{2136B918-B35A-4196-B72B-FFB686AD4D2B}" type="pres">
      <dgm:prSet presAssocID="{517B4681-61EF-40D5-946C-7866F6780572}" presName="triangle1" presStyleLbl="node1" presStyleIdx="0" presStyleCnt="4">
        <dgm:presLayoutVars>
          <dgm:bulletEnabled val="1"/>
        </dgm:presLayoutVars>
      </dgm:prSet>
      <dgm:spPr/>
      <dgm:t>
        <a:bodyPr/>
        <a:lstStyle/>
        <a:p>
          <a:endParaRPr lang="en-US"/>
        </a:p>
      </dgm:t>
    </dgm:pt>
    <dgm:pt modelId="{E20272C0-7DC5-49D1-97F5-01172952C52F}" type="pres">
      <dgm:prSet presAssocID="{517B4681-61EF-40D5-946C-7866F6780572}" presName="triangle2" presStyleLbl="node1" presStyleIdx="1" presStyleCnt="4" custLinFactNeighborX="-1003" custLinFactNeighborY="0">
        <dgm:presLayoutVars>
          <dgm:bulletEnabled val="1"/>
        </dgm:presLayoutVars>
      </dgm:prSet>
      <dgm:spPr/>
      <dgm:t>
        <a:bodyPr/>
        <a:lstStyle/>
        <a:p>
          <a:endParaRPr lang="en-US"/>
        </a:p>
      </dgm:t>
    </dgm:pt>
    <dgm:pt modelId="{FE165237-2A89-4EC4-8857-C1C741D9B953}" type="pres">
      <dgm:prSet presAssocID="{517B4681-61EF-40D5-946C-7866F6780572}" presName="triangle3" presStyleLbl="node1" presStyleIdx="2" presStyleCnt="4">
        <dgm:presLayoutVars>
          <dgm:bulletEnabled val="1"/>
        </dgm:presLayoutVars>
      </dgm:prSet>
      <dgm:spPr/>
      <dgm:t>
        <a:bodyPr/>
        <a:lstStyle/>
        <a:p>
          <a:endParaRPr lang="en-US"/>
        </a:p>
      </dgm:t>
    </dgm:pt>
    <dgm:pt modelId="{D583860B-DFAD-4952-A519-A93D8AFE2FBB}" type="pres">
      <dgm:prSet presAssocID="{517B4681-61EF-40D5-946C-7866F6780572}" presName="triangle4" presStyleLbl="node1" presStyleIdx="3" presStyleCnt="4" custLinFactNeighborY="827">
        <dgm:presLayoutVars>
          <dgm:bulletEnabled val="1"/>
        </dgm:presLayoutVars>
      </dgm:prSet>
      <dgm:spPr/>
      <dgm:t>
        <a:bodyPr/>
        <a:lstStyle/>
        <a:p>
          <a:endParaRPr lang="en-US"/>
        </a:p>
      </dgm:t>
    </dgm:pt>
  </dgm:ptLst>
  <dgm:cxnLst>
    <dgm:cxn modelId="{C03E9E0C-0764-424E-A2FE-E5265686BE9F}" srcId="{517B4681-61EF-40D5-946C-7866F6780572}" destId="{1B7804AD-C6A1-4A35-9C63-AA2BF9848BE2}" srcOrd="1" destOrd="0" parTransId="{BBA0DDDB-FFBB-43D3-8CFC-680BB1E74B24}" sibTransId="{42E7CC6F-7269-43AA-A981-581DD1C3CA20}"/>
    <dgm:cxn modelId="{DF9B1837-E566-4734-A9B4-3E86F07565D5}" srcId="{517B4681-61EF-40D5-946C-7866F6780572}" destId="{DC3423B9-CDAD-49D2-A2AF-4DC5F6DECE71}" srcOrd="2" destOrd="0" parTransId="{60D74155-34EC-4F48-894E-09BA3D5C00DE}" sibTransId="{DA152EA8-8D05-4506-B50D-01B6FC7F6387}"/>
    <dgm:cxn modelId="{5C6D25EF-93BB-4B0F-A383-5A2CAFFD610A}" type="presOf" srcId="{517B4681-61EF-40D5-946C-7866F6780572}" destId="{CF3B4AC3-205C-4A59-9528-CCAF50FAE813}" srcOrd="0" destOrd="0" presId="urn:microsoft.com/office/officeart/2005/8/layout/pyramid4"/>
    <dgm:cxn modelId="{C3C4F36F-0141-449C-97DD-6EA567503756}" srcId="{517B4681-61EF-40D5-946C-7866F6780572}" destId="{25EC0631-FC07-4DA9-93A1-8E7F1A158001}" srcOrd="3" destOrd="0" parTransId="{2D52A078-7CD6-45B7-9898-25EA50B88890}" sibTransId="{C9699BAE-8810-4D0C-A871-B06C68FB05EE}"/>
    <dgm:cxn modelId="{823A9B85-800B-4FD5-A83B-555E4A52389D}" type="presOf" srcId="{DC3423B9-CDAD-49D2-A2AF-4DC5F6DECE71}" destId="{FE165237-2A89-4EC4-8857-C1C741D9B953}" srcOrd="0" destOrd="0" presId="urn:microsoft.com/office/officeart/2005/8/layout/pyramid4"/>
    <dgm:cxn modelId="{07B24681-033E-4404-9A83-9B9AC2C08349}" type="presOf" srcId="{1B7804AD-C6A1-4A35-9C63-AA2BF9848BE2}" destId="{E20272C0-7DC5-49D1-97F5-01172952C52F}" srcOrd="0" destOrd="0" presId="urn:microsoft.com/office/officeart/2005/8/layout/pyramid4"/>
    <dgm:cxn modelId="{431FCFA3-0809-4391-936A-8D8E7B69E3DB}" type="presOf" srcId="{1865CD9B-A0CB-4285-87C3-C3E776182C9E}" destId="{2136B918-B35A-4196-B72B-FFB686AD4D2B}" srcOrd="0" destOrd="0" presId="urn:microsoft.com/office/officeart/2005/8/layout/pyramid4"/>
    <dgm:cxn modelId="{4F00B446-FA66-4FC7-B29A-4E9CA0835F28}" srcId="{517B4681-61EF-40D5-946C-7866F6780572}" destId="{1865CD9B-A0CB-4285-87C3-C3E776182C9E}" srcOrd="0" destOrd="0" parTransId="{83149169-354A-4D28-9D65-81DB3146F5D4}" sibTransId="{A5C88A8E-60C2-4908-9FC9-29B4AEFBE789}"/>
    <dgm:cxn modelId="{49BBF68B-D2F9-4AFF-B26E-812F5CE78C94}" type="presOf" srcId="{25EC0631-FC07-4DA9-93A1-8E7F1A158001}" destId="{D583860B-DFAD-4952-A519-A93D8AFE2FBB}" srcOrd="0" destOrd="0" presId="urn:microsoft.com/office/officeart/2005/8/layout/pyramid4"/>
    <dgm:cxn modelId="{0D0FF22C-5BC2-493F-B7B9-E6943F3D8D91}" type="presParOf" srcId="{CF3B4AC3-205C-4A59-9528-CCAF50FAE813}" destId="{2136B918-B35A-4196-B72B-FFB686AD4D2B}" srcOrd="0" destOrd="0" presId="urn:microsoft.com/office/officeart/2005/8/layout/pyramid4"/>
    <dgm:cxn modelId="{F655BEAD-673B-4ABE-8AB5-21FDF2ED3EC2}" type="presParOf" srcId="{CF3B4AC3-205C-4A59-9528-CCAF50FAE813}" destId="{E20272C0-7DC5-49D1-97F5-01172952C52F}" srcOrd="1" destOrd="0" presId="urn:microsoft.com/office/officeart/2005/8/layout/pyramid4"/>
    <dgm:cxn modelId="{B773E48E-2188-4039-BCD6-B674F9A6D411}" type="presParOf" srcId="{CF3B4AC3-205C-4A59-9528-CCAF50FAE813}" destId="{FE165237-2A89-4EC4-8857-C1C741D9B953}" srcOrd="2" destOrd="0" presId="urn:microsoft.com/office/officeart/2005/8/layout/pyramid4"/>
    <dgm:cxn modelId="{B92CCFBA-1890-436F-AB03-9AECF0E626F4}" type="presParOf" srcId="{CF3B4AC3-205C-4A59-9528-CCAF50FAE813}" destId="{D583860B-DFAD-4952-A519-A93D8AFE2FBB}" srcOrd="3" destOrd="0" presId="urn:microsoft.com/office/officeart/2005/8/layout/pyramid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36B918-B35A-4196-B72B-FFB686AD4D2B}">
      <dsp:nvSpPr>
        <dsp:cNvPr id="0" name=""/>
        <dsp:cNvSpPr/>
      </dsp:nvSpPr>
      <dsp:spPr>
        <a:xfrm>
          <a:off x="1829469" y="0"/>
          <a:ext cx="2938077" cy="2309446"/>
        </a:xfrm>
        <a:prstGeom prst="triangle">
          <a:avLst/>
        </a:prstGeom>
        <a:solidFill>
          <a:schemeClr val="accent5"/>
        </a:solidFill>
        <a:ln w="12700" cap="flat" cmpd="sng" algn="ctr">
          <a:solidFill>
            <a:schemeClr val="accent5">
              <a:shade val="50000"/>
            </a:schemeClr>
          </a:solidFill>
          <a:prstDash val="solid"/>
          <a:miter lim="800000"/>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Charity</a:t>
          </a:r>
          <a:r>
            <a:rPr lang="en-US" sz="1600" kern="1200" dirty="0"/>
            <a:t> </a:t>
          </a:r>
          <a:r>
            <a:rPr lang="en-US" sz="1600" b="1" kern="1200" dirty="0"/>
            <a:t>or Not-for-Profit </a:t>
          </a:r>
          <a:r>
            <a:rPr lang="en-US" sz="1600" b="1" kern="1200" dirty="0" err="1">
              <a:solidFill>
                <a:srgbClr val="002060"/>
              </a:solidFill>
            </a:rPr>
            <a:t>Organisation</a:t>
          </a:r>
          <a:endParaRPr lang="en-US" sz="1600" b="1" kern="1200" dirty="0">
            <a:solidFill>
              <a:srgbClr val="002060"/>
            </a:solidFill>
          </a:endParaRPr>
        </a:p>
      </dsp:txBody>
      <dsp:txXfrm>
        <a:off x="2563988" y="1154723"/>
        <a:ext cx="1469039" cy="1154723"/>
      </dsp:txXfrm>
    </dsp:sp>
    <dsp:sp modelId="{E20272C0-7DC5-49D1-97F5-01172952C52F}">
      <dsp:nvSpPr>
        <dsp:cNvPr id="0" name=""/>
        <dsp:cNvSpPr/>
      </dsp:nvSpPr>
      <dsp:spPr>
        <a:xfrm>
          <a:off x="0" y="0"/>
          <a:ext cx="2309446" cy="2309446"/>
        </a:xfrm>
        <a:prstGeom prst="triangle">
          <a:avLst/>
        </a:prstGeom>
        <a:solidFill>
          <a:schemeClr val="accent2"/>
        </a:solidFill>
        <a:ln w="19050" cap="flat" cmpd="sng" algn="ctr">
          <a:solidFill>
            <a:schemeClr val="lt1"/>
          </a:solidFill>
          <a:prstDash val="solid"/>
          <a:miter lim="800000"/>
        </a:ln>
        <a:effectLst/>
      </dsp:spPr>
      <dsp:style>
        <a:lnRef idx="3">
          <a:schemeClr val="lt1"/>
        </a:lnRef>
        <a:fillRef idx="1">
          <a:schemeClr val="accent2"/>
        </a:fillRef>
        <a:effectRef idx="1">
          <a:schemeClr val="accent2"/>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err="1"/>
            <a:t>Cranfield</a:t>
          </a:r>
          <a:r>
            <a:rPr lang="en-US" sz="1600" b="1" kern="1200" dirty="0"/>
            <a:t> Trust </a:t>
          </a:r>
          <a:r>
            <a:rPr lang="en-US" sz="1600" b="1" kern="1200" dirty="0">
              <a:solidFill>
                <a:srgbClr val="002060"/>
              </a:solidFill>
            </a:rPr>
            <a:t>Volunteer Consultant</a:t>
          </a:r>
        </a:p>
      </dsp:txBody>
      <dsp:txXfrm>
        <a:off x="577362" y="1154723"/>
        <a:ext cx="1154723" cy="1154723"/>
      </dsp:txXfrm>
    </dsp:sp>
    <dsp:sp modelId="{FE165237-2A89-4EC4-8857-C1C741D9B953}">
      <dsp:nvSpPr>
        <dsp:cNvPr id="0" name=""/>
        <dsp:cNvSpPr/>
      </dsp:nvSpPr>
      <dsp:spPr>
        <a:xfrm rot="10800000">
          <a:off x="-5" y="2321166"/>
          <a:ext cx="6557119" cy="1829982"/>
        </a:xfrm>
        <a:prstGeom prst="triangle">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b="1" kern="1200" dirty="0">
            <a:solidFill>
              <a:srgbClr val="002060"/>
            </a:solidFill>
          </a:endParaRPr>
        </a:p>
        <a:p>
          <a:pPr lvl="0" algn="ctr" defTabSz="711200">
            <a:lnSpc>
              <a:spcPct val="90000"/>
            </a:lnSpc>
            <a:spcBef>
              <a:spcPct val="0"/>
            </a:spcBef>
            <a:spcAft>
              <a:spcPct val="35000"/>
            </a:spcAft>
          </a:pPr>
          <a:r>
            <a:rPr lang="en-US" sz="1600" b="1" kern="1200" dirty="0">
              <a:solidFill>
                <a:schemeClr val="tx1"/>
              </a:solidFill>
            </a:rPr>
            <a:t>Project Deliverables </a:t>
          </a:r>
          <a:endParaRPr lang="en-US" sz="1600" b="1" kern="1200" dirty="0" smtClean="0">
            <a:solidFill>
              <a:schemeClr val="tx1"/>
            </a:solidFill>
          </a:endParaRPr>
        </a:p>
        <a:p>
          <a:pPr lvl="0" algn="ctr" defTabSz="711200">
            <a:lnSpc>
              <a:spcPct val="90000"/>
            </a:lnSpc>
            <a:spcBef>
              <a:spcPct val="0"/>
            </a:spcBef>
            <a:spcAft>
              <a:spcPct val="35000"/>
            </a:spcAft>
          </a:pPr>
          <a:r>
            <a:rPr lang="en-US" sz="1600" b="1" kern="1200" dirty="0" smtClean="0">
              <a:solidFill>
                <a:schemeClr val="tx1"/>
              </a:solidFill>
            </a:rPr>
            <a:t>Outcomes</a:t>
          </a:r>
        </a:p>
        <a:p>
          <a:pPr lvl="0" algn="ctr" defTabSz="711200">
            <a:lnSpc>
              <a:spcPct val="90000"/>
            </a:lnSpc>
            <a:spcBef>
              <a:spcPct val="0"/>
            </a:spcBef>
            <a:spcAft>
              <a:spcPct val="35000"/>
            </a:spcAft>
          </a:pPr>
          <a:r>
            <a:rPr lang="en-US" sz="1600" b="1" kern="1200" dirty="0" smtClean="0">
              <a:solidFill>
                <a:schemeClr val="tx1"/>
              </a:solidFill>
            </a:rPr>
            <a:t>Impact</a:t>
          </a:r>
          <a:endParaRPr lang="en-US" sz="1600" b="1" kern="1200" dirty="0">
            <a:solidFill>
              <a:schemeClr val="tx1"/>
            </a:solidFill>
          </a:endParaRPr>
        </a:p>
      </dsp:txBody>
      <dsp:txXfrm rot="10800000">
        <a:off x="1639275" y="2321166"/>
        <a:ext cx="3278559" cy="914991"/>
      </dsp:txXfrm>
    </dsp:sp>
    <dsp:sp modelId="{D583860B-DFAD-4952-A519-A93D8AFE2FBB}">
      <dsp:nvSpPr>
        <dsp:cNvPr id="0" name=""/>
        <dsp:cNvSpPr/>
      </dsp:nvSpPr>
      <dsp:spPr>
        <a:xfrm>
          <a:off x="4167552" y="0"/>
          <a:ext cx="2309446" cy="2309446"/>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err="1"/>
            <a:t>Cranfield</a:t>
          </a:r>
          <a:r>
            <a:rPr lang="en-US" sz="1600" b="1" kern="1200" dirty="0"/>
            <a:t> Trust </a:t>
          </a:r>
          <a:r>
            <a:rPr lang="en-US" sz="1600" b="1" kern="1200" dirty="0">
              <a:solidFill>
                <a:srgbClr val="002060"/>
              </a:solidFill>
            </a:rPr>
            <a:t>Projects</a:t>
          </a:r>
          <a:r>
            <a:rPr lang="en-US" sz="1600" b="1" kern="1200" dirty="0"/>
            <a:t> </a:t>
          </a:r>
          <a:r>
            <a:rPr lang="en-US" sz="1600" b="1" kern="1200" dirty="0">
              <a:solidFill>
                <a:srgbClr val="002060"/>
              </a:solidFill>
            </a:rPr>
            <a:t>Manager</a:t>
          </a:r>
        </a:p>
      </dsp:txBody>
      <dsp:txXfrm>
        <a:off x="4744914" y="1154723"/>
        <a:ext cx="1154723" cy="11547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9404E6-C2F2-42AF-A5C1-DBE89DCF94BC}">
      <dsp:nvSpPr>
        <dsp:cNvPr id="0" name=""/>
        <dsp:cNvSpPr/>
      </dsp:nvSpPr>
      <dsp:spPr>
        <a:xfrm>
          <a:off x="461200"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Resources (</a:t>
          </a:r>
          <a:r>
            <a:rPr lang="en-US" sz="1000" kern="1200" dirty="0" err="1"/>
            <a:t>Organisation</a:t>
          </a:r>
          <a:r>
            <a:rPr lang="en-US" sz="1000" kern="1200" dirty="0"/>
            <a:t> time, Volunteer Consultant time and </a:t>
          </a:r>
          <a:r>
            <a:rPr lang="en-US" sz="1000" kern="1200" dirty="0" err="1"/>
            <a:t>Cranfield</a:t>
          </a:r>
          <a:r>
            <a:rPr lang="en-US" sz="1000" kern="1200" dirty="0"/>
            <a:t> Trust time)</a:t>
          </a:r>
        </a:p>
      </dsp:txBody>
      <dsp:txXfrm>
        <a:off x="915593" y="670013"/>
        <a:ext cx="886067" cy="1112152"/>
      </dsp:txXfrm>
    </dsp:sp>
    <dsp:sp modelId="{7898DBDD-9DE6-46F7-B813-76A33A2B3CC4}">
      <dsp:nvSpPr>
        <dsp:cNvPr id="0" name=""/>
        <dsp:cNvSpPr/>
      </dsp:nvSpPr>
      <dsp:spPr>
        <a:xfrm>
          <a:off x="6806" y="771695"/>
          <a:ext cx="908787" cy="9087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Inputs</a:t>
          </a:r>
        </a:p>
      </dsp:txBody>
      <dsp:txXfrm>
        <a:off x="139895" y="904784"/>
        <a:ext cx="642609" cy="642609"/>
      </dsp:txXfrm>
    </dsp:sp>
    <dsp:sp modelId="{B606DFCC-E9A5-4F35-B138-08BFF01D5D51}">
      <dsp:nvSpPr>
        <dsp:cNvPr id="0" name=""/>
        <dsp:cNvSpPr/>
      </dsp:nvSpPr>
      <dsp:spPr>
        <a:xfrm>
          <a:off x="2846766"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Concrete actions (Specified project as outlined in Project Brief)</a:t>
          </a:r>
        </a:p>
      </dsp:txBody>
      <dsp:txXfrm>
        <a:off x="3301159" y="670013"/>
        <a:ext cx="886067" cy="1112152"/>
      </dsp:txXfrm>
    </dsp:sp>
    <dsp:sp modelId="{8E6AD122-E625-490B-8C39-E6E5037FAD8C}">
      <dsp:nvSpPr>
        <dsp:cNvPr id="0" name=""/>
        <dsp:cNvSpPr/>
      </dsp:nvSpPr>
      <dsp:spPr>
        <a:xfrm>
          <a:off x="2392372" y="771695"/>
          <a:ext cx="908787" cy="9087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t>Processes</a:t>
          </a:r>
          <a:endParaRPr lang="en-US" sz="1200" b="1" kern="1200" dirty="0"/>
        </a:p>
      </dsp:txBody>
      <dsp:txXfrm>
        <a:off x="2525461" y="904784"/>
        <a:ext cx="642609" cy="642609"/>
      </dsp:txXfrm>
    </dsp:sp>
    <dsp:sp modelId="{77E9E0F3-AB6B-441C-8CE5-62184FFC03AD}">
      <dsp:nvSpPr>
        <dsp:cNvPr id="0" name=""/>
        <dsp:cNvSpPr/>
      </dsp:nvSpPr>
      <dsp:spPr>
        <a:xfrm>
          <a:off x="5300146"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5715" rIns="11430" bIns="5715" numCol="1" spcCol="1270" anchor="ctr" anchorCtr="0">
          <a:noAutofit/>
        </a:bodyPr>
        <a:lstStyle/>
        <a:p>
          <a:pPr lvl="0" algn="ctr" defTabSz="400050">
            <a:lnSpc>
              <a:spcPct val="90000"/>
            </a:lnSpc>
            <a:spcBef>
              <a:spcPct val="0"/>
            </a:spcBef>
            <a:spcAft>
              <a:spcPct val="35000"/>
            </a:spcAft>
          </a:pPr>
          <a:r>
            <a:rPr lang="en-US" sz="900" kern="1200" dirty="0">
              <a:solidFill>
                <a:schemeClr val="tx1"/>
              </a:solidFill>
            </a:rPr>
            <a:t>Tangible products from the activities (Project deliverables as identified in the Project </a:t>
          </a:r>
          <a:r>
            <a:rPr lang="en-US" sz="900" kern="1200" dirty="0" smtClean="0">
              <a:solidFill>
                <a:schemeClr val="tx1"/>
              </a:solidFill>
            </a:rPr>
            <a:t>Brief &amp; agreed between Consultant and </a:t>
          </a:r>
          <a:r>
            <a:rPr lang="en-US" sz="900" kern="1200" dirty="0" err="1" smtClean="0">
              <a:solidFill>
                <a:schemeClr val="tx1"/>
              </a:solidFill>
            </a:rPr>
            <a:t>Organisation</a:t>
          </a:r>
          <a:r>
            <a:rPr lang="en-US" sz="900" kern="1200" dirty="0" smtClean="0">
              <a:solidFill>
                <a:schemeClr val="tx1"/>
              </a:solidFill>
            </a:rPr>
            <a:t>)</a:t>
          </a:r>
          <a:endParaRPr lang="en-US" sz="900" kern="1200" dirty="0">
            <a:solidFill>
              <a:schemeClr val="tx1"/>
            </a:solidFill>
          </a:endParaRPr>
        </a:p>
      </dsp:txBody>
      <dsp:txXfrm>
        <a:off x="5754539" y="670013"/>
        <a:ext cx="886067" cy="1112152"/>
      </dsp:txXfrm>
    </dsp:sp>
    <dsp:sp modelId="{0ACFA60D-AD9E-44A6-8C8A-2B292CA1F761}">
      <dsp:nvSpPr>
        <dsp:cNvPr id="0" name=""/>
        <dsp:cNvSpPr/>
      </dsp:nvSpPr>
      <dsp:spPr>
        <a:xfrm>
          <a:off x="4777938" y="731195"/>
          <a:ext cx="1044414" cy="989787"/>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smtClean="0"/>
            <a:t>Deliverables</a:t>
          </a:r>
          <a:endParaRPr lang="en-US" sz="1100" b="1" kern="1200" dirty="0"/>
        </a:p>
      </dsp:txBody>
      <dsp:txXfrm>
        <a:off x="4930889" y="876146"/>
        <a:ext cx="738512" cy="699885"/>
      </dsp:txXfrm>
    </dsp:sp>
    <dsp:sp modelId="{4C0AFF02-171C-4F43-AEBF-B1A8ACE6EBA6}">
      <dsp:nvSpPr>
        <dsp:cNvPr id="0" name=""/>
        <dsp:cNvSpPr/>
      </dsp:nvSpPr>
      <dsp:spPr>
        <a:xfrm>
          <a:off x="7720795"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solidFill>
                <a:schemeClr val="tx1"/>
              </a:solidFill>
            </a:rPr>
            <a:t>Changes resulting from the activity (effects on the </a:t>
          </a:r>
          <a:r>
            <a:rPr lang="en-US" sz="1000" kern="1200" dirty="0" err="1" smtClean="0">
              <a:solidFill>
                <a:schemeClr val="tx1"/>
              </a:solidFill>
            </a:rPr>
            <a:t>organisation</a:t>
          </a:r>
          <a:r>
            <a:rPr lang="en-US" sz="1000" kern="1200" dirty="0" smtClean="0">
              <a:solidFill>
                <a:schemeClr val="tx1"/>
              </a:solidFill>
            </a:rPr>
            <a:t>, </a:t>
          </a:r>
          <a:r>
            <a:rPr lang="en-US" sz="1000" kern="1200" dirty="0">
              <a:solidFill>
                <a:schemeClr val="tx1"/>
              </a:solidFill>
            </a:rPr>
            <a:t>its people and beneficiaries)</a:t>
          </a:r>
        </a:p>
      </dsp:txBody>
      <dsp:txXfrm>
        <a:off x="8175189" y="670013"/>
        <a:ext cx="886067" cy="1112152"/>
      </dsp:txXfrm>
    </dsp:sp>
    <dsp:sp modelId="{A625442F-DC34-439D-93CD-9348517CBDC9}">
      <dsp:nvSpPr>
        <dsp:cNvPr id="0" name=""/>
        <dsp:cNvSpPr/>
      </dsp:nvSpPr>
      <dsp:spPr>
        <a:xfrm>
          <a:off x="7231318" y="750816"/>
          <a:ext cx="978954" cy="950545"/>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Outcomes</a:t>
          </a:r>
        </a:p>
      </dsp:txBody>
      <dsp:txXfrm>
        <a:off x="7374682" y="890020"/>
        <a:ext cx="692226" cy="672137"/>
      </dsp:txXfrm>
    </dsp:sp>
    <dsp:sp modelId="{BEEAA77A-397E-42B0-80CD-4C4810361D4E}">
      <dsp:nvSpPr>
        <dsp:cNvPr id="0" name=""/>
        <dsp:cNvSpPr/>
      </dsp:nvSpPr>
      <dsp:spPr>
        <a:xfrm>
          <a:off x="10106361"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Outcomes </a:t>
          </a:r>
          <a:r>
            <a:rPr lang="en-US" sz="1000" kern="1200" dirty="0" smtClean="0"/>
            <a:t>broader </a:t>
          </a:r>
          <a:r>
            <a:rPr lang="en-US" sz="1000" kern="1200" dirty="0"/>
            <a:t>and longer-term </a:t>
          </a:r>
          <a:r>
            <a:rPr lang="en-US" sz="1000" kern="1200" dirty="0" smtClean="0"/>
            <a:t>outcomes</a:t>
          </a:r>
        </a:p>
        <a:p>
          <a:pPr lvl="0" algn="ctr" defTabSz="444500">
            <a:lnSpc>
              <a:spcPct val="90000"/>
            </a:lnSpc>
            <a:spcBef>
              <a:spcPct val="0"/>
            </a:spcBef>
            <a:spcAft>
              <a:spcPct val="35000"/>
            </a:spcAft>
          </a:pPr>
          <a:r>
            <a:rPr lang="en-US" sz="900" kern="1200" dirty="0" smtClean="0">
              <a:solidFill>
                <a:schemeClr val="tx1"/>
              </a:solidFill>
            </a:rPr>
            <a:t>(adjusted for what would have happened without consultancy support) </a:t>
          </a:r>
          <a:endParaRPr lang="en-US" sz="900" kern="1200" dirty="0">
            <a:solidFill>
              <a:schemeClr val="tx1"/>
            </a:solidFill>
          </a:endParaRPr>
        </a:p>
      </dsp:txBody>
      <dsp:txXfrm>
        <a:off x="10560755" y="670013"/>
        <a:ext cx="886067" cy="1112152"/>
      </dsp:txXfrm>
    </dsp:sp>
    <dsp:sp modelId="{D8B2DB28-33D8-4971-9CE3-1F0236AF61D1}">
      <dsp:nvSpPr>
        <dsp:cNvPr id="0" name=""/>
        <dsp:cNvSpPr/>
      </dsp:nvSpPr>
      <dsp:spPr>
        <a:xfrm>
          <a:off x="9651968" y="771695"/>
          <a:ext cx="908787" cy="908787"/>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Impact</a:t>
          </a:r>
        </a:p>
      </dsp:txBody>
      <dsp:txXfrm>
        <a:off x="9785057" y="904784"/>
        <a:ext cx="642609" cy="6426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36B918-B35A-4196-B72B-FFB686AD4D2B}">
      <dsp:nvSpPr>
        <dsp:cNvPr id="0" name=""/>
        <dsp:cNvSpPr/>
      </dsp:nvSpPr>
      <dsp:spPr>
        <a:xfrm>
          <a:off x="1642900" y="0"/>
          <a:ext cx="1668707" cy="1668707"/>
        </a:xfrm>
        <a:prstGeom prst="triangle">
          <a:avLst/>
        </a:prstGeom>
        <a:solidFill>
          <a:schemeClr val="accent5"/>
        </a:solidFill>
        <a:ln w="12700" cap="flat" cmpd="sng" algn="ctr">
          <a:solidFill>
            <a:schemeClr val="accent5">
              <a:shade val="50000"/>
            </a:schemeClr>
          </a:solidFill>
          <a:prstDash val="solid"/>
          <a:miter lim="800000"/>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a:t>Charity</a:t>
          </a:r>
          <a:r>
            <a:rPr lang="en-US" sz="1100" kern="1200" dirty="0"/>
            <a:t> </a:t>
          </a:r>
          <a:r>
            <a:rPr lang="en-US" sz="1100" b="1" kern="1200" dirty="0"/>
            <a:t>or Not-for-Profit </a:t>
          </a:r>
          <a:r>
            <a:rPr lang="en-US" sz="1100" b="1" kern="1200" dirty="0" err="1"/>
            <a:t>Organisation</a:t>
          </a:r>
          <a:endParaRPr lang="en-US" sz="1100" b="1" kern="1200" dirty="0"/>
        </a:p>
      </dsp:txBody>
      <dsp:txXfrm>
        <a:off x="2060077" y="834354"/>
        <a:ext cx="834353" cy="834353"/>
      </dsp:txXfrm>
    </dsp:sp>
    <dsp:sp modelId="{E20272C0-7DC5-49D1-97F5-01172952C52F}">
      <dsp:nvSpPr>
        <dsp:cNvPr id="0" name=""/>
        <dsp:cNvSpPr/>
      </dsp:nvSpPr>
      <dsp:spPr>
        <a:xfrm>
          <a:off x="791809" y="1668707"/>
          <a:ext cx="1668707" cy="1668707"/>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a:t>Cranfield</a:t>
          </a:r>
          <a:r>
            <a:rPr lang="en-US" sz="1100" b="1" kern="1200" dirty="0"/>
            <a:t> Trust Volunteer Consultant</a:t>
          </a:r>
        </a:p>
      </dsp:txBody>
      <dsp:txXfrm>
        <a:off x="1208986" y="2503061"/>
        <a:ext cx="834353" cy="834353"/>
      </dsp:txXfrm>
    </dsp:sp>
    <dsp:sp modelId="{FE165237-2A89-4EC4-8857-C1C741D9B953}">
      <dsp:nvSpPr>
        <dsp:cNvPr id="0" name=""/>
        <dsp:cNvSpPr/>
      </dsp:nvSpPr>
      <dsp:spPr>
        <a:xfrm rot="10800000">
          <a:off x="1642900" y="1668707"/>
          <a:ext cx="1668707" cy="1668707"/>
        </a:xfrm>
        <a:prstGeom prst="triangle">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endParaRPr lang="en-US" sz="1100" b="1" kern="1200" dirty="0"/>
        </a:p>
        <a:p>
          <a:pPr lvl="0" algn="ctr" defTabSz="488950">
            <a:lnSpc>
              <a:spcPct val="90000"/>
            </a:lnSpc>
            <a:spcBef>
              <a:spcPct val="0"/>
            </a:spcBef>
            <a:spcAft>
              <a:spcPct val="35000"/>
            </a:spcAft>
          </a:pPr>
          <a:r>
            <a:rPr lang="en-US" sz="1100" b="1" kern="1200" dirty="0"/>
            <a:t>Project Deliverables and Outcomes</a:t>
          </a:r>
        </a:p>
      </dsp:txBody>
      <dsp:txXfrm rot="10800000">
        <a:off x="2060077" y="1668707"/>
        <a:ext cx="834353" cy="834353"/>
      </dsp:txXfrm>
    </dsp:sp>
    <dsp:sp modelId="{D583860B-DFAD-4952-A519-A93D8AFE2FBB}">
      <dsp:nvSpPr>
        <dsp:cNvPr id="0" name=""/>
        <dsp:cNvSpPr/>
      </dsp:nvSpPr>
      <dsp:spPr>
        <a:xfrm>
          <a:off x="2477254" y="1668707"/>
          <a:ext cx="1668707" cy="1668707"/>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a:t>Cranfield</a:t>
          </a:r>
          <a:r>
            <a:rPr lang="en-US" sz="1100" b="1" kern="1200" dirty="0"/>
            <a:t> Trust Projects Manager</a:t>
          </a:r>
        </a:p>
      </dsp:txBody>
      <dsp:txXfrm>
        <a:off x="2894431" y="2503061"/>
        <a:ext cx="834353" cy="8343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36B918-B35A-4196-B72B-FFB686AD4D2B}">
      <dsp:nvSpPr>
        <dsp:cNvPr id="0" name=""/>
        <dsp:cNvSpPr/>
      </dsp:nvSpPr>
      <dsp:spPr>
        <a:xfrm>
          <a:off x="1670524" y="0"/>
          <a:ext cx="1711341" cy="1711341"/>
        </a:xfrm>
        <a:prstGeom prst="triangle">
          <a:avLst/>
        </a:prstGeom>
        <a:solidFill>
          <a:schemeClr val="accent5"/>
        </a:solidFill>
        <a:ln w="12700" cap="flat" cmpd="sng" algn="ctr">
          <a:solidFill>
            <a:schemeClr val="accent5">
              <a:shade val="50000"/>
            </a:schemeClr>
          </a:solidFill>
          <a:prstDash val="solid"/>
          <a:miter lim="800000"/>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a:t>Charity</a:t>
          </a:r>
          <a:r>
            <a:rPr lang="en-US" sz="1100" kern="1200" dirty="0"/>
            <a:t> </a:t>
          </a:r>
          <a:r>
            <a:rPr lang="en-US" sz="1100" b="1" kern="1200" dirty="0"/>
            <a:t>or Not-for-Profit </a:t>
          </a:r>
          <a:r>
            <a:rPr lang="en-US" sz="1100" b="1" kern="1200" dirty="0" err="1"/>
            <a:t>Organisation</a:t>
          </a:r>
          <a:endParaRPr lang="en-US" sz="1100" b="1" kern="1200" dirty="0"/>
        </a:p>
      </dsp:txBody>
      <dsp:txXfrm>
        <a:off x="2098359" y="855671"/>
        <a:ext cx="855671" cy="855670"/>
      </dsp:txXfrm>
    </dsp:sp>
    <dsp:sp modelId="{E20272C0-7DC5-49D1-97F5-01172952C52F}">
      <dsp:nvSpPr>
        <dsp:cNvPr id="0" name=""/>
        <dsp:cNvSpPr/>
      </dsp:nvSpPr>
      <dsp:spPr>
        <a:xfrm>
          <a:off x="797689" y="1711341"/>
          <a:ext cx="1711341" cy="1711341"/>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a:t>Cranfield</a:t>
          </a:r>
          <a:r>
            <a:rPr lang="en-US" sz="1100" b="1" kern="1200" dirty="0"/>
            <a:t> Trust Volunteer Consultant</a:t>
          </a:r>
        </a:p>
      </dsp:txBody>
      <dsp:txXfrm>
        <a:off x="1225524" y="2567012"/>
        <a:ext cx="855671" cy="855670"/>
      </dsp:txXfrm>
    </dsp:sp>
    <dsp:sp modelId="{FE165237-2A89-4EC4-8857-C1C741D9B953}">
      <dsp:nvSpPr>
        <dsp:cNvPr id="0" name=""/>
        <dsp:cNvSpPr/>
      </dsp:nvSpPr>
      <dsp:spPr>
        <a:xfrm rot="10800000">
          <a:off x="1670524" y="1711341"/>
          <a:ext cx="1711341" cy="1711341"/>
        </a:xfrm>
        <a:prstGeom prst="triangle">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endParaRPr lang="en-US" sz="1100" b="1" kern="1200" dirty="0"/>
        </a:p>
        <a:p>
          <a:pPr lvl="0" algn="ctr" defTabSz="488950">
            <a:lnSpc>
              <a:spcPct val="90000"/>
            </a:lnSpc>
            <a:spcBef>
              <a:spcPct val="0"/>
            </a:spcBef>
            <a:spcAft>
              <a:spcPct val="35000"/>
            </a:spcAft>
          </a:pPr>
          <a:r>
            <a:rPr lang="en-US" sz="1100" b="1" kern="1200" dirty="0"/>
            <a:t>Project Deliverables and Outcomes</a:t>
          </a:r>
        </a:p>
      </dsp:txBody>
      <dsp:txXfrm rot="10800000">
        <a:off x="2098359" y="1711341"/>
        <a:ext cx="855671" cy="855670"/>
      </dsp:txXfrm>
    </dsp:sp>
    <dsp:sp modelId="{D583860B-DFAD-4952-A519-A93D8AFE2FBB}">
      <dsp:nvSpPr>
        <dsp:cNvPr id="0" name=""/>
        <dsp:cNvSpPr/>
      </dsp:nvSpPr>
      <dsp:spPr>
        <a:xfrm>
          <a:off x="2526195" y="1711341"/>
          <a:ext cx="1711341" cy="1711341"/>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a:t>Cranfield</a:t>
          </a:r>
          <a:r>
            <a:rPr lang="en-US" sz="1100" b="1" kern="1200" dirty="0"/>
            <a:t> Trust Projects Manager</a:t>
          </a:r>
        </a:p>
      </dsp:txBody>
      <dsp:txXfrm>
        <a:off x="2954030" y="2567012"/>
        <a:ext cx="855671" cy="855670"/>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4.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6C6253E-DFE4-C54A-ACA1-51997C0DE2B0}"/>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B4D89DC-B63C-B848-A70A-1E2564E4683B}"/>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F8716C5-795F-024E-A5C1-EB85D5CCF6D7}" type="datetimeFigureOut">
              <a:rPr lang="en-US" smtClean="0"/>
              <a:t>6/26/2020</a:t>
            </a:fld>
            <a:endParaRPr lang="en-US"/>
          </a:p>
        </p:txBody>
      </p:sp>
      <p:sp>
        <p:nvSpPr>
          <p:cNvPr id="4" name="Footer Placeholder 3">
            <a:extLst>
              <a:ext uri="{FF2B5EF4-FFF2-40B4-BE49-F238E27FC236}">
                <a16:creationId xmlns:a16="http://schemas.microsoft.com/office/drawing/2014/main" id="{2771E4AF-1D49-274C-AAFD-554D135D4222}"/>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BC3800E-F306-9C4D-BC56-5C951D14DD2A}"/>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5862727-D417-A944-AEEB-D05FE0A12BD4}" type="slidenum">
              <a:rPr lang="en-US" smtClean="0"/>
              <a:t>‹#›</a:t>
            </a:fld>
            <a:endParaRPr lang="en-US"/>
          </a:p>
        </p:txBody>
      </p:sp>
    </p:spTree>
    <p:extLst>
      <p:ext uri="{BB962C8B-B14F-4D97-AF65-F5344CB8AC3E}">
        <p14:creationId xmlns:p14="http://schemas.microsoft.com/office/powerpoint/2010/main" val="406562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EC6CDD4-9C62-434D-B6CA-8D4C1C83B4A2}" type="datetimeFigureOut">
              <a:rPr lang="en-GB" smtClean="0"/>
              <a:t>26/06/2020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D11A144-F782-4FB4-A762-EE89E9798024}" type="slidenum">
              <a:rPr lang="en-GB" smtClean="0"/>
              <a:t>‹#›</a:t>
            </a:fld>
            <a:endParaRPr lang="en-GB"/>
          </a:p>
        </p:txBody>
      </p:sp>
    </p:spTree>
    <p:extLst>
      <p:ext uri="{BB962C8B-B14F-4D97-AF65-F5344CB8AC3E}">
        <p14:creationId xmlns:p14="http://schemas.microsoft.com/office/powerpoint/2010/main" val="2651684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D11A144-F782-4FB4-A762-EE89E9798024}" type="slidenum">
              <a:rPr lang="en-GB" smtClean="0"/>
              <a:t>1</a:t>
            </a:fld>
            <a:endParaRPr lang="en-GB"/>
          </a:p>
        </p:txBody>
      </p:sp>
    </p:spTree>
    <p:extLst>
      <p:ext uri="{BB962C8B-B14F-4D97-AF65-F5344CB8AC3E}">
        <p14:creationId xmlns:p14="http://schemas.microsoft.com/office/powerpoint/2010/main" val="2961221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D11A144-F782-4FB4-A762-EE89E9798024}" type="slidenum">
              <a:rPr lang="en-GB" smtClean="0"/>
              <a:t>2</a:t>
            </a:fld>
            <a:endParaRPr lang="en-GB"/>
          </a:p>
        </p:txBody>
      </p:sp>
    </p:spTree>
    <p:extLst>
      <p:ext uri="{BB962C8B-B14F-4D97-AF65-F5344CB8AC3E}">
        <p14:creationId xmlns:p14="http://schemas.microsoft.com/office/powerpoint/2010/main" val="2173635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3</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767152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4</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07035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5</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878793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D11A144-F782-4FB4-A762-EE89E9798024}" type="slidenum">
              <a:rPr lang="en-GB" smtClean="0"/>
              <a:t>6</a:t>
            </a:fld>
            <a:endParaRPr lang="en-GB"/>
          </a:p>
        </p:txBody>
      </p:sp>
    </p:spTree>
    <p:extLst>
      <p:ext uri="{BB962C8B-B14F-4D97-AF65-F5344CB8AC3E}">
        <p14:creationId xmlns:p14="http://schemas.microsoft.com/office/powerpoint/2010/main" val="438823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7</a:t>
            </a:fld>
            <a:endParaRPr lang="en-GB"/>
          </a:p>
        </p:txBody>
      </p:sp>
      <p:sp>
        <p:nvSpPr>
          <p:cNvPr id="8" name="Notes Placeholder 7"/>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3834190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8</a:t>
            </a:fld>
            <a:endParaRPr lang="en-GB"/>
          </a:p>
        </p:txBody>
      </p:sp>
      <p:sp>
        <p:nvSpPr>
          <p:cNvPr id="8" name="Notes Placeholder 7"/>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430148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9</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3925995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6ADA4EE-E5BB-4104-9F76-ACCD021FE85D}" type="datetime1">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20861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557D9C2-48BD-4C0B-8483-C805289DED37}" type="datetime1">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920510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D94F66A-36C1-4A8A-B967-C77ECDCAB944}" type="datetime1">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169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BEBD34-CAF3-47B3-AD35-BA2F052168D1}" type="datetime1">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67698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B845FB-CFA6-474C-A49B-F7D14CFEA7F2}" type="datetime1">
              <a:rPr lang="en-GB" smtClean="0"/>
              <a:t>26/06/2020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424274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64DEDD5-A592-4AB5-A331-4BFE067B8D0B}" type="datetime1">
              <a:rPr lang="en-GB" smtClean="0"/>
              <a:t>26/06/2020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418988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F0BEA62-62FF-403A-82DB-7EDDCEE55160}" type="datetime1">
              <a:rPr lang="en-GB" smtClean="0"/>
              <a:t>26/06/2020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683489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E80C75E-1B6F-42B3-B0CA-832E11B3BD2F}" type="datetime1">
              <a:rPr lang="en-GB" smtClean="0"/>
              <a:t>26/06/2020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814113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2F399-C02B-4315-B8EB-80C1A2AC7C04}" type="datetime1">
              <a:rPr lang="en-GB" smtClean="0"/>
              <a:t>26/06/2020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672581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18E54C-6C92-4E79-AE28-3F0364B3E36E}" type="datetime1">
              <a:rPr lang="en-GB" smtClean="0"/>
              <a:t>26/06/2020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015786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43B94D8-0D53-4F6E-AF4B-94951EA199F2}" type="datetime1">
              <a:rPr lang="en-GB" smtClean="0"/>
              <a:t>26/06/2020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846686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1D01C1-8073-46BA-A44A-B62D03494B53}" type="datetime1">
              <a:rPr lang="en-GB" smtClean="0"/>
              <a:t>26/06/2020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738C6-E173-49B3-9604-8B3C60228052}" type="slidenum">
              <a:rPr lang="en-GB" smtClean="0"/>
              <a:t>‹#›</a:t>
            </a:fld>
            <a:endParaRPr lang="en-GB"/>
          </a:p>
        </p:txBody>
      </p:sp>
    </p:spTree>
    <p:extLst>
      <p:ext uri="{BB962C8B-B14F-4D97-AF65-F5344CB8AC3E}">
        <p14:creationId xmlns:p14="http://schemas.microsoft.com/office/powerpoint/2010/main" val="2743261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gif"/><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gif"/><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gif"/><Relationship Id="rId7" Type="http://schemas.openxmlformats.org/officeDocument/2006/relationships/diagramColors" Target="../diagrams/colors3.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1.gif"/><Relationship Id="rId7" Type="http://schemas.openxmlformats.org/officeDocument/2006/relationships/diagramQuickStyle" Target="../diagrams/quickStyle4.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5.jpeg"/><Relationship Id="rId9" Type="http://schemas.microsoft.com/office/2007/relationships/diagramDrawing" Target="../diagrams/drawin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0693" y="1475267"/>
            <a:ext cx="3374937" cy="2188887"/>
          </a:xfrm>
          <a:prstGeom prst="rect">
            <a:avLst/>
          </a:prstGeom>
        </p:spPr>
      </p:pic>
      <p:sp>
        <p:nvSpPr>
          <p:cNvPr id="4" name="Title 1"/>
          <p:cNvSpPr txBox="1">
            <a:spLocks/>
          </p:cNvSpPr>
          <p:nvPr/>
        </p:nvSpPr>
        <p:spPr>
          <a:xfrm>
            <a:off x="1669808" y="295256"/>
            <a:ext cx="8664364" cy="7017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lvl1pPr algn="ctr">
              <a:lnSpc>
                <a:spcPct val="90000"/>
              </a:lnSpc>
              <a:spcBef>
                <a:spcPct val="0"/>
              </a:spcBef>
              <a:buNone/>
              <a:defRPr sz="2400" b="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4400" dirty="0"/>
              <a:t>Consultancy</a:t>
            </a:r>
            <a:r>
              <a:rPr lang="en-GB" dirty="0"/>
              <a:t> </a:t>
            </a:r>
            <a:r>
              <a:rPr lang="en-GB" sz="4400" dirty="0"/>
              <a:t>Project Charter</a:t>
            </a:r>
          </a:p>
        </p:txBody>
      </p:sp>
      <p:sp>
        <p:nvSpPr>
          <p:cNvPr id="5" name="TextBox 4"/>
          <p:cNvSpPr txBox="1"/>
          <p:nvPr/>
        </p:nvSpPr>
        <p:spPr>
          <a:xfrm>
            <a:off x="190004" y="6481482"/>
            <a:ext cx="10863478" cy="261610"/>
          </a:xfrm>
          <a:prstGeom prst="rect">
            <a:avLst/>
          </a:prstGeom>
          <a:noFill/>
        </p:spPr>
        <p:txBody>
          <a:bodyPr wrap="square" rtlCol="0">
            <a:spAutoFit/>
          </a:bodyPr>
          <a:lstStyle/>
          <a:p>
            <a:r>
              <a:rPr lang="en-GB" sz="1100" dirty="0" smtClean="0">
                <a:solidFill>
                  <a:schemeClr val="bg2">
                    <a:lumMod val="50000"/>
                  </a:schemeClr>
                </a:solidFill>
              </a:rPr>
              <a:t>Revised May 2019</a:t>
            </a:r>
            <a:endParaRPr lang="en-GB" sz="1100" dirty="0">
              <a:solidFill>
                <a:schemeClr val="bg2">
                  <a:lumMod val="50000"/>
                </a:schemeClr>
              </a:solidFill>
            </a:endParaRPr>
          </a:p>
        </p:txBody>
      </p:sp>
      <p:graphicFrame>
        <p:nvGraphicFramePr>
          <p:cNvPr id="7" name="Diagram 6"/>
          <p:cNvGraphicFramePr/>
          <p:nvPr>
            <p:extLst>
              <p:ext uri="{D42A27DB-BD31-4B8C-83A1-F6EECF244321}">
                <p14:modId xmlns:p14="http://schemas.microsoft.com/office/powerpoint/2010/main" val="85583944"/>
              </p:ext>
            </p:extLst>
          </p:nvPr>
        </p:nvGraphicFramePr>
        <p:xfrm>
          <a:off x="5330091" y="1711568"/>
          <a:ext cx="6557109" cy="461889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89693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99309"/>
            <a:ext cx="1701319" cy="1103427"/>
          </a:xfrm>
          <a:prstGeom prst="rect">
            <a:avLst/>
          </a:prstGeom>
        </p:spPr>
      </p:pic>
      <p:graphicFrame>
        <p:nvGraphicFramePr>
          <p:cNvPr id="8" name="Diagram 7"/>
          <p:cNvGraphicFramePr/>
          <p:nvPr>
            <p:extLst>
              <p:ext uri="{D42A27DB-BD31-4B8C-83A1-F6EECF244321}">
                <p14:modId xmlns:p14="http://schemas.microsoft.com/office/powerpoint/2010/main" val="2309592822"/>
              </p:ext>
            </p:extLst>
          </p:nvPr>
        </p:nvGraphicFramePr>
        <p:xfrm>
          <a:off x="103273" y="2757235"/>
          <a:ext cx="11930743" cy="24521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190004" y="6481482"/>
            <a:ext cx="10863478" cy="261610"/>
          </a:xfrm>
          <a:prstGeom prst="rect">
            <a:avLst/>
          </a:prstGeom>
          <a:noFill/>
        </p:spPr>
        <p:txBody>
          <a:bodyPr wrap="square" rtlCol="0">
            <a:spAutoFit/>
          </a:bodyPr>
          <a:lstStyle/>
          <a:p>
            <a:r>
              <a:rPr lang="en-GB" sz="1100" dirty="0" smtClean="0">
                <a:solidFill>
                  <a:schemeClr val="bg2">
                    <a:lumMod val="50000"/>
                  </a:schemeClr>
                </a:solidFill>
              </a:rPr>
              <a:t>Revised May 2019</a:t>
            </a:r>
            <a:endParaRPr lang="en-GB" sz="1100" dirty="0">
              <a:solidFill>
                <a:schemeClr val="bg2">
                  <a:lumMod val="50000"/>
                </a:schemeClr>
              </a:solidFill>
            </a:endParaRPr>
          </a:p>
        </p:txBody>
      </p:sp>
      <p:sp>
        <p:nvSpPr>
          <p:cNvPr id="2" name="Rectangle 1"/>
          <p:cNvSpPr/>
          <p:nvPr/>
        </p:nvSpPr>
        <p:spPr>
          <a:xfrm>
            <a:off x="312613" y="1485167"/>
            <a:ext cx="11512061" cy="1477328"/>
          </a:xfrm>
          <a:prstGeom prst="rect">
            <a:avLst/>
          </a:prstGeom>
        </p:spPr>
        <p:txBody>
          <a:bodyPr wrap="square">
            <a:spAutoFit/>
          </a:bodyPr>
          <a:lstStyle/>
          <a:p>
            <a:r>
              <a:rPr lang="en-GB" dirty="0">
                <a:solidFill>
                  <a:schemeClr val="accent5">
                    <a:lumMod val="75000"/>
                  </a:schemeClr>
                </a:solidFill>
              </a:rPr>
              <a:t>A Cranfield Trust Consultancy Project aims to make a positive, measureable difference to the Charity or Not for Profit (“Organisation”).  This </a:t>
            </a:r>
            <a:r>
              <a:rPr lang="en-GB" dirty="0" smtClean="0">
                <a:solidFill>
                  <a:schemeClr val="accent5">
                    <a:lumMod val="75000"/>
                  </a:schemeClr>
                </a:solidFill>
              </a:rPr>
              <a:t>Charter </a:t>
            </a:r>
            <a:r>
              <a:rPr lang="en-GB" dirty="0">
                <a:solidFill>
                  <a:schemeClr val="accent5">
                    <a:lumMod val="75000"/>
                  </a:schemeClr>
                </a:solidFill>
              </a:rPr>
              <a:t>outlines how a project works and includes guidance on roles and responsibilities.  </a:t>
            </a:r>
            <a:endParaRPr lang="en-GB" dirty="0" smtClean="0">
              <a:solidFill>
                <a:schemeClr val="accent5">
                  <a:lumMod val="75000"/>
                </a:schemeClr>
              </a:solidFill>
            </a:endParaRPr>
          </a:p>
          <a:p>
            <a:endParaRPr lang="en-GB" dirty="0">
              <a:solidFill>
                <a:schemeClr val="accent5">
                  <a:lumMod val="75000"/>
                </a:schemeClr>
              </a:solidFill>
            </a:endParaRPr>
          </a:p>
          <a:p>
            <a:r>
              <a:rPr lang="en-GB" dirty="0" smtClean="0">
                <a:solidFill>
                  <a:schemeClr val="accent5">
                    <a:lumMod val="75000"/>
                  </a:schemeClr>
                </a:solidFill>
              </a:rPr>
              <a:t>The </a:t>
            </a:r>
            <a:r>
              <a:rPr lang="en-GB" dirty="0">
                <a:solidFill>
                  <a:schemeClr val="accent5">
                    <a:lumMod val="75000"/>
                  </a:schemeClr>
                </a:solidFill>
              </a:rPr>
              <a:t>positive difference is measured through </a:t>
            </a:r>
            <a:r>
              <a:rPr lang="en-GB" dirty="0" smtClean="0">
                <a:solidFill>
                  <a:schemeClr val="accent5">
                    <a:lumMod val="75000"/>
                  </a:schemeClr>
                </a:solidFill>
              </a:rPr>
              <a:t>deliverables </a:t>
            </a:r>
            <a:r>
              <a:rPr lang="en-GB" dirty="0">
                <a:solidFill>
                  <a:schemeClr val="accent5">
                    <a:lumMod val="75000"/>
                  </a:schemeClr>
                </a:solidFill>
              </a:rPr>
              <a:t>and </a:t>
            </a:r>
            <a:r>
              <a:rPr lang="en-GB" dirty="0" smtClean="0">
                <a:solidFill>
                  <a:schemeClr val="accent5">
                    <a:lumMod val="75000"/>
                  </a:schemeClr>
                </a:solidFill>
              </a:rPr>
              <a:t>outcomes.  It’s recorded using Cranfield Trust’s “Journey 2 Excellence” evaluation tool.</a:t>
            </a:r>
            <a:endParaRPr lang="en-GB" dirty="0">
              <a:solidFill>
                <a:schemeClr val="accent5">
                  <a:lumMod val="75000"/>
                </a:schemeClr>
              </a:solidFill>
            </a:endParaRPr>
          </a:p>
        </p:txBody>
      </p:sp>
      <p:sp>
        <p:nvSpPr>
          <p:cNvPr id="7" name="Footer Placeholder 2"/>
          <p:cNvSpPr>
            <a:spLocks noGrp="1"/>
          </p:cNvSpPr>
          <p:nvPr>
            <p:ph type="ftr" sz="quarter" idx="11"/>
          </p:nvPr>
        </p:nvSpPr>
        <p:spPr>
          <a:xfrm>
            <a:off x="4038600" y="6356350"/>
            <a:ext cx="4114800" cy="365125"/>
          </a:xfrm>
        </p:spPr>
        <p:txBody>
          <a:bodyPr/>
          <a:lstStyle/>
          <a:p>
            <a:r>
              <a:rPr lang="en-GB" dirty="0" smtClean="0"/>
              <a:t>Cranfield </a:t>
            </a:r>
            <a:r>
              <a:rPr lang="en-GB" dirty="0"/>
              <a:t>Trust Consultancy Project </a:t>
            </a:r>
            <a:r>
              <a:rPr lang="en-GB" dirty="0" smtClean="0"/>
              <a:t>Charter</a:t>
            </a:r>
            <a:endParaRPr lang="en-GB" dirty="0"/>
          </a:p>
        </p:txBody>
      </p:sp>
    </p:spTree>
    <p:extLst>
      <p:ext uri="{BB962C8B-B14F-4D97-AF65-F5344CB8AC3E}">
        <p14:creationId xmlns:p14="http://schemas.microsoft.com/office/powerpoint/2010/main" val="1244228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398035"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Projects Manager Consultancy Charter</a:t>
            </a:r>
          </a:p>
        </p:txBody>
      </p:sp>
      <p:sp>
        <p:nvSpPr>
          <p:cNvPr id="6" name="TextBox 5"/>
          <p:cNvSpPr txBox="1"/>
          <p:nvPr/>
        </p:nvSpPr>
        <p:spPr>
          <a:xfrm>
            <a:off x="2386444" y="1412510"/>
            <a:ext cx="9406855" cy="2308324"/>
          </a:xfrm>
          <a:prstGeom prst="rect">
            <a:avLst/>
          </a:prstGeom>
          <a:noFill/>
        </p:spPr>
        <p:txBody>
          <a:bodyPr wrap="square" rtlCol="0">
            <a:spAutoFit/>
          </a:bodyPr>
          <a:lstStyle/>
          <a:p>
            <a:r>
              <a:rPr lang="en-GB" sz="1200" dirty="0">
                <a:solidFill>
                  <a:schemeClr val="accent5">
                    <a:lumMod val="75000"/>
                  </a:schemeClr>
                </a:solidFill>
              </a:rPr>
              <a:t>Cranfield Trust volunteer consultants are placed in projects with </a:t>
            </a:r>
            <a:r>
              <a:rPr lang="en-GB" sz="1200" dirty="0" smtClean="0">
                <a:solidFill>
                  <a:schemeClr val="accent5">
                    <a:lumMod val="75000"/>
                  </a:schemeClr>
                </a:solidFill>
              </a:rPr>
              <a:t>organisations </a:t>
            </a:r>
            <a:r>
              <a:rPr lang="en-GB" sz="1200" dirty="0">
                <a:solidFill>
                  <a:schemeClr val="accent5">
                    <a:lumMod val="75000"/>
                  </a:schemeClr>
                </a:solidFill>
              </a:rPr>
              <a:t>to help trustees and staff accomplish the deliverables as agreed in the relevant Project Brief.  Each volunteer consultant has their own way of working and their approach can be to act as advisors, facilitators, critical friends, coaches or mentors. Some volunteer consultants will work in more detail than others, but their approach will not be to ‘do’ all the work as an additional </a:t>
            </a:r>
            <a:r>
              <a:rPr lang="en-GB" sz="1200" dirty="0" smtClean="0">
                <a:solidFill>
                  <a:schemeClr val="accent5">
                    <a:lumMod val="75000"/>
                  </a:schemeClr>
                </a:solidFill>
              </a:rPr>
              <a:t>organisation </a:t>
            </a:r>
            <a:r>
              <a:rPr lang="en-GB" sz="1200" dirty="0">
                <a:solidFill>
                  <a:schemeClr val="accent5">
                    <a:lumMod val="75000"/>
                  </a:schemeClr>
                </a:solidFill>
              </a:rPr>
              <a:t>resource.  </a:t>
            </a:r>
          </a:p>
          <a:p>
            <a:r>
              <a:rPr lang="en-GB" sz="1200" dirty="0">
                <a:solidFill>
                  <a:schemeClr val="accent5">
                    <a:lumMod val="75000"/>
                  </a:schemeClr>
                </a:solidFill>
              </a:rPr>
              <a:t>Cranfield Trust expects each </a:t>
            </a:r>
            <a:r>
              <a:rPr lang="en-GB" sz="1200" dirty="0" smtClean="0">
                <a:solidFill>
                  <a:schemeClr val="accent5">
                    <a:lumMod val="75000"/>
                  </a:schemeClr>
                </a:solidFill>
              </a:rPr>
              <a:t>organisation </a:t>
            </a:r>
            <a:r>
              <a:rPr lang="en-GB" sz="1200" dirty="0">
                <a:solidFill>
                  <a:schemeClr val="accent5">
                    <a:lumMod val="75000"/>
                  </a:schemeClr>
                </a:solidFill>
              </a:rPr>
              <a:t>to provide a designated person or persons to take accountability for and work with the volunteer consultant throughout the project.  Joint ways of working should be agreed by the volunteer consultant and </a:t>
            </a:r>
            <a:r>
              <a:rPr lang="en-GB" sz="1200" dirty="0" smtClean="0">
                <a:solidFill>
                  <a:schemeClr val="accent5">
                    <a:lumMod val="75000"/>
                  </a:schemeClr>
                </a:solidFill>
              </a:rPr>
              <a:t>the organisation’s </a:t>
            </a:r>
            <a:r>
              <a:rPr lang="en-GB" sz="1200" dirty="0">
                <a:solidFill>
                  <a:schemeClr val="accent5">
                    <a:lumMod val="75000"/>
                  </a:schemeClr>
                </a:solidFill>
              </a:rPr>
              <a:t>accountable </a:t>
            </a:r>
            <a:r>
              <a:rPr lang="en-GB" sz="1200" dirty="0" smtClean="0">
                <a:solidFill>
                  <a:schemeClr val="accent5">
                    <a:lumMod val="75000"/>
                  </a:schemeClr>
                </a:solidFill>
              </a:rPr>
              <a:t>person (the Project Lead) </a:t>
            </a:r>
            <a:r>
              <a:rPr lang="en-GB" sz="1200" dirty="0">
                <a:solidFill>
                  <a:schemeClr val="accent5">
                    <a:lumMod val="75000"/>
                  </a:schemeClr>
                </a:solidFill>
              </a:rPr>
              <a:t>at their first meeting.  Whatever approach is decided upon, the accountable person should actively engage and seek to learn from the process to aid future sustainability and help build resilience in </a:t>
            </a:r>
            <a:r>
              <a:rPr lang="en-GB" sz="1200" dirty="0" smtClean="0">
                <a:solidFill>
                  <a:schemeClr val="accent5">
                    <a:lumMod val="75000"/>
                  </a:schemeClr>
                </a:solidFill>
              </a:rPr>
              <a:t>their organisation</a:t>
            </a:r>
            <a:r>
              <a:rPr lang="en-GB" sz="1200" dirty="0">
                <a:solidFill>
                  <a:schemeClr val="accent5">
                    <a:lumMod val="75000"/>
                  </a:schemeClr>
                </a:solidFill>
              </a:rPr>
              <a:t>.</a:t>
            </a:r>
          </a:p>
          <a:p>
            <a:endParaRPr lang="en-GB" sz="1200" dirty="0">
              <a:solidFill>
                <a:schemeClr val="accent5">
                  <a:lumMod val="75000"/>
                </a:schemeClr>
              </a:solidFill>
            </a:endParaRPr>
          </a:p>
          <a:p>
            <a:r>
              <a:rPr lang="en-GB" sz="1200" dirty="0">
                <a:solidFill>
                  <a:schemeClr val="accent5">
                    <a:lumMod val="75000"/>
                  </a:schemeClr>
                </a:solidFill>
              </a:rPr>
              <a:t>Each </a:t>
            </a:r>
            <a:r>
              <a:rPr lang="en-GB" sz="1200" dirty="0" smtClean="0">
                <a:solidFill>
                  <a:schemeClr val="accent5">
                    <a:lumMod val="75000"/>
                  </a:schemeClr>
                </a:solidFill>
              </a:rPr>
              <a:t>consultancy </a:t>
            </a:r>
            <a:r>
              <a:rPr lang="en-GB" sz="1200" dirty="0">
                <a:solidFill>
                  <a:schemeClr val="accent5">
                    <a:lumMod val="75000"/>
                  </a:schemeClr>
                </a:solidFill>
              </a:rPr>
              <a:t>p</a:t>
            </a:r>
            <a:r>
              <a:rPr lang="en-GB" sz="1200" dirty="0" smtClean="0">
                <a:solidFill>
                  <a:schemeClr val="accent5">
                    <a:lumMod val="75000"/>
                  </a:schemeClr>
                </a:solidFill>
              </a:rPr>
              <a:t>roject </a:t>
            </a:r>
            <a:r>
              <a:rPr lang="en-GB" sz="1200" dirty="0">
                <a:solidFill>
                  <a:schemeClr val="accent5">
                    <a:lumMod val="75000"/>
                  </a:schemeClr>
                </a:solidFill>
              </a:rPr>
              <a:t>is approved centrally by </a:t>
            </a:r>
            <a:r>
              <a:rPr lang="en-GB" sz="1200" dirty="0" smtClean="0">
                <a:solidFill>
                  <a:schemeClr val="accent5">
                    <a:lumMod val="75000"/>
                  </a:schemeClr>
                </a:solidFill>
              </a:rPr>
              <a:t>Cranfield </a:t>
            </a:r>
            <a:r>
              <a:rPr lang="en-GB" sz="1200" dirty="0">
                <a:solidFill>
                  <a:schemeClr val="accent5">
                    <a:lumMod val="75000"/>
                  </a:schemeClr>
                </a:solidFill>
              </a:rPr>
              <a:t>Trust. </a:t>
            </a:r>
            <a:r>
              <a:rPr lang="en-GB" sz="1200" dirty="0" smtClean="0">
                <a:solidFill>
                  <a:schemeClr val="accent5">
                    <a:lumMod val="75000"/>
                  </a:schemeClr>
                </a:solidFill>
              </a:rPr>
              <a:t>Cranfield </a:t>
            </a:r>
            <a:r>
              <a:rPr lang="en-GB" sz="1200" dirty="0">
                <a:solidFill>
                  <a:schemeClr val="accent5">
                    <a:lumMod val="75000"/>
                  </a:schemeClr>
                </a:solidFill>
              </a:rPr>
              <a:t>Trust Projects Manager and the Organisation Project Lead have produced a project brief and this has been viewed by The Trust’s Volunteer Consultant before accepting the project. This brief has also been approved and signed off by The Organisation’s  </a:t>
            </a:r>
            <a:r>
              <a:rPr lang="en-GB" sz="1200" dirty="0" smtClean="0">
                <a:solidFill>
                  <a:schemeClr val="accent5">
                    <a:lumMod val="75000"/>
                  </a:schemeClr>
                </a:solidFill>
              </a:rPr>
              <a:t>Board before being offered to a Volunteer Consultant for consideration.</a:t>
            </a:r>
            <a:endParaRPr lang="en-GB" sz="1200" dirty="0">
              <a:solidFill>
                <a:schemeClr val="accent5">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Footer Placeholder 2"/>
          <p:cNvSpPr>
            <a:spLocks noGrp="1"/>
          </p:cNvSpPr>
          <p:nvPr>
            <p:ph type="ftr" sz="quarter" idx="11"/>
          </p:nvPr>
        </p:nvSpPr>
        <p:spPr/>
        <p:txBody>
          <a:bodyPr/>
          <a:lstStyle/>
          <a:p>
            <a:r>
              <a:rPr lang="en-GB" dirty="0" smtClean="0"/>
              <a:t>Cranfield </a:t>
            </a:r>
            <a:r>
              <a:rPr lang="en-GB" dirty="0"/>
              <a:t>Trust Consultancy Project </a:t>
            </a:r>
            <a:r>
              <a:rPr lang="en-GB" dirty="0" smtClean="0"/>
              <a:t>Charter</a:t>
            </a:r>
            <a:endParaRPr lang="en-GB" dirty="0"/>
          </a:p>
        </p:txBody>
      </p:sp>
      <p:sp>
        <p:nvSpPr>
          <p:cNvPr id="4" name="Slide Number Placeholder 3"/>
          <p:cNvSpPr>
            <a:spLocks noGrp="1"/>
          </p:cNvSpPr>
          <p:nvPr>
            <p:ph type="sldNum" sz="quarter" idx="12"/>
          </p:nvPr>
        </p:nvSpPr>
        <p:spPr/>
        <p:txBody>
          <a:bodyPr/>
          <a:lstStyle/>
          <a:p>
            <a:fld id="{769738C6-E173-49B3-9604-8B3C60228052}" type="slidenum">
              <a:rPr lang="en-GB" smtClean="0"/>
              <a:t>3</a:t>
            </a:fld>
            <a:endParaRPr lang="en-GB"/>
          </a:p>
        </p:txBody>
      </p:sp>
      <p:graphicFrame>
        <p:nvGraphicFramePr>
          <p:cNvPr id="5" name="Diagram 4"/>
          <p:cNvGraphicFramePr/>
          <p:nvPr>
            <p:extLst>
              <p:ext uri="{D42A27DB-BD31-4B8C-83A1-F6EECF244321}">
                <p14:modId xmlns:p14="http://schemas.microsoft.com/office/powerpoint/2010/main" val="1112587968"/>
              </p:ext>
            </p:extLst>
          </p:nvPr>
        </p:nvGraphicFramePr>
        <p:xfrm>
          <a:off x="7690338" y="3384062"/>
          <a:ext cx="4954508" cy="333741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extBox 8"/>
          <p:cNvSpPr txBox="1"/>
          <p:nvPr/>
        </p:nvSpPr>
        <p:spPr>
          <a:xfrm>
            <a:off x="190004" y="3772078"/>
            <a:ext cx="8776714" cy="2339102"/>
          </a:xfrm>
          <a:prstGeom prst="rect">
            <a:avLst/>
          </a:prstGeom>
          <a:noFill/>
        </p:spPr>
        <p:txBody>
          <a:bodyPr wrap="square" rtlCol="0">
            <a:spAutoFit/>
          </a:bodyPr>
          <a:lstStyle/>
          <a:p>
            <a:r>
              <a:rPr lang="en-GB" sz="1200" dirty="0">
                <a:solidFill>
                  <a:schemeClr val="accent5">
                    <a:lumMod val="75000"/>
                  </a:schemeClr>
                </a:solidFill>
              </a:rPr>
              <a:t>During </a:t>
            </a:r>
            <a:r>
              <a:rPr lang="en-GB" sz="1200" dirty="0" smtClean="0">
                <a:solidFill>
                  <a:schemeClr val="accent5">
                    <a:lumMod val="75000"/>
                  </a:schemeClr>
                </a:solidFill>
              </a:rPr>
              <a:t>their </a:t>
            </a:r>
            <a:r>
              <a:rPr lang="en-GB" sz="1200" dirty="0">
                <a:solidFill>
                  <a:schemeClr val="accent5">
                    <a:lumMod val="75000"/>
                  </a:schemeClr>
                </a:solidFill>
              </a:rPr>
              <a:t>initial exploratory meeting, The Trust’s Volunteer Consultant and the Organisation Project Lead will review this project brief and establish that both can support one another in producing the deliverables within the timeframe specified.  After the meeting both parties will report back to The Trust Projects Manager to confirm the start of the consultancy process.</a:t>
            </a:r>
          </a:p>
          <a:p>
            <a:endParaRPr lang="en-GB" sz="1200" dirty="0">
              <a:solidFill>
                <a:schemeClr val="accent5">
                  <a:lumMod val="75000"/>
                </a:schemeClr>
              </a:solidFill>
            </a:endParaRPr>
          </a:p>
          <a:p>
            <a:r>
              <a:rPr lang="en-GB" sz="1200" dirty="0" smtClean="0">
                <a:solidFill>
                  <a:schemeClr val="accent5">
                    <a:lumMod val="75000"/>
                  </a:schemeClr>
                </a:solidFill>
              </a:rPr>
              <a:t>The </a:t>
            </a:r>
            <a:r>
              <a:rPr lang="en-GB" sz="1200" dirty="0">
                <a:solidFill>
                  <a:schemeClr val="accent5">
                    <a:lumMod val="75000"/>
                  </a:schemeClr>
                </a:solidFill>
              </a:rPr>
              <a:t>Volunteer Consultant and the Organisation Project Lead will keep The Cranfield Trust Projects Manager updated on progress and promptly respond to the </a:t>
            </a:r>
            <a:r>
              <a:rPr lang="en-GB" sz="1200" dirty="0" smtClean="0">
                <a:solidFill>
                  <a:schemeClr val="accent5">
                    <a:lumMod val="75000"/>
                  </a:schemeClr>
                </a:solidFill>
              </a:rPr>
              <a:t>Trust PMs follow-up requests.</a:t>
            </a:r>
            <a:endParaRPr lang="en-GB" sz="1200" b="1" dirty="0"/>
          </a:p>
          <a:p>
            <a:endParaRPr lang="en-GB" sz="1200" dirty="0">
              <a:solidFill>
                <a:schemeClr val="accent5">
                  <a:lumMod val="75000"/>
                </a:schemeClr>
              </a:solidFill>
            </a:endParaRPr>
          </a:p>
          <a:p>
            <a:r>
              <a:rPr lang="en-GB" sz="1200" dirty="0">
                <a:solidFill>
                  <a:schemeClr val="accent5">
                    <a:lumMod val="75000"/>
                  </a:schemeClr>
                </a:solidFill>
              </a:rPr>
              <a:t>All parties will communicate in a timely and courteous manner.</a:t>
            </a:r>
          </a:p>
          <a:p>
            <a:endParaRPr lang="en-GB" sz="1200" dirty="0">
              <a:solidFill>
                <a:schemeClr val="accent5">
                  <a:lumMod val="75000"/>
                </a:schemeClr>
              </a:solidFill>
            </a:endParaRPr>
          </a:p>
          <a:p>
            <a:r>
              <a:rPr lang="en-GB" sz="1200" dirty="0" smtClean="0">
                <a:solidFill>
                  <a:schemeClr val="accent5">
                    <a:lumMod val="75000"/>
                  </a:schemeClr>
                </a:solidFill>
              </a:rPr>
              <a:t>The </a:t>
            </a:r>
            <a:r>
              <a:rPr lang="en-GB" sz="1200" dirty="0">
                <a:solidFill>
                  <a:schemeClr val="accent5">
                    <a:lumMod val="75000"/>
                  </a:schemeClr>
                </a:solidFill>
              </a:rPr>
              <a:t>project lead and volunteer consultant should contact the Trust projects manager if problems arise. If needed, the projects manager will escalate to the </a:t>
            </a:r>
            <a:r>
              <a:rPr lang="en-GB" sz="1200" dirty="0" smtClean="0">
                <a:solidFill>
                  <a:schemeClr val="accent5">
                    <a:lumMod val="75000"/>
                  </a:schemeClr>
                </a:solidFill>
              </a:rPr>
              <a:t>Trust’s Head of Consultancy.  </a:t>
            </a:r>
            <a:endParaRPr lang="en-GB" sz="1200" dirty="0">
              <a:solidFill>
                <a:schemeClr val="accent5">
                  <a:lumMod val="75000"/>
                </a:schemeClr>
              </a:solidFill>
            </a:endParaRPr>
          </a:p>
          <a:p>
            <a:endParaRPr lang="en-GB" sz="1400" b="1" dirty="0">
              <a:solidFill>
                <a:schemeClr val="accent5">
                  <a:lumMod val="75000"/>
                </a:schemeClr>
              </a:solidFill>
            </a:endParaRPr>
          </a:p>
        </p:txBody>
      </p:sp>
      <p:grpSp>
        <p:nvGrpSpPr>
          <p:cNvPr id="16" name="Group 15"/>
          <p:cNvGrpSpPr/>
          <p:nvPr/>
        </p:nvGrpSpPr>
        <p:grpSpPr>
          <a:xfrm>
            <a:off x="114476" y="1673391"/>
            <a:ext cx="2271968" cy="1588788"/>
            <a:chOff x="4960016" y="2634606"/>
            <a:chExt cx="2271968" cy="1588788"/>
          </a:xfrm>
        </p:grpSpPr>
        <p:grpSp>
          <p:nvGrpSpPr>
            <p:cNvPr id="10" name="Group 9"/>
            <p:cNvGrpSpPr/>
            <p:nvPr/>
          </p:nvGrpSpPr>
          <p:grpSpPr>
            <a:xfrm>
              <a:off x="5414410" y="2634606"/>
              <a:ext cx="1817574" cy="1588788"/>
              <a:chOff x="461200" y="431695"/>
              <a:chExt cx="1817574" cy="1588788"/>
            </a:xfrm>
          </p:grpSpPr>
          <p:sp>
            <p:nvSpPr>
              <p:cNvPr id="14" name="Right Arrow 13"/>
              <p:cNvSpPr/>
              <p:nvPr/>
            </p:nvSpPr>
            <p:spPr>
              <a:xfrm>
                <a:off x="461200"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ight Arrow 4"/>
              <p:cNvSpPr txBox="1"/>
              <p:nvPr/>
            </p:nvSpPr>
            <p:spPr>
              <a:xfrm>
                <a:off x="915593"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Resources (</a:t>
                </a:r>
                <a:r>
                  <a:rPr lang="en-US" sz="1000" kern="1200" dirty="0" err="1"/>
                  <a:t>Organisation</a:t>
                </a:r>
                <a:r>
                  <a:rPr lang="en-US" sz="1000" kern="1200" dirty="0"/>
                  <a:t> time, Volunteer Consultant time and </a:t>
                </a:r>
                <a:r>
                  <a:rPr lang="en-US" sz="1000" kern="1200" dirty="0" err="1"/>
                  <a:t>Cranfield</a:t>
                </a:r>
                <a:r>
                  <a:rPr lang="en-US" sz="1000" kern="1200" dirty="0"/>
                  <a:t> Trust time)</a:t>
                </a:r>
              </a:p>
            </p:txBody>
          </p:sp>
        </p:grpSp>
        <p:grpSp>
          <p:nvGrpSpPr>
            <p:cNvPr id="11" name="Group 10"/>
            <p:cNvGrpSpPr/>
            <p:nvPr/>
          </p:nvGrpSpPr>
          <p:grpSpPr>
            <a:xfrm>
              <a:off x="4960016" y="2974606"/>
              <a:ext cx="908787" cy="908787"/>
              <a:chOff x="6806" y="771695"/>
              <a:chExt cx="908787" cy="908787"/>
            </a:xfrm>
          </p:grpSpPr>
          <p:sp>
            <p:nvSpPr>
              <p:cNvPr id="12" name="Oval 11"/>
              <p:cNvSpPr/>
              <p:nvPr/>
            </p:nvSpPr>
            <p:spPr>
              <a:xfrm>
                <a:off x="6806" y="771695"/>
                <a:ext cx="908787" cy="908787"/>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Oval 6"/>
              <p:cNvSpPr txBox="1"/>
              <p:nvPr/>
            </p:nvSpPr>
            <p:spPr>
              <a:xfrm>
                <a:off x="139895" y="904784"/>
                <a:ext cx="642609" cy="6426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Inputs</a:t>
                </a:r>
              </a:p>
            </p:txBody>
          </p:sp>
        </p:grpSp>
      </p:grpSp>
      <p:sp>
        <p:nvSpPr>
          <p:cNvPr id="17" name="Rectangle 16"/>
          <p:cNvSpPr/>
          <p:nvPr/>
        </p:nvSpPr>
        <p:spPr>
          <a:xfrm>
            <a:off x="3141339" y="1123332"/>
            <a:ext cx="9503507" cy="338554"/>
          </a:xfrm>
          <a:prstGeom prst="rect">
            <a:avLst/>
          </a:prstGeom>
        </p:spPr>
        <p:txBody>
          <a:bodyPr wrap="square">
            <a:spAutoFit/>
          </a:bodyPr>
          <a:lstStyle/>
          <a:p>
            <a:r>
              <a:rPr lang="en-GB" sz="1600" b="1" i="1" dirty="0"/>
              <a:t>Your Time is </a:t>
            </a:r>
            <a:r>
              <a:rPr lang="en-GB" sz="1600" b="1" i="1" dirty="0" smtClean="0"/>
              <a:t>Valued - we </a:t>
            </a:r>
            <a:r>
              <a:rPr lang="en-GB" sz="1600" b="1" i="1" dirty="0"/>
              <a:t>take the time to ensure that yours is used productively</a:t>
            </a:r>
          </a:p>
        </p:txBody>
      </p:sp>
    </p:spTree>
    <p:extLst>
      <p:ext uri="{BB962C8B-B14F-4D97-AF65-F5344CB8AC3E}">
        <p14:creationId xmlns:p14="http://schemas.microsoft.com/office/powerpoint/2010/main" val="1928625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398035"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Projects Manager Consultancy Charter</a:t>
            </a:r>
          </a:p>
        </p:txBody>
      </p:sp>
      <p:sp>
        <p:nvSpPr>
          <p:cNvPr id="6" name="TextBox 5"/>
          <p:cNvSpPr txBox="1"/>
          <p:nvPr/>
        </p:nvSpPr>
        <p:spPr>
          <a:xfrm>
            <a:off x="2366838" y="969705"/>
            <a:ext cx="9559550" cy="1754326"/>
          </a:xfrm>
          <a:prstGeom prst="rect">
            <a:avLst/>
          </a:prstGeom>
          <a:noFill/>
        </p:spPr>
        <p:txBody>
          <a:bodyPr wrap="square" rtlCol="0">
            <a:spAutoFit/>
          </a:bodyPr>
          <a:lstStyle/>
          <a:p>
            <a:r>
              <a:rPr lang="en-GB" sz="1200" dirty="0" smtClean="0">
                <a:solidFill>
                  <a:schemeClr val="accent5">
                    <a:lumMod val="75000"/>
                  </a:schemeClr>
                </a:solidFill>
              </a:rPr>
              <a:t>The </a:t>
            </a:r>
            <a:r>
              <a:rPr lang="en-GB" sz="1200" dirty="0">
                <a:solidFill>
                  <a:schemeClr val="accent5">
                    <a:lumMod val="75000"/>
                  </a:schemeClr>
                </a:solidFill>
              </a:rPr>
              <a:t>overall process is summarised below</a:t>
            </a:r>
            <a:r>
              <a:rPr lang="en-GB" sz="1200" b="1" dirty="0">
                <a:solidFill>
                  <a:schemeClr val="accent5">
                    <a:lumMod val="75000"/>
                  </a:schemeClr>
                </a:solidFill>
              </a:rPr>
              <a:t>.  Key to success is good communication </a:t>
            </a:r>
            <a:r>
              <a:rPr lang="en-GB" sz="1200" dirty="0">
                <a:solidFill>
                  <a:schemeClr val="accent5">
                    <a:lumMod val="75000"/>
                  </a:schemeClr>
                </a:solidFill>
              </a:rPr>
              <a:t>between all three parties The Cranfield Trust (Volunteer Consultant and </a:t>
            </a:r>
            <a:r>
              <a:rPr lang="en-GB" sz="1200" dirty="0" smtClean="0">
                <a:solidFill>
                  <a:schemeClr val="accent5">
                    <a:lumMod val="75000"/>
                  </a:schemeClr>
                </a:solidFill>
              </a:rPr>
              <a:t>Project </a:t>
            </a:r>
            <a:r>
              <a:rPr lang="en-GB" sz="1200" dirty="0">
                <a:solidFill>
                  <a:schemeClr val="accent5">
                    <a:lumMod val="75000"/>
                  </a:schemeClr>
                </a:solidFill>
              </a:rPr>
              <a:t>Manager) and The Organisation Project Lead.</a:t>
            </a:r>
          </a:p>
          <a:p>
            <a:endParaRPr lang="en-GB" sz="1200" dirty="0">
              <a:solidFill>
                <a:schemeClr val="accent5">
                  <a:lumMod val="75000"/>
                </a:schemeClr>
              </a:solidFill>
            </a:endParaRPr>
          </a:p>
          <a:p>
            <a:r>
              <a:rPr lang="en-GB" sz="1200" dirty="0" smtClean="0">
                <a:solidFill>
                  <a:schemeClr val="accent5">
                    <a:lumMod val="75000"/>
                  </a:schemeClr>
                </a:solidFill>
              </a:rPr>
              <a:t>The Project Manager will support the Organisation Project Lead to complete a Journey to Excellence form (J2E) before the project starts and again when the project is complete. The </a:t>
            </a:r>
            <a:r>
              <a:rPr lang="en-GB" sz="1200" dirty="0" smtClean="0">
                <a:solidFill>
                  <a:schemeClr val="accent5">
                    <a:lumMod val="75000"/>
                  </a:schemeClr>
                </a:solidFill>
              </a:rPr>
              <a:t>J2E </a:t>
            </a:r>
            <a:r>
              <a:rPr lang="en-GB" sz="1200" dirty="0">
                <a:solidFill>
                  <a:schemeClr val="accent5">
                    <a:lumMod val="75000"/>
                  </a:schemeClr>
                </a:solidFill>
              </a:rPr>
              <a:t>has two </a:t>
            </a:r>
            <a:r>
              <a:rPr lang="en-GB" sz="1200" dirty="0" smtClean="0">
                <a:solidFill>
                  <a:schemeClr val="accent5">
                    <a:lumMod val="75000"/>
                  </a:schemeClr>
                </a:solidFill>
              </a:rPr>
              <a:t>purposes: </a:t>
            </a:r>
            <a:r>
              <a:rPr lang="en-GB" sz="1200" dirty="0">
                <a:solidFill>
                  <a:schemeClr val="accent5">
                    <a:lumMod val="75000"/>
                  </a:schemeClr>
                </a:solidFill>
              </a:rPr>
              <a:t>(1) for the charity to assess its own performance </a:t>
            </a:r>
            <a:r>
              <a:rPr lang="en-GB" sz="1200" dirty="0" smtClean="0">
                <a:solidFill>
                  <a:schemeClr val="accent5">
                    <a:lumMod val="75000"/>
                  </a:schemeClr>
                </a:solidFill>
              </a:rPr>
              <a:t>at </a:t>
            </a:r>
            <a:r>
              <a:rPr lang="en-GB" sz="1200" dirty="0">
                <a:solidFill>
                  <a:schemeClr val="accent5">
                    <a:lumMod val="75000"/>
                  </a:schemeClr>
                </a:solidFill>
              </a:rPr>
              <a:t>the beginning </a:t>
            </a:r>
            <a:r>
              <a:rPr lang="en-GB" sz="1200" dirty="0" smtClean="0">
                <a:solidFill>
                  <a:schemeClr val="accent5">
                    <a:lumMod val="75000"/>
                  </a:schemeClr>
                </a:solidFill>
              </a:rPr>
              <a:t>and </a:t>
            </a:r>
            <a:r>
              <a:rPr lang="en-GB" sz="1200" dirty="0">
                <a:solidFill>
                  <a:schemeClr val="accent5">
                    <a:lumMod val="75000"/>
                  </a:schemeClr>
                </a:solidFill>
              </a:rPr>
              <a:t>then again at the end of the project, to see their own development, and (2) for Cranfield Trust to use the scores to evidence the impact we have on organisations by carrying out our </a:t>
            </a:r>
            <a:r>
              <a:rPr lang="en-GB" sz="1200" dirty="0" smtClean="0">
                <a:solidFill>
                  <a:schemeClr val="accent5">
                    <a:lumMod val="75000"/>
                  </a:schemeClr>
                </a:solidFill>
              </a:rPr>
              <a:t>projects. </a:t>
            </a:r>
          </a:p>
          <a:p>
            <a:r>
              <a:rPr lang="en-GB" sz="1200" dirty="0" smtClean="0">
                <a:solidFill>
                  <a:schemeClr val="accent5">
                    <a:lumMod val="75000"/>
                  </a:schemeClr>
                </a:solidFill>
              </a:rPr>
              <a:t>In addition </a:t>
            </a:r>
            <a:r>
              <a:rPr lang="en-GB" sz="1200" dirty="0">
                <a:solidFill>
                  <a:schemeClr val="accent5">
                    <a:lumMod val="75000"/>
                  </a:schemeClr>
                </a:solidFill>
              </a:rPr>
              <a:t>On-line </a:t>
            </a:r>
            <a:r>
              <a:rPr lang="en-GB" sz="1200" dirty="0">
                <a:solidFill>
                  <a:schemeClr val="accent5">
                    <a:lumMod val="75000"/>
                  </a:schemeClr>
                </a:solidFill>
              </a:rPr>
              <a:t>post project feedback will be sent to the Consultant and Organisation Project Lead and both Consultant and </a:t>
            </a:r>
            <a:r>
              <a:rPr lang="en-GB" sz="1200" dirty="0">
                <a:solidFill>
                  <a:schemeClr val="accent5">
                    <a:lumMod val="75000"/>
                  </a:schemeClr>
                </a:solidFill>
              </a:rPr>
              <a:t>Organisation Project Lead agree to complete and submit this at the end of the project.  </a:t>
            </a:r>
            <a:endParaRPr lang="en-GB" sz="1200" b="1" dirty="0">
              <a:solidFill>
                <a:schemeClr val="accent5">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Rectangle 2"/>
          <p:cNvSpPr/>
          <p:nvPr/>
        </p:nvSpPr>
        <p:spPr>
          <a:xfrm>
            <a:off x="190004" y="2847367"/>
            <a:ext cx="2043745"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Organisation enquires about management consultancy support from The Cranfield Trust </a:t>
            </a:r>
          </a:p>
        </p:txBody>
      </p:sp>
      <p:sp>
        <p:nvSpPr>
          <p:cNvPr id="8" name="Rectangle 7"/>
          <p:cNvSpPr/>
          <p:nvPr/>
        </p:nvSpPr>
        <p:spPr>
          <a:xfrm>
            <a:off x="2515198" y="2847364"/>
            <a:ext cx="2065514"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Organisation approved for Cranfield Trust Consultancy Support</a:t>
            </a:r>
          </a:p>
        </p:txBody>
      </p:sp>
      <p:sp>
        <p:nvSpPr>
          <p:cNvPr id="9" name="Rectangle 8"/>
          <p:cNvSpPr/>
          <p:nvPr/>
        </p:nvSpPr>
        <p:spPr>
          <a:xfrm>
            <a:off x="6886901" y="2764092"/>
            <a:ext cx="2233750" cy="9650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400" dirty="0" smtClean="0"/>
          </a:p>
          <a:p>
            <a:r>
              <a:rPr lang="en-GB" sz="1200" dirty="0" smtClean="0"/>
              <a:t>Cranfield </a:t>
            </a:r>
            <a:r>
              <a:rPr lang="en-GB" sz="1200" dirty="0"/>
              <a:t>Trust </a:t>
            </a:r>
            <a:r>
              <a:rPr lang="en-GB" sz="1200" dirty="0" smtClean="0"/>
              <a:t>Project </a:t>
            </a:r>
            <a:r>
              <a:rPr lang="en-GB" sz="1200" dirty="0"/>
              <a:t>Manager meets with </a:t>
            </a:r>
            <a:r>
              <a:rPr lang="en-GB" sz="1200" dirty="0" smtClean="0"/>
              <a:t>Organisation to scope </a:t>
            </a:r>
            <a:r>
              <a:rPr lang="en-GB" sz="1200" dirty="0"/>
              <a:t>the </a:t>
            </a:r>
            <a:r>
              <a:rPr lang="en-GB" sz="1200" dirty="0" smtClean="0">
                <a:solidFill>
                  <a:schemeClr val="bg1"/>
                </a:solidFill>
              </a:rPr>
              <a:t>work </a:t>
            </a:r>
            <a:r>
              <a:rPr lang="en-US" sz="1200" dirty="0">
                <a:solidFill>
                  <a:schemeClr val="bg1"/>
                </a:solidFill>
              </a:rPr>
              <a:t>&amp; complete baseline Journey to Excellence (J2E</a:t>
            </a:r>
            <a:r>
              <a:rPr lang="en-US" sz="1400" dirty="0">
                <a:solidFill>
                  <a:schemeClr val="bg1"/>
                </a:solidFill>
              </a:rPr>
              <a:t>)</a:t>
            </a:r>
          </a:p>
          <a:p>
            <a:pPr algn="ctr"/>
            <a:endParaRPr lang="en-GB" sz="1400" dirty="0"/>
          </a:p>
        </p:txBody>
      </p:sp>
      <p:sp>
        <p:nvSpPr>
          <p:cNvPr id="10" name="Rectangle 9"/>
          <p:cNvSpPr/>
          <p:nvPr/>
        </p:nvSpPr>
        <p:spPr>
          <a:xfrm>
            <a:off x="4770717" y="2847364"/>
            <a:ext cx="1926179"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Organisation completes an application for consultancy support</a:t>
            </a:r>
          </a:p>
        </p:txBody>
      </p:sp>
      <p:sp>
        <p:nvSpPr>
          <p:cNvPr id="11" name="Rectangle 10"/>
          <p:cNvSpPr/>
          <p:nvPr/>
        </p:nvSpPr>
        <p:spPr>
          <a:xfrm>
            <a:off x="9310656" y="2847364"/>
            <a:ext cx="2230971"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Cranfield Trust </a:t>
            </a:r>
            <a:r>
              <a:rPr lang="en-GB" sz="1200" dirty="0" smtClean="0"/>
              <a:t>Project </a:t>
            </a:r>
            <a:r>
              <a:rPr lang="en-GB" sz="1200" dirty="0"/>
              <a:t>Manager produces a Project Brief  for Organisation review</a:t>
            </a:r>
          </a:p>
        </p:txBody>
      </p:sp>
      <p:sp>
        <p:nvSpPr>
          <p:cNvPr id="12" name="Rectangle 11"/>
          <p:cNvSpPr/>
          <p:nvPr/>
        </p:nvSpPr>
        <p:spPr>
          <a:xfrm>
            <a:off x="190004" y="4162357"/>
            <a:ext cx="2043745"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Organisation approves the brief and obtains sign off from the Chair of Trustees or Director</a:t>
            </a:r>
          </a:p>
        </p:txBody>
      </p:sp>
      <p:sp>
        <p:nvSpPr>
          <p:cNvPr id="13" name="Rectangle 12"/>
          <p:cNvSpPr/>
          <p:nvPr/>
        </p:nvSpPr>
        <p:spPr>
          <a:xfrm>
            <a:off x="2480360" y="4162356"/>
            <a:ext cx="2065514"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The Cranfield Trust </a:t>
            </a:r>
            <a:r>
              <a:rPr lang="en-GB" sz="1200" dirty="0" smtClean="0"/>
              <a:t>Project </a:t>
            </a:r>
            <a:r>
              <a:rPr lang="en-GB" sz="1200" dirty="0"/>
              <a:t>Manager invites a Volunteer Consultant to work on the project</a:t>
            </a:r>
          </a:p>
        </p:txBody>
      </p:sp>
      <p:sp>
        <p:nvSpPr>
          <p:cNvPr id="14" name="Rectangle 13"/>
          <p:cNvSpPr/>
          <p:nvPr/>
        </p:nvSpPr>
        <p:spPr>
          <a:xfrm>
            <a:off x="4770716" y="4162356"/>
            <a:ext cx="1926179"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Volunteer Consultant agrees to support the Organisation</a:t>
            </a:r>
          </a:p>
        </p:txBody>
      </p:sp>
      <p:sp>
        <p:nvSpPr>
          <p:cNvPr id="15" name="Rectangle 14"/>
          <p:cNvSpPr/>
          <p:nvPr/>
        </p:nvSpPr>
        <p:spPr>
          <a:xfrm>
            <a:off x="6886900" y="4164528"/>
            <a:ext cx="2233751"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Trust Project Manager introduces Volunteer Consultant and Organisation via e-mail</a:t>
            </a:r>
            <a:endParaRPr lang="en-GB" sz="1200" dirty="0"/>
          </a:p>
        </p:txBody>
      </p:sp>
      <p:sp>
        <p:nvSpPr>
          <p:cNvPr id="16" name="Rectangle 15"/>
          <p:cNvSpPr/>
          <p:nvPr/>
        </p:nvSpPr>
        <p:spPr>
          <a:xfrm>
            <a:off x="9310656" y="4162356"/>
            <a:ext cx="2230972"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Volunteer Consultant and Organisation set date for their first meeting and inform Trust </a:t>
            </a:r>
            <a:r>
              <a:rPr lang="en-GB" sz="1200" dirty="0" smtClean="0"/>
              <a:t>Project </a:t>
            </a:r>
            <a:r>
              <a:rPr lang="en-GB" sz="1200" dirty="0" smtClean="0"/>
              <a:t>Manager</a:t>
            </a:r>
            <a:endParaRPr lang="en-GB" sz="1200" dirty="0"/>
          </a:p>
        </p:txBody>
      </p:sp>
      <p:sp>
        <p:nvSpPr>
          <p:cNvPr id="18" name="Rectangle 17"/>
          <p:cNvSpPr/>
          <p:nvPr/>
        </p:nvSpPr>
        <p:spPr>
          <a:xfrm>
            <a:off x="190002" y="5477347"/>
            <a:ext cx="2043745" cy="1236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Volunteer Consultant </a:t>
            </a:r>
            <a:r>
              <a:rPr lang="en-GB" sz="1200" dirty="0"/>
              <a:t>and Organisation complete their exploratory meeting and report back to Trust </a:t>
            </a:r>
            <a:r>
              <a:rPr lang="en-GB" sz="1200" dirty="0" smtClean="0"/>
              <a:t>Project </a:t>
            </a:r>
            <a:r>
              <a:rPr lang="en-GB" sz="1200" dirty="0"/>
              <a:t>Manager</a:t>
            </a:r>
          </a:p>
        </p:txBody>
      </p:sp>
      <p:sp>
        <p:nvSpPr>
          <p:cNvPr id="19" name="Rectangle 18"/>
          <p:cNvSpPr/>
          <p:nvPr/>
        </p:nvSpPr>
        <p:spPr>
          <a:xfrm>
            <a:off x="2486891" y="5477348"/>
            <a:ext cx="2065514" cy="1236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Volunteer </a:t>
            </a:r>
            <a:r>
              <a:rPr lang="en-GB" sz="1200" dirty="0" smtClean="0"/>
              <a:t>Consultant </a:t>
            </a:r>
            <a:r>
              <a:rPr lang="en-GB" sz="1200" dirty="0"/>
              <a:t>and Organisation work towards deliverable -  outlined in the Project Brief – focussing on the outcomes and timeline</a:t>
            </a:r>
          </a:p>
        </p:txBody>
      </p:sp>
      <p:sp>
        <p:nvSpPr>
          <p:cNvPr id="20" name="Rectangle 19"/>
          <p:cNvSpPr/>
          <p:nvPr/>
        </p:nvSpPr>
        <p:spPr>
          <a:xfrm>
            <a:off x="4805549" y="5477347"/>
            <a:ext cx="1891346" cy="12366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Trust </a:t>
            </a:r>
            <a:r>
              <a:rPr lang="en-GB" sz="1200" dirty="0" smtClean="0">
                <a:solidFill>
                  <a:schemeClr val="bg1"/>
                </a:solidFill>
              </a:rPr>
              <a:t>Project </a:t>
            </a:r>
            <a:r>
              <a:rPr lang="en-GB" sz="1200" dirty="0">
                <a:solidFill>
                  <a:schemeClr val="bg1"/>
                </a:solidFill>
              </a:rPr>
              <a:t>Manager, </a:t>
            </a:r>
            <a:r>
              <a:rPr lang="en-GB" sz="1200" dirty="0" smtClean="0">
                <a:solidFill>
                  <a:schemeClr val="bg1"/>
                </a:solidFill>
              </a:rPr>
              <a:t>keeps in touch with Volunteer Consultant  </a:t>
            </a:r>
            <a:r>
              <a:rPr lang="en-GB" sz="1200" dirty="0">
                <a:solidFill>
                  <a:schemeClr val="bg1"/>
                </a:solidFill>
              </a:rPr>
              <a:t>Organisation Project Lead </a:t>
            </a:r>
            <a:r>
              <a:rPr lang="en-GB" sz="1200" dirty="0" smtClean="0">
                <a:solidFill>
                  <a:schemeClr val="bg1"/>
                </a:solidFill>
              </a:rPr>
              <a:t>through short, regular progress messages</a:t>
            </a:r>
            <a:endParaRPr lang="en-GB" sz="1200" b="1" dirty="0">
              <a:solidFill>
                <a:schemeClr val="bg1"/>
              </a:solidFill>
            </a:endParaRPr>
          </a:p>
        </p:txBody>
      </p:sp>
      <p:sp>
        <p:nvSpPr>
          <p:cNvPr id="21" name="Rectangle 20"/>
          <p:cNvSpPr/>
          <p:nvPr/>
        </p:nvSpPr>
        <p:spPr>
          <a:xfrm>
            <a:off x="6950039" y="5477346"/>
            <a:ext cx="2170612" cy="1236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Organisation </a:t>
            </a:r>
            <a:r>
              <a:rPr lang="en-GB" sz="1200" dirty="0" smtClean="0">
                <a:solidFill>
                  <a:schemeClr val="bg1"/>
                </a:solidFill>
              </a:rPr>
              <a:t>informs </a:t>
            </a:r>
            <a:r>
              <a:rPr lang="en-GB" sz="1200" dirty="0">
                <a:solidFill>
                  <a:schemeClr val="bg1"/>
                </a:solidFill>
              </a:rPr>
              <a:t>Trust </a:t>
            </a:r>
            <a:r>
              <a:rPr lang="en-GB" sz="1200" dirty="0" smtClean="0">
                <a:solidFill>
                  <a:schemeClr val="bg1"/>
                </a:solidFill>
              </a:rPr>
              <a:t>Project Manager </a:t>
            </a:r>
            <a:r>
              <a:rPr lang="en-GB" sz="1200" dirty="0">
                <a:solidFill>
                  <a:schemeClr val="bg1"/>
                </a:solidFill>
              </a:rPr>
              <a:t>on completion of project. Both discuss project deliverables and </a:t>
            </a:r>
            <a:r>
              <a:rPr lang="en-GB" sz="1200" dirty="0" smtClean="0">
                <a:solidFill>
                  <a:schemeClr val="bg1"/>
                </a:solidFill>
              </a:rPr>
              <a:t>outcomes. </a:t>
            </a:r>
            <a:r>
              <a:rPr lang="en-US" sz="1200" dirty="0">
                <a:solidFill>
                  <a:schemeClr val="bg1"/>
                </a:solidFill>
              </a:rPr>
              <a:t>Post Project J2E is completed</a:t>
            </a:r>
            <a:r>
              <a:rPr lang="en-GB" sz="1200" dirty="0" smtClean="0">
                <a:solidFill>
                  <a:schemeClr val="bg1"/>
                </a:solidFill>
              </a:rPr>
              <a:t> </a:t>
            </a:r>
            <a:r>
              <a:rPr lang="en-GB" sz="1200" b="1" dirty="0" smtClean="0">
                <a:solidFill>
                  <a:schemeClr val="bg1"/>
                </a:solidFill>
              </a:rPr>
              <a:t> </a:t>
            </a:r>
            <a:endParaRPr lang="en-GB" sz="1200" b="1" dirty="0">
              <a:solidFill>
                <a:schemeClr val="bg1"/>
              </a:solidFill>
            </a:endParaRPr>
          </a:p>
        </p:txBody>
      </p:sp>
      <p:sp>
        <p:nvSpPr>
          <p:cNvPr id="22" name="Rectangle 21"/>
          <p:cNvSpPr/>
          <p:nvPr/>
        </p:nvSpPr>
        <p:spPr>
          <a:xfrm>
            <a:off x="9373795" y="5477346"/>
            <a:ext cx="2230971" cy="1236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Trust </a:t>
            </a:r>
            <a:r>
              <a:rPr lang="en-GB" sz="1200" dirty="0" smtClean="0">
                <a:solidFill>
                  <a:schemeClr val="bg1"/>
                </a:solidFill>
              </a:rPr>
              <a:t>Project </a:t>
            </a:r>
            <a:r>
              <a:rPr lang="en-GB" sz="1200" dirty="0">
                <a:solidFill>
                  <a:schemeClr val="bg1"/>
                </a:solidFill>
              </a:rPr>
              <a:t>Manager closes off project, sending a feedback request to Organisation and Consultant</a:t>
            </a:r>
            <a:r>
              <a:rPr lang="en-GB" sz="1200" b="1" dirty="0">
                <a:solidFill>
                  <a:schemeClr val="bg1"/>
                </a:solidFill>
              </a:rPr>
              <a:t> </a:t>
            </a:r>
            <a:r>
              <a:rPr lang="en-GB" sz="1200" b="1" dirty="0" smtClean="0">
                <a:solidFill>
                  <a:schemeClr val="bg1"/>
                </a:solidFill>
              </a:rPr>
              <a:t> </a:t>
            </a:r>
            <a:endParaRPr lang="en-GB" sz="1200" dirty="0">
              <a:solidFill>
                <a:schemeClr val="bg1"/>
              </a:solidFill>
            </a:endParaRPr>
          </a:p>
        </p:txBody>
      </p:sp>
      <p:cxnSp>
        <p:nvCxnSpPr>
          <p:cNvPr id="5" name="Straight Arrow Connector 4"/>
          <p:cNvCxnSpPr>
            <a:stCxn id="3" idx="3"/>
            <a:endCxn id="8" idx="1"/>
          </p:cNvCxnSpPr>
          <p:nvPr/>
        </p:nvCxnSpPr>
        <p:spPr>
          <a:xfrm flipV="1">
            <a:off x="2233749" y="3284970"/>
            <a:ext cx="281449" cy="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8" idx="3"/>
            <a:endCxn id="10" idx="1"/>
          </p:cNvCxnSpPr>
          <p:nvPr/>
        </p:nvCxnSpPr>
        <p:spPr>
          <a:xfrm>
            <a:off x="4580712" y="3284970"/>
            <a:ext cx="19000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0" idx="3"/>
            <a:endCxn id="9" idx="1"/>
          </p:cNvCxnSpPr>
          <p:nvPr/>
        </p:nvCxnSpPr>
        <p:spPr>
          <a:xfrm flipV="1">
            <a:off x="6696896" y="3265269"/>
            <a:ext cx="190005" cy="1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9" idx="3"/>
          </p:cNvCxnSpPr>
          <p:nvPr/>
        </p:nvCxnSpPr>
        <p:spPr>
          <a:xfrm flipV="1">
            <a:off x="9120651" y="3235845"/>
            <a:ext cx="221668" cy="72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2" idx="3"/>
            <a:endCxn id="13" idx="1"/>
          </p:cNvCxnSpPr>
          <p:nvPr/>
        </p:nvCxnSpPr>
        <p:spPr>
          <a:xfrm flipV="1">
            <a:off x="2233749" y="4599962"/>
            <a:ext cx="24661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3" idx="3"/>
            <a:endCxn id="14" idx="1"/>
          </p:cNvCxnSpPr>
          <p:nvPr/>
        </p:nvCxnSpPr>
        <p:spPr>
          <a:xfrm>
            <a:off x="4545874" y="4599962"/>
            <a:ext cx="2248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4" idx="3"/>
            <a:endCxn id="15" idx="1"/>
          </p:cNvCxnSpPr>
          <p:nvPr/>
        </p:nvCxnSpPr>
        <p:spPr>
          <a:xfrm>
            <a:off x="6696895" y="4599962"/>
            <a:ext cx="190005" cy="21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15" idx="3"/>
            <a:endCxn id="16" idx="1"/>
          </p:cNvCxnSpPr>
          <p:nvPr/>
        </p:nvCxnSpPr>
        <p:spPr>
          <a:xfrm flipV="1">
            <a:off x="9120651" y="4599962"/>
            <a:ext cx="190005" cy="21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8" idx="3"/>
            <a:endCxn id="19" idx="1"/>
          </p:cNvCxnSpPr>
          <p:nvPr/>
        </p:nvCxnSpPr>
        <p:spPr>
          <a:xfrm>
            <a:off x="2233747" y="6095655"/>
            <a:ext cx="253144"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19" idx="3"/>
            <a:endCxn id="20" idx="1"/>
          </p:cNvCxnSpPr>
          <p:nvPr/>
        </p:nvCxnSpPr>
        <p:spPr>
          <a:xfrm flipV="1">
            <a:off x="4552405" y="6095655"/>
            <a:ext cx="253144"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20" idx="3"/>
            <a:endCxn id="21" idx="1"/>
          </p:cNvCxnSpPr>
          <p:nvPr/>
        </p:nvCxnSpPr>
        <p:spPr>
          <a:xfrm>
            <a:off x="6696895" y="6095655"/>
            <a:ext cx="2531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21" idx="3"/>
            <a:endCxn id="22" idx="1"/>
          </p:cNvCxnSpPr>
          <p:nvPr/>
        </p:nvCxnSpPr>
        <p:spPr>
          <a:xfrm>
            <a:off x="9120651" y="6095655"/>
            <a:ext cx="2531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11" idx="3"/>
            <a:endCxn id="12" idx="0"/>
          </p:cNvCxnSpPr>
          <p:nvPr/>
        </p:nvCxnSpPr>
        <p:spPr>
          <a:xfrm flipH="1">
            <a:off x="1211877" y="3284970"/>
            <a:ext cx="10329750" cy="877387"/>
          </a:xfrm>
          <a:prstGeom prst="bentConnector4">
            <a:avLst>
              <a:gd name="adj1" fmla="val -2213"/>
              <a:gd name="adj2" fmla="val 7493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Elbow Connector 52"/>
          <p:cNvCxnSpPr>
            <a:stCxn id="16" idx="3"/>
            <a:endCxn id="18" idx="0"/>
          </p:cNvCxnSpPr>
          <p:nvPr/>
        </p:nvCxnSpPr>
        <p:spPr>
          <a:xfrm flipH="1">
            <a:off x="1211875" y="4599962"/>
            <a:ext cx="10329753" cy="877385"/>
          </a:xfrm>
          <a:prstGeom prst="bentConnector4">
            <a:avLst>
              <a:gd name="adj1" fmla="val -2213"/>
              <a:gd name="adj2" fmla="val 74938"/>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187578" y="1175304"/>
            <a:ext cx="2271968" cy="1588788"/>
            <a:chOff x="4960016" y="2634606"/>
            <a:chExt cx="2271968" cy="1588788"/>
          </a:xfrm>
        </p:grpSpPr>
        <p:grpSp>
          <p:nvGrpSpPr>
            <p:cNvPr id="34" name="Group 33"/>
            <p:cNvGrpSpPr/>
            <p:nvPr/>
          </p:nvGrpSpPr>
          <p:grpSpPr>
            <a:xfrm>
              <a:off x="5414410" y="2634606"/>
              <a:ext cx="1817574" cy="1588788"/>
              <a:chOff x="2846766" y="431695"/>
              <a:chExt cx="1817574" cy="1588788"/>
            </a:xfrm>
          </p:grpSpPr>
          <p:sp>
            <p:nvSpPr>
              <p:cNvPr id="39" name="Right Arrow 38"/>
              <p:cNvSpPr/>
              <p:nvPr/>
            </p:nvSpPr>
            <p:spPr>
              <a:xfrm>
                <a:off x="2846766"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0" name="Right Arrow 4"/>
              <p:cNvSpPr txBox="1"/>
              <p:nvPr/>
            </p:nvSpPr>
            <p:spPr>
              <a:xfrm>
                <a:off x="3301159"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Concrete actions (Specified project as outlined in Project Brief)</a:t>
                </a:r>
              </a:p>
            </p:txBody>
          </p:sp>
        </p:grpSp>
        <p:grpSp>
          <p:nvGrpSpPr>
            <p:cNvPr id="36" name="Group 35"/>
            <p:cNvGrpSpPr/>
            <p:nvPr/>
          </p:nvGrpSpPr>
          <p:grpSpPr>
            <a:xfrm>
              <a:off x="4960016" y="2974606"/>
              <a:ext cx="908787" cy="908787"/>
              <a:chOff x="2392372" y="771695"/>
              <a:chExt cx="908787" cy="908787"/>
            </a:xfrm>
          </p:grpSpPr>
          <p:sp>
            <p:nvSpPr>
              <p:cNvPr id="37" name="Oval 36"/>
              <p:cNvSpPr/>
              <p:nvPr/>
            </p:nvSpPr>
            <p:spPr>
              <a:xfrm>
                <a:off x="2392372" y="771695"/>
                <a:ext cx="908787" cy="908787"/>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8" name="Oval 6"/>
              <p:cNvSpPr txBox="1"/>
              <p:nvPr/>
            </p:nvSpPr>
            <p:spPr>
              <a:xfrm>
                <a:off x="2525461" y="904784"/>
                <a:ext cx="642609" cy="6426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t>Processes</a:t>
                </a:r>
                <a:endParaRPr lang="en-US" sz="1200" b="1" kern="1200" dirty="0"/>
              </a:p>
            </p:txBody>
          </p:sp>
        </p:grpSp>
      </p:grpSp>
    </p:spTree>
    <p:extLst>
      <p:ext uri="{BB962C8B-B14F-4D97-AF65-F5344CB8AC3E}">
        <p14:creationId xmlns:p14="http://schemas.microsoft.com/office/powerpoint/2010/main" val="3048438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306595"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Projects Manager Consultancy Charter</a:t>
            </a:r>
          </a:p>
        </p:txBody>
      </p:sp>
      <p:sp>
        <p:nvSpPr>
          <p:cNvPr id="6" name="TextBox 5"/>
          <p:cNvSpPr txBox="1"/>
          <p:nvPr/>
        </p:nvSpPr>
        <p:spPr>
          <a:xfrm>
            <a:off x="234306" y="3346260"/>
            <a:ext cx="7581079" cy="3077766"/>
          </a:xfrm>
          <a:prstGeom prst="rect">
            <a:avLst/>
          </a:prstGeom>
          <a:noFill/>
        </p:spPr>
        <p:txBody>
          <a:bodyPr wrap="square" rtlCol="0">
            <a:spAutoFit/>
          </a:bodyPr>
          <a:lstStyle/>
          <a:p>
            <a:pPr lvl="0"/>
            <a:endParaRPr lang="en-GB" sz="1400" dirty="0">
              <a:solidFill>
                <a:schemeClr val="accent5">
                  <a:lumMod val="75000"/>
                </a:schemeClr>
              </a:solidFill>
            </a:endParaRPr>
          </a:p>
          <a:p>
            <a:pPr lvl="0"/>
            <a:r>
              <a:rPr lang="en-GB" sz="1400" dirty="0" smtClean="0">
                <a:solidFill>
                  <a:schemeClr val="accent5">
                    <a:lumMod val="75000"/>
                  </a:schemeClr>
                </a:solidFill>
              </a:rPr>
              <a:t>Should the </a:t>
            </a:r>
            <a:r>
              <a:rPr lang="en-GB" sz="1400" dirty="0">
                <a:solidFill>
                  <a:schemeClr val="accent5">
                    <a:lumMod val="75000"/>
                  </a:schemeClr>
                </a:solidFill>
              </a:rPr>
              <a:t>o</a:t>
            </a:r>
            <a:r>
              <a:rPr lang="en-GB" sz="1400" dirty="0" smtClean="0">
                <a:solidFill>
                  <a:schemeClr val="accent5">
                    <a:lumMod val="75000"/>
                  </a:schemeClr>
                </a:solidFill>
              </a:rPr>
              <a:t>rganisation or Cranfield </a:t>
            </a:r>
            <a:r>
              <a:rPr lang="en-GB" sz="1400" dirty="0">
                <a:solidFill>
                  <a:schemeClr val="accent5">
                    <a:lumMod val="75000"/>
                  </a:schemeClr>
                </a:solidFill>
              </a:rPr>
              <a:t>Trust </a:t>
            </a:r>
            <a:r>
              <a:rPr lang="en-GB" sz="1400" dirty="0" smtClean="0">
                <a:solidFill>
                  <a:schemeClr val="accent5">
                    <a:lumMod val="75000"/>
                  </a:schemeClr>
                </a:solidFill>
              </a:rPr>
              <a:t>wish </a:t>
            </a:r>
            <a:r>
              <a:rPr lang="en-GB" sz="1400" dirty="0">
                <a:solidFill>
                  <a:schemeClr val="accent5">
                    <a:lumMod val="75000"/>
                  </a:schemeClr>
                </a:solidFill>
              </a:rPr>
              <a:t>to conclude the project early before the objectives have been </a:t>
            </a:r>
            <a:r>
              <a:rPr lang="en-GB" sz="1400" dirty="0" smtClean="0">
                <a:solidFill>
                  <a:schemeClr val="accent5">
                    <a:lumMod val="75000"/>
                  </a:schemeClr>
                </a:solidFill>
              </a:rPr>
              <a:t>achieved, </a:t>
            </a:r>
            <a:r>
              <a:rPr lang="en-GB" sz="1400" dirty="0">
                <a:solidFill>
                  <a:schemeClr val="accent5">
                    <a:lumMod val="75000"/>
                  </a:schemeClr>
                </a:solidFill>
              </a:rPr>
              <a:t>or </a:t>
            </a:r>
            <a:r>
              <a:rPr lang="en-GB" sz="1400" dirty="0" smtClean="0">
                <a:solidFill>
                  <a:schemeClr val="accent5">
                    <a:lumMod val="75000"/>
                  </a:schemeClr>
                </a:solidFill>
              </a:rPr>
              <a:t>should the </a:t>
            </a:r>
            <a:r>
              <a:rPr lang="en-GB" sz="1400" dirty="0">
                <a:solidFill>
                  <a:schemeClr val="accent5">
                    <a:lumMod val="75000"/>
                  </a:schemeClr>
                </a:solidFill>
              </a:rPr>
              <a:t>o</a:t>
            </a:r>
            <a:r>
              <a:rPr lang="en-GB" sz="1400" dirty="0" smtClean="0">
                <a:solidFill>
                  <a:schemeClr val="accent5">
                    <a:lumMod val="75000"/>
                  </a:schemeClr>
                </a:solidFill>
              </a:rPr>
              <a:t>rganisation’s </a:t>
            </a:r>
            <a:r>
              <a:rPr lang="en-GB" sz="1400" dirty="0">
                <a:solidFill>
                  <a:schemeClr val="accent5">
                    <a:lumMod val="75000"/>
                  </a:schemeClr>
                </a:solidFill>
              </a:rPr>
              <a:t>priorities change it is important that this is agreed and discussed between the </a:t>
            </a:r>
            <a:r>
              <a:rPr lang="en-GB" sz="1400" dirty="0" smtClean="0">
                <a:solidFill>
                  <a:schemeClr val="accent5">
                    <a:lumMod val="75000"/>
                  </a:schemeClr>
                </a:solidFill>
              </a:rPr>
              <a:t>organisation</a:t>
            </a:r>
            <a:r>
              <a:rPr lang="en-GB" sz="1400" dirty="0">
                <a:solidFill>
                  <a:schemeClr val="accent5">
                    <a:lumMod val="75000"/>
                  </a:schemeClr>
                </a:solidFill>
              </a:rPr>
              <a:t>, the </a:t>
            </a:r>
            <a:r>
              <a:rPr lang="en-GB" sz="1400" dirty="0" smtClean="0">
                <a:solidFill>
                  <a:schemeClr val="accent5">
                    <a:lumMod val="75000"/>
                  </a:schemeClr>
                </a:solidFill>
              </a:rPr>
              <a:t>Volunteer </a:t>
            </a:r>
            <a:r>
              <a:rPr lang="en-GB" sz="1400" dirty="0">
                <a:solidFill>
                  <a:schemeClr val="accent5">
                    <a:lumMod val="75000"/>
                  </a:schemeClr>
                </a:solidFill>
              </a:rPr>
              <a:t>C</a:t>
            </a:r>
            <a:r>
              <a:rPr lang="en-GB" sz="1400" dirty="0" smtClean="0">
                <a:solidFill>
                  <a:schemeClr val="accent5">
                    <a:lumMod val="75000"/>
                  </a:schemeClr>
                </a:solidFill>
              </a:rPr>
              <a:t>onsultant </a:t>
            </a:r>
            <a:r>
              <a:rPr lang="en-GB" sz="1400" dirty="0">
                <a:solidFill>
                  <a:schemeClr val="accent5">
                    <a:lumMod val="75000"/>
                  </a:schemeClr>
                </a:solidFill>
              </a:rPr>
              <a:t>and </a:t>
            </a:r>
            <a:r>
              <a:rPr lang="en-GB" sz="1400" dirty="0" smtClean="0">
                <a:solidFill>
                  <a:schemeClr val="accent5">
                    <a:lumMod val="75000"/>
                  </a:schemeClr>
                </a:solidFill>
              </a:rPr>
              <a:t>Cranfield </a:t>
            </a:r>
            <a:r>
              <a:rPr lang="en-GB" sz="1400" dirty="0">
                <a:solidFill>
                  <a:schemeClr val="accent5">
                    <a:lumMod val="75000"/>
                  </a:schemeClr>
                </a:solidFill>
              </a:rPr>
              <a:t>Trust Projects Manager. In some cases it may be appropriate </a:t>
            </a:r>
            <a:r>
              <a:rPr lang="en-GB" sz="1400" dirty="0" smtClean="0">
                <a:solidFill>
                  <a:schemeClr val="accent5">
                    <a:lumMod val="75000"/>
                  </a:schemeClr>
                </a:solidFill>
              </a:rPr>
              <a:t>to put the project on hold, or change direction and draw up </a:t>
            </a:r>
            <a:r>
              <a:rPr lang="en-GB" sz="1400" dirty="0">
                <a:solidFill>
                  <a:schemeClr val="accent5">
                    <a:lumMod val="75000"/>
                  </a:schemeClr>
                </a:solidFill>
              </a:rPr>
              <a:t>a new project </a:t>
            </a:r>
            <a:r>
              <a:rPr lang="en-GB" sz="1400" dirty="0" smtClean="0">
                <a:solidFill>
                  <a:schemeClr val="accent5">
                    <a:lumMod val="75000"/>
                  </a:schemeClr>
                </a:solidFill>
              </a:rPr>
              <a:t>brief.</a:t>
            </a:r>
          </a:p>
          <a:p>
            <a:pPr lvl="0"/>
            <a:endParaRPr lang="en-GB" sz="1400" dirty="0">
              <a:solidFill>
                <a:schemeClr val="accent5">
                  <a:lumMod val="75000"/>
                </a:schemeClr>
              </a:solidFill>
            </a:endParaRPr>
          </a:p>
          <a:p>
            <a:pPr lvl="0"/>
            <a:r>
              <a:rPr lang="en-GB" sz="1400" dirty="0" smtClean="0">
                <a:solidFill>
                  <a:schemeClr val="accent5">
                    <a:lumMod val="75000"/>
                  </a:schemeClr>
                </a:solidFill>
              </a:rPr>
              <a:t>Cranfield </a:t>
            </a:r>
            <a:r>
              <a:rPr lang="en-GB" sz="1400" dirty="0">
                <a:solidFill>
                  <a:schemeClr val="accent5">
                    <a:lumMod val="75000"/>
                  </a:schemeClr>
                </a:solidFill>
              </a:rPr>
              <a:t>Trust Projects Manager should always be kept informed of any unplanned </a:t>
            </a:r>
            <a:r>
              <a:rPr lang="en-GB" sz="1400" dirty="0" smtClean="0">
                <a:solidFill>
                  <a:schemeClr val="accent5">
                    <a:lumMod val="75000"/>
                  </a:schemeClr>
                </a:solidFill>
              </a:rPr>
              <a:t>events, </a:t>
            </a:r>
            <a:r>
              <a:rPr lang="en-GB" sz="1400" dirty="0">
                <a:solidFill>
                  <a:schemeClr val="accent5">
                    <a:lumMod val="75000"/>
                  </a:schemeClr>
                </a:solidFill>
              </a:rPr>
              <a:t>delays to schedule or changes in personnel. </a:t>
            </a:r>
          </a:p>
          <a:p>
            <a:pPr lvl="0"/>
            <a:endParaRPr lang="en-GB" sz="1400" dirty="0">
              <a:solidFill>
                <a:schemeClr val="accent5">
                  <a:lumMod val="75000"/>
                </a:schemeClr>
              </a:solidFill>
            </a:endParaRPr>
          </a:p>
          <a:p>
            <a:pPr lvl="0"/>
            <a:r>
              <a:rPr lang="en-GB" sz="1400" dirty="0">
                <a:solidFill>
                  <a:schemeClr val="accent5">
                    <a:lumMod val="75000"/>
                  </a:schemeClr>
                </a:solidFill>
              </a:rPr>
              <a:t>Everyone agrees to maintain prompt and efficient lines of communication as agreed at the start of the consultancy project.</a:t>
            </a:r>
          </a:p>
          <a:p>
            <a:pPr lvl="0"/>
            <a:endParaRPr lang="en-GB" sz="1400" dirty="0">
              <a:solidFill>
                <a:schemeClr val="accent5">
                  <a:lumMod val="75000"/>
                </a:schemeClr>
              </a:solidFill>
            </a:endParaRPr>
          </a:p>
          <a:p>
            <a:pPr lvl="0"/>
            <a:endParaRPr lang="en-GB" sz="1200" dirty="0">
              <a:solidFill>
                <a:schemeClr val="accent5">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4" name="Slide Number Placeholder 3"/>
          <p:cNvSpPr>
            <a:spLocks noGrp="1"/>
          </p:cNvSpPr>
          <p:nvPr>
            <p:ph type="sldNum" sz="quarter" idx="12"/>
          </p:nvPr>
        </p:nvSpPr>
        <p:spPr/>
        <p:txBody>
          <a:bodyPr/>
          <a:lstStyle/>
          <a:p>
            <a:fld id="{769738C6-E173-49B3-9604-8B3C60228052}" type="slidenum">
              <a:rPr lang="en-GB" smtClean="0"/>
              <a:t>5</a:t>
            </a:fld>
            <a:endParaRPr lang="en-GB"/>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53400" y="1945066"/>
            <a:ext cx="3728471" cy="3052138"/>
          </a:xfrm>
          <a:prstGeom prst="rect">
            <a:avLst/>
          </a:prstGeom>
        </p:spPr>
        <p:style>
          <a:lnRef idx="2">
            <a:schemeClr val="accent1"/>
          </a:lnRef>
          <a:fillRef idx="1">
            <a:schemeClr val="lt1"/>
          </a:fillRef>
          <a:effectRef idx="0">
            <a:schemeClr val="accent1"/>
          </a:effectRef>
          <a:fontRef idx="minor">
            <a:schemeClr val="dk1"/>
          </a:fontRef>
        </p:style>
      </p:pic>
      <p:sp>
        <p:nvSpPr>
          <p:cNvPr id="9" name="Footer Placeholder 8"/>
          <p:cNvSpPr>
            <a:spLocks noGrp="1"/>
          </p:cNvSpPr>
          <p:nvPr>
            <p:ph type="ftr" sz="quarter" idx="11"/>
          </p:nvPr>
        </p:nvSpPr>
        <p:spPr/>
        <p:txBody>
          <a:bodyPr/>
          <a:lstStyle/>
          <a:p>
            <a:r>
              <a:rPr lang="en-GB" dirty="0" smtClean="0"/>
              <a:t>Cranfield </a:t>
            </a:r>
            <a:r>
              <a:rPr lang="en-GB" dirty="0"/>
              <a:t>Trust Consultancy Project </a:t>
            </a:r>
            <a:r>
              <a:rPr lang="en-GB" dirty="0" smtClean="0"/>
              <a:t>Charter</a:t>
            </a:r>
            <a:endParaRPr lang="en-GB" dirty="0"/>
          </a:p>
          <a:p>
            <a:endParaRPr lang="en-GB" dirty="0"/>
          </a:p>
        </p:txBody>
      </p:sp>
      <p:grpSp>
        <p:nvGrpSpPr>
          <p:cNvPr id="8" name="Group 7"/>
          <p:cNvGrpSpPr/>
          <p:nvPr/>
        </p:nvGrpSpPr>
        <p:grpSpPr>
          <a:xfrm>
            <a:off x="187578" y="1706748"/>
            <a:ext cx="2271968" cy="1588788"/>
            <a:chOff x="4960016" y="2634606"/>
            <a:chExt cx="2271968" cy="1588788"/>
          </a:xfrm>
        </p:grpSpPr>
        <p:grpSp>
          <p:nvGrpSpPr>
            <p:cNvPr id="10" name="Group 9"/>
            <p:cNvGrpSpPr/>
            <p:nvPr/>
          </p:nvGrpSpPr>
          <p:grpSpPr>
            <a:xfrm>
              <a:off x="5414410" y="2634606"/>
              <a:ext cx="1817574" cy="1588788"/>
              <a:chOff x="2846766" y="431695"/>
              <a:chExt cx="1817574" cy="1588788"/>
            </a:xfrm>
          </p:grpSpPr>
          <p:sp>
            <p:nvSpPr>
              <p:cNvPr id="14" name="Right Arrow 13"/>
              <p:cNvSpPr/>
              <p:nvPr/>
            </p:nvSpPr>
            <p:spPr>
              <a:xfrm>
                <a:off x="2846766"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ight Arrow 4"/>
              <p:cNvSpPr txBox="1"/>
              <p:nvPr/>
            </p:nvSpPr>
            <p:spPr>
              <a:xfrm>
                <a:off x="3301159"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Concrete actions (Specified project as outlined in Project Brief)</a:t>
                </a:r>
              </a:p>
            </p:txBody>
          </p:sp>
        </p:grpSp>
        <p:grpSp>
          <p:nvGrpSpPr>
            <p:cNvPr id="11" name="Group 10"/>
            <p:cNvGrpSpPr/>
            <p:nvPr/>
          </p:nvGrpSpPr>
          <p:grpSpPr>
            <a:xfrm>
              <a:off x="4960016" y="2974606"/>
              <a:ext cx="908787" cy="908787"/>
              <a:chOff x="2392372" y="771695"/>
              <a:chExt cx="908787" cy="908787"/>
            </a:xfrm>
          </p:grpSpPr>
          <p:sp>
            <p:nvSpPr>
              <p:cNvPr id="12" name="Oval 11"/>
              <p:cNvSpPr/>
              <p:nvPr/>
            </p:nvSpPr>
            <p:spPr>
              <a:xfrm>
                <a:off x="2392372" y="771695"/>
                <a:ext cx="908787" cy="908787"/>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Oval 6"/>
              <p:cNvSpPr txBox="1"/>
              <p:nvPr/>
            </p:nvSpPr>
            <p:spPr>
              <a:xfrm>
                <a:off x="2525461" y="904784"/>
                <a:ext cx="642609" cy="6426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t>Processes</a:t>
                </a:r>
                <a:endParaRPr lang="en-US" sz="1200" b="1" kern="1200" dirty="0"/>
              </a:p>
            </p:txBody>
          </p:sp>
        </p:grpSp>
      </p:grpSp>
      <p:sp>
        <p:nvSpPr>
          <p:cNvPr id="16" name="TextBox 15"/>
          <p:cNvSpPr txBox="1"/>
          <p:nvPr/>
        </p:nvSpPr>
        <p:spPr>
          <a:xfrm>
            <a:off x="2839806" y="1945066"/>
            <a:ext cx="5042124" cy="1569660"/>
          </a:xfrm>
          <a:prstGeom prst="rect">
            <a:avLst/>
          </a:prstGeom>
          <a:noFill/>
        </p:spPr>
        <p:txBody>
          <a:bodyPr wrap="square" rtlCol="0">
            <a:spAutoFit/>
          </a:bodyPr>
          <a:lstStyle/>
          <a:p>
            <a:pPr lvl="0"/>
            <a:r>
              <a:rPr lang="en-GB" sz="1400" dirty="0" smtClean="0">
                <a:solidFill>
                  <a:schemeClr val="accent5">
                    <a:lumMod val="75000"/>
                  </a:schemeClr>
                </a:solidFill>
              </a:rPr>
              <a:t>It’s expected that once the Cranfield Trust Volunteer Consultant has met the organisation and agreed to provide pro-bono support, this Charter will become an integral part of the process and serve as a reminder of key project roles and responsibilities. </a:t>
            </a:r>
          </a:p>
          <a:p>
            <a:pPr lvl="0"/>
            <a:endParaRPr lang="en-GB" sz="1400" dirty="0">
              <a:solidFill>
                <a:schemeClr val="accent5">
                  <a:lumMod val="75000"/>
                </a:schemeClr>
              </a:solidFill>
            </a:endParaRPr>
          </a:p>
          <a:p>
            <a:pPr lvl="0"/>
            <a:endParaRPr lang="en-GB" sz="1400" dirty="0">
              <a:solidFill>
                <a:schemeClr val="accent5">
                  <a:lumMod val="75000"/>
                </a:schemeClr>
              </a:solidFill>
            </a:endParaRPr>
          </a:p>
          <a:p>
            <a:pPr lvl="0"/>
            <a:endParaRPr lang="en-GB" sz="1200" dirty="0">
              <a:solidFill>
                <a:schemeClr val="accent5">
                  <a:lumMod val="75000"/>
                </a:schemeClr>
              </a:solidFill>
            </a:endParaRPr>
          </a:p>
        </p:txBody>
      </p:sp>
      <p:sp>
        <p:nvSpPr>
          <p:cNvPr id="5" name="Rectangle 4"/>
          <p:cNvSpPr/>
          <p:nvPr/>
        </p:nvSpPr>
        <p:spPr>
          <a:xfrm>
            <a:off x="1914947" y="1226205"/>
            <a:ext cx="8362105" cy="338554"/>
          </a:xfrm>
          <a:prstGeom prst="rect">
            <a:avLst/>
          </a:prstGeom>
        </p:spPr>
        <p:txBody>
          <a:bodyPr wrap="square">
            <a:spAutoFit/>
          </a:bodyPr>
          <a:lstStyle/>
          <a:p>
            <a:r>
              <a:rPr lang="en-GB" sz="1600" b="1" i="1" dirty="0"/>
              <a:t>We understand that all charities are not the same and face their own individual challenges</a:t>
            </a:r>
          </a:p>
        </p:txBody>
      </p:sp>
    </p:spTree>
    <p:extLst>
      <p:ext uri="{BB962C8B-B14F-4D97-AF65-F5344CB8AC3E}">
        <p14:creationId xmlns:p14="http://schemas.microsoft.com/office/powerpoint/2010/main" val="3284498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293531"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Projects Manager Consultancy Charter</a:t>
            </a:r>
          </a:p>
        </p:txBody>
      </p:sp>
      <p:sp>
        <p:nvSpPr>
          <p:cNvPr id="6" name="TextBox 5"/>
          <p:cNvSpPr txBox="1"/>
          <p:nvPr/>
        </p:nvSpPr>
        <p:spPr>
          <a:xfrm>
            <a:off x="2720512" y="1594949"/>
            <a:ext cx="5743787" cy="2492990"/>
          </a:xfrm>
          <a:prstGeom prst="rect">
            <a:avLst/>
          </a:prstGeom>
          <a:noFill/>
        </p:spPr>
        <p:txBody>
          <a:bodyPr wrap="square" rtlCol="0">
            <a:spAutoFit/>
          </a:bodyPr>
          <a:lstStyle/>
          <a:p>
            <a:r>
              <a:rPr lang="en-GB" sz="1600" b="1" dirty="0"/>
              <a:t>Ownership of Intellectual Property</a:t>
            </a:r>
            <a:endParaRPr lang="en-GB" sz="1600" dirty="0"/>
          </a:p>
          <a:p>
            <a:pPr lvl="0"/>
            <a:endParaRPr lang="en-GB" sz="1400" dirty="0"/>
          </a:p>
          <a:p>
            <a:pPr lvl="0"/>
            <a:r>
              <a:rPr lang="en-GB" sz="1400" dirty="0">
                <a:solidFill>
                  <a:schemeClr val="accent5">
                    <a:lumMod val="75000"/>
                  </a:schemeClr>
                </a:solidFill>
              </a:rPr>
              <a:t>All intellectual property and related material, including any trade secrets, moral rights, goodwill, relevant registrations or applications for registration, and rights in any patent, copyright, trademark, trade dress, industrial design and trade name (the "Intellectual Property") that is developed or produced during this project, will be the sole property of the Organisation. The use of the Intellectual Property by the Organisation will not be restricted in any manner</a:t>
            </a:r>
            <a:r>
              <a:rPr lang="en-GB" sz="1400" dirty="0"/>
              <a:t>.</a:t>
            </a:r>
          </a:p>
          <a:p>
            <a:pPr lvl="0"/>
            <a:endParaRPr lang="en-GB" sz="1400" dirty="0"/>
          </a:p>
          <a:p>
            <a:endParaRPr lang="en-GB" sz="1400" b="1" u="sng"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Footer Placeholder 2"/>
          <p:cNvSpPr>
            <a:spLocks noGrp="1"/>
          </p:cNvSpPr>
          <p:nvPr>
            <p:ph type="ftr" sz="quarter" idx="11"/>
          </p:nvPr>
        </p:nvSpPr>
        <p:spPr>
          <a:xfrm>
            <a:off x="4038600" y="6500962"/>
            <a:ext cx="4114800" cy="220513"/>
          </a:xfrm>
        </p:spPr>
        <p:txBody>
          <a:bodyPr/>
          <a:lstStyle/>
          <a:p>
            <a:r>
              <a:rPr lang="en-GB" dirty="0" smtClean="0"/>
              <a:t>Cranfield </a:t>
            </a:r>
            <a:r>
              <a:rPr lang="en-GB" dirty="0"/>
              <a:t>Trust Consultancy Project </a:t>
            </a:r>
            <a:r>
              <a:rPr lang="en-GB" dirty="0" smtClean="0"/>
              <a:t>Charter</a:t>
            </a:r>
            <a:endParaRPr lang="en-GB" dirty="0"/>
          </a:p>
          <a:p>
            <a:endParaRPr lang="en-GB" dirty="0"/>
          </a:p>
        </p:txBody>
      </p:sp>
      <p:sp>
        <p:nvSpPr>
          <p:cNvPr id="4" name="Slide Number Placeholder 3"/>
          <p:cNvSpPr>
            <a:spLocks noGrp="1"/>
          </p:cNvSpPr>
          <p:nvPr>
            <p:ph type="sldNum" sz="quarter" idx="12"/>
          </p:nvPr>
        </p:nvSpPr>
        <p:spPr/>
        <p:txBody>
          <a:bodyPr/>
          <a:lstStyle/>
          <a:p>
            <a:fld id="{769738C6-E173-49B3-9604-8B3C60228052}" type="slidenum">
              <a:rPr lang="en-GB" smtClean="0"/>
              <a:t>6</a:t>
            </a:fld>
            <a:endParaRPr lang="en-GB"/>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46887" y="1988270"/>
            <a:ext cx="3449813" cy="2302376"/>
          </a:xfrm>
          <a:prstGeom prst="rect">
            <a:avLst/>
          </a:prstGeom>
        </p:spPr>
        <p:style>
          <a:lnRef idx="2">
            <a:schemeClr val="accent1">
              <a:shade val="50000"/>
            </a:schemeClr>
          </a:lnRef>
          <a:fillRef idx="1">
            <a:schemeClr val="accent1"/>
          </a:fillRef>
          <a:effectRef idx="0">
            <a:schemeClr val="accent1"/>
          </a:effectRef>
          <a:fontRef idx="minor">
            <a:schemeClr val="lt1"/>
          </a:fontRef>
        </p:style>
      </p:pic>
      <p:grpSp>
        <p:nvGrpSpPr>
          <p:cNvPr id="5" name="Group 4"/>
          <p:cNvGrpSpPr/>
          <p:nvPr/>
        </p:nvGrpSpPr>
        <p:grpSpPr>
          <a:xfrm>
            <a:off x="355123" y="1848949"/>
            <a:ext cx="2339782" cy="1588788"/>
            <a:chOff x="4926109" y="2634606"/>
            <a:chExt cx="2339782" cy="1588788"/>
          </a:xfrm>
        </p:grpSpPr>
        <p:grpSp>
          <p:nvGrpSpPr>
            <p:cNvPr id="10" name="Group 9"/>
            <p:cNvGrpSpPr/>
            <p:nvPr/>
          </p:nvGrpSpPr>
          <p:grpSpPr>
            <a:xfrm>
              <a:off x="5448317" y="2634606"/>
              <a:ext cx="1817574" cy="1588788"/>
              <a:chOff x="5300146" y="431695"/>
              <a:chExt cx="1817574" cy="1588788"/>
            </a:xfrm>
          </p:grpSpPr>
          <p:sp>
            <p:nvSpPr>
              <p:cNvPr id="14" name="Right Arrow 13"/>
              <p:cNvSpPr/>
              <p:nvPr/>
            </p:nvSpPr>
            <p:spPr>
              <a:xfrm>
                <a:off x="5300146"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ight Arrow 4"/>
              <p:cNvSpPr txBox="1"/>
              <p:nvPr/>
            </p:nvSpPr>
            <p:spPr>
              <a:xfrm>
                <a:off x="5754539"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5715" rIns="11430" bIns="5715" numCol="1" spcCol="1270" anchor="ctr" anchorCtr="0">
                <a:noAutofit/>
              </a:bodyPr>
              <a:lstStyle/>
              <a:p>
                <a:pPr lvl="0" algn="ctr" defTabSz="400050">
                  <a:lnSpc>
                    <a:spcPct val="90000"/>
                  </a:lnSpc>
                  <a:spcBef>
                    <a:spcPct val="0"/>
                  </a:spcBef>
                  <a:spcAft>
                    <a:spcPct val="35000"/>
                  </a:spcAft>
                </a:pPr>
                <a:r>
                  <a:rPr lang="en-US" sz="900" kern="1200" dirty="0">
                    <a:solidFill>
                      <a:schemeClr val="tx1"/>
                    </a:solidFill>
                  </a:rPr>
                  <a:t>Tangible products from the activities (Project deliverables as identified in the Project </a:t>
                </a:r>
                <a:r>
                  <a:rPr lang="en-US" sz="900" kern="1200" dirty="0" smtClean="0">
                    <a:solidFill>
                      <a:schemeClr val="tx1"/>
                    </a:solidFill>
                  </a:rPr>
                  <a:t>Brief &amp; agreed between Consultant and </a:t>
                </a:r>
                <a:r>
                  <a:rPr lang="en-US" sz="900" kern="1200" dirty="0" err="1" smtClean="0">
                    <a:solidFill>
                      <a:schemeClr val="tx1"/>
                    </a:solidFill>
                  </a:rPr>
                  <a:t>Organisation</a:t>
                </a:r>
                <a:r>
                  <a:rPr lang="en-US" sz="900" kern="1200" dirty="0" smtClean="0">
                    <a:solidFill>
                      <a:schemeClr val="tx1"/>
                    </a:solidFill>
                  </a:rPr>
                  <a:t>)</a:t>
                </a:r>
                <a:endParaRPr lang="en-US" sz="900" kern="1200" dirty="0">
                  <a:solidFill>
                    <a:schemeClr val="tx1"/>
                  </a:solidFill>
                </a:endParaRPr>
              </a:p>
            </p:txBody>
          </p:sp>
        </p:grpSp>
        <p:grpSp>
          <p:nvGrpSpPr>
            <p:cNvPr id="11" name="Group 10"/>
            <p:cNvGrpSpPr/>
            <p:nvPr/>
          </p:nvGrpSpPr>
          <p:grpSpPr>
            <a:xfrm>
              <a:off x="4926109" y="2934106"/>
              <a:ext cx="1044414" cy="989787"/>
              <a:chOff x="4777938" y="731195"/>
              <a:chExt cx="1044414" cy="989787"/>
            </a:xfrm>
          </p:grpSpPr>
          <p:sp>
            <p:nvSpPr>
              <p:cNvPr id="12" name="Oval 11"/>
              <p:cNvSpPr/>
              <p:nvPr/>
            </p:nvSpPr>
            <p:spPr>
              <a:xfrm>
                <a:off x="4777938" y="731195"/>
                <a:ext cx="1044414" cy="989787"/>
              </a:xfrm>
              <a:prstGeom prst="ellipse">
                <a:avLst/>
              </a:prstGeom>
              <a:solidFill>
                <a:schemeClr val="accent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Oval 6"/>
              <p:cNvSpPr txBox="1"/>
              <p:nvPr/>
            </p:nvSpPr>
            <p:spPr>
              <a:xfrm>
                <a:off x="4930889" y="876146"/>
                <a:ext cx="738512" cy="6998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smtClean="0"/>
                  <a:t>Deliverables</a:t>
                </a:r>
                <a:endParaRPr lang="en-US" sz="1100" b="1" kern="1200" dirty="0"/>
              </a:p>
            </p:txBody>
          </p:sp>
        </p:grpSp>
      </p:grpSp>
      <p:sp>
        <p:nvSpPr>
          <p:cNvPr id="16" name="TextBox 15"/>
          <p:cNvSpPr txBox="1"/>
          <p:nvPr/>
        </p:nvSpPr>
        <p:spPr>
          <a:xfrm>
            <a:off x="355122" y="4211169"/>
            <a:ext cx="11541578" cy="1415772"/>
          </a:xfrm>
          <a:prstGeom prst="rect">
            <a:avLst/>
          </a:prstGeom>
          <a:noFill/>
        </p:spPr>
        <p:txBody>
          <a:bodyPr wrap="square" rtlCol="0">
            <a:spAutoFit/>
          </a:bodyPr>
          <a:lstStyle/>
          <a:p>
            <a:endParaRPr lang="en-GB" sz="1400" b="1" u="sng" dirty="0"/>
          </a:p>
          <a:p>
            <a:r>
              <a:rPr lang="en-GB" sz="1600" b="1" dirty="0"/>
              <a:t>Return of Property</a:t>
            </a:r>
            <a:endParaRPr lang="en-GB" sz="1600" dirty="0"/>
          </a:p>
          <a:p>
            <a:pPr lvl="0"/>
            <a:endParaRPr lang="en-GB" sz="1400" dirty="0" smtClean="0"/>
          </a:p>
          <a:p>
            <a:pPr lvl="0"/>
            <a:r>
              <a:rPr lang="en-GB" sz="1400" dirty="0">
                <a:solidFill>
                  <a:schemeClr val="accent5">
                    <a:lumMod val="75000"/>
                  </a:schemeClr>
                </a:solidFill>
              </a:rPr>
              <a:t>Once the project has concluded, </a:t>
            </a:r>
            <a:r>
              <a:rPr lang="en-GB" sz="1400" dirty="0" smtClean="0">
                <a:solidFill>
                  <a:schemeClr val="accent5">
                    <a:lumMod val="75000"/>
                  </a:schemeClr>
                </a:solidFill>
              </a:rPr>
              <a:t>Cranfield </a:t>
            </a:r>
            <a:r>
              <a:rPr lang="en-GB" sz="1400" dirty="0">
                <a:solidFill>
                  <a:schemeClr val="accent5">
                    <a:lumMod val="75000"/>
                  </a:schemeClr>
                </a:solidFill>
              </a:rPr>
              <a:t>Trust and the Volunteer Consultant will return to the Organisation any </a:t>
            </a:r>
            <a:r>
              <a:rPr lang="en-GB" sz="1400" dirty="0" smtClean="0">
                <a:solidFill>
                  <a:schemeClr val="accent5">
                    <a:lumMod val="75000"/>
                  </a:schemeClr>
                </a:solidFill>
              </a:rPr>
              <a:t>documentation</a:t>
            </a:r>
            <a:r>
              <a:rPr lang="en-GB" sz="1400" dirty="0">
                <a:solidFill>
                  <a:schemeClr val="accent5">
                    <a:lumMod val="75000"/>
                  </a:schemeClr>
                </a:solidFill>
              </a:rPr>
              <a:t>, records, or confidential information which is their </a:t>
            </a:r>
            <a:r>
              <a:rPr lang="en-GB" sz="1400" dirty="0" smtClean="0">
                <a:solidFill>
                  <a:schemeClr val="accent5">
                    <a:lumMod val="75000"/>
                  </a:schemeClr>
                </a:solidFill>
              </a:rPr>
              <a:t>property which is requested by the Organisation.</a:t>
            </a:r>
            <a:endParaRPr lang="en-GB" sz="1400" dirty="0">
              <a:solidFill>
                <a:schemeClr val="accent5">
                  <a:lumMod val="75000"/>
                </a:schemeClr>
              </a:solidFill>
            </a:endParaRPr>
          </a:p>
          <a:p>
            <a:pPr lvl="0"/>
            <a:endParaRPr lang="en-GB" sz="1400" dirty="0">
              <a:solidFill>
                <a:schemeClr val="accent5">
                  <a:lumMod val="75000"/>
                </a:schemeClr>
              </a:solidFill>
            </a:endParaRPr>
          </a:p>
        </p:txBody>
      </p:sp>
      <p:sp>
        <p:nvSpPr>
          <p:cNvPr id="17" name="Rectangle 16"/>
          <p:cNvSpPr/>
          <p:nvPr/>
        </p:nvSpPr>
        <p:spPr>
          <a:xfrm>
            <a:off x="2720626" y="1154768"/>
            <a:ext cx="5743560" cy="369332"/>
          </a:xfrm>
          <a:prstGeom prst="rect">
            <a:avLst/>
          </a:prstGeom>
        </p:spPr>
        <p:txBody>
          <a:bodyPr wrap="none">
            <a:spAutoFit/>
          </a:bodyPr>
          <a:lstStyle/>
          <a:p>
            <a:pPr algn="ctr"/>
            <a:r>
              <a:rPr lang="en-GB" b="1" i="1" dirty="0" smtClean="0"/>
              <a:t>We provide free business skills to build successful charities</a:t>
            </a:r>
            <a:endParaRPr lang="en-GB" b="1" i="1" dirty="0"/>
          </a:p>
        </p:txBody>
      </p:sp>
    </p:spTree>
    <p:extLst>
      <p:ext uri="{BB962C8B-B14F-4D97-AF65-F5344CB8AC3E}">
        <p14:creationId xmlns:p14="http://schemas.microsoft.com/office/powerpoint/2010/main" val="2701312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293531"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Projects Manager Consultancy Charter</a:t>
            </a:r>
          </a:p>
        </p:txBody>
      </p:sp>
      <p:sp>
        <p:nvSpPr>
          <p:cNvPr id="6" name="TextBox 5"/>
          <p:cNvSpPr txBox="1"/>
          <p:nvPr/>
        </p:nvSpPr>
        <p:spPr>
          <a:xfrm>
            <a:off x="190003" y="3500061"/>
            <a:ext cx="11631881" cy="2985433"/>
          </a:xfrm>
          <a:prstGeom prst="rect">
            <a:avLst/>
          </a:prstGeom>
          <a:noFill/>
        </p:spPr>
        <p:txBody>
          <a:bodyPr wrap="square" rtlCol="0">
            <a:spAutoFit/>
          </a:bodyPr>
          <a:lstStyle/>
          <a:p>
            <a:r>
              <a:rPr lang="en-GB" sz="1600" b="1" dirty="0" smtClean="0"/>
              <a:t>Cranfield </a:t>
            </a:r>
            <a:r>
              <a:rPr lang="en-GB" sz="1600" b="1" dirty="0"/>
              <a:t>Trust Volunteer Consultant Expenses</a:t>
            </a:r>
          </a:p>
          <a:p>
            <a:endParaRPr lang="en-GB" dirty="0"/>
          </a:p>
          <a:p>
            <a:r>
              <a:rPr lang="en-GB" sz="1400" dirty="0">
                <a:solidFill>
                  <a:schemeClr val="accent5">
                    <a:lumMod val="75000"/>
                  </a:schemeClr>
                </a:solidFill>
              </a:rPr>
              <a:t>Cranfield Trust Volunteer Consultants give their time free to charity organisations, although charities are asked to meet reasonable travel expenses.  The nature and level of these expenses and how they should be claimed must be agreed at the start of the project between the Organisation Project Lead and the Volunteer Consultant.</a:t>
            </a:r>
          </a:p>
          <a:p>
            <a:r>
              <a:rPr lang="en-GB" dirty="0"/>
              <a:t> </a:t>
            </a:r>
          </a:p>
          <a:p>
            <a:r>
              <a:rPr lang="en-GB" sz="1600" b="1" dirty="0"/>
              <a:t>Publicity</a:t>
            </a:r>
            <a:endParaRPr lang="en-GB" sz="1600" dirty="0"/>
          </a:p>
          <a:p>
            <a:endParaRPr lang="en-GB" dirty="0"/>
          </a:p>
          <a:p>
            <a:r>
              <a:rPr lang="en-GB" sz="1400" dirty="0" smtClean="0">
                <a:solidFill>
                  <a:schemeClr val="accent5">
                    <a:lumMod val="75000"/>
                  </a:schemeClr>
                </a:solidFill>
              </a:rPr>
              <a:t>Cranfield </a:t>
            </a:r>
            <a:r>
              <a:rPr lang="en-GB" sz="1400" dirty="0">
                <a:solidFill>
                  <a:schemeClr val="accent5">
                    <a:lumMod val="75000"/>
                  </a:schemeClr>
                </a:solidFill>
              </a:rPr>
              <a:t>Trust uses general write-ups of projects carried out by its Volunteer Consultants for publicity purposes in fundraising and recruiting new volunteers.  Detailed descriptions of organisations or the content of projects are not made public without the prior consent of the Organisation and the Volunteer.  Please let us know if you would prefer your organisation or project not to be mentioned in our “Organisation list” or other material (e.g. newsletters).</a:t>
            </a:r>
          </a:p>
          <a:p>
            <a:pPr lvl="0"/>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Footer Placeholder 2"/>
          <p:cNvSpPr>
            <a:spLocks noGrp="1"/>
          </p:cNvSpPr>
          <p:nvPr>
            <p:ph type="ftr" sz="quarter" idx="11"/>
          </p:nvPr>
        </p:nvSpPr>
        <p:spPr/>
        <p:txBody>
          <a:bodyPr/>
          <a:lstStyle/>
          <a:p>
            <a:r>
              <a:rPr lang="en-GB" dirty="0" smtClean="0"/>
              <a:t>Cranfield </a:t>
            </a:r>
            <a:r>
              <a:rPr lang="en-GB" dirty="0"/>
              <a:t>Trust Consultancy Project </a:t>
            </a:r>
            <a:r>
              <a:rPr lang="en-GB" dirty="0" smtClean="0"/>
              <a:t>Charter</a:t>
            </a:r>
            <a:endParaRPr lang="en-GB" dirty="0"/>
          </a:p>
        </p:txBody>
      </p:sp>
      <p:sp>
        <p:nvSpPr>
          <p:cNvPr id="4" name="Slide Number Placeholder 3"/>
          <p:cNvSpPr>
            <a:spLocks noGrp="1"/>
          </p:cNvSpPr>
          <p:nvPr>
            <p:ph type="sldNum" sz="quarter" idx="12"/>
          </p:nvPr>
        </p:nvSpPr>
        <p:spPr/>
        <p:txBody>
          <a:bodyPr/>
          <a:lstStyle/>
          <a:p>
            <a:fld id="{769738C6-E173-49B3-9604-8B3C60228052}" type="slidenum">
              <a:rPr lang="en-GB" smtClean="0"/>
              <a:t>7</a:t>
            </a:fld>
            <a:endParaRPr lang="en-GB"/>
          </a:p>
        </p:txBody>
      </p:sp>
      <p:sp>
        <p:nvSpPr>
          <p:cNvPr id="8" name="TextBox 7"/>
          <p:cNvSpPr txBox="1"/>
          <p:nvPr/>
        </p:nvSpPr>
        <p:spPr>
          <a:xfrm>
            <a:off x="190003" y="1206659"/>
            <a:ext cx="11697195" cy="2062103"/>
          </a:xfrm>
          <a:prstGeom prst="rect">
            <a:avLst/>
          </a:prstGeom>
          <a:noFill/>
        </p:spPr>
        <p:txBody>
          <a:bodyPr wrap="square" rtlCol="0">
            <a:spAutoFit/>
          </a:bodyPr>
          <a:lstStyle/>
          <a:p>
            <a:r>
              <a:rPr lang="en-GB" sz="1600" b="1" dirty="0" smtClean="0"/>
              <a:t>Confidentiality</a:t>
            </a:r>
            <a:endParaRPr lang="en-GB" sz="1600" dirty="0"/>
          </a:p>
          <a:p>
            <a:endParaRPr lang="en-GB" sz="1400" dirty="0" smtClean="0">
              <a:solidFill>
                <a:schemeClr val="accent5">
                  <a:lumMod val="75000"/>
                </a:schemeClr>
              </a:solidFill>
            </a:endParaRPr>
          </a:p>
          <a:p>
            <a:r>
              <a:rPr lang="en-GB" sz="1400" dirty="0" smtClean="0">
                <a:solidFill>
                  <a:schemeClr val="accent5">
                    <a:lumMod val="75000"/>
                  </a:schemeClr>
                </a:solidFill>
              </a:rPr>
              <a:t>Confidential </a:t>
            </a:r>
            <a:r>
              <a:rPr lang="en-GB" sz="1400" dirty="0">
                <a:solidFill>
                  <a:schemeClr val="accent5">
                    <a:lumMod val="75000"/>
                  </a:schemeClr>
                </a:solidFill>
              </a:rPr>
              <a:t>information refers to any data or information relating to the business of the Organisation which would reasonably be considered to be proprietary to the Organisation including, but not limited to, accounting records, business processes, and organisation records and that is not generally known in the industry of the Organisation and where the release of that confidential information could reasonably be expected to cause harm to the Organisation.</a:t>
            </a:r>
          </a:p>
          <a:p>
            <a:endParaRPr lang="en-GB" sz="1400" dirty="0">
              <a:solidFill>
                <a:schemeClr val="accent5">
                  <a:lumMod val="75000"/>
                </a:schemeClr>
              </a:solidFill>
            </a:endParaRPr>
          </a:p>
          <a:p>
            <a:r>
              <a:rPr lang="en-GB" sz="1400" dirty="0" smtClean="0">
                <a:solidFill>
                  <a:schemeClr val="accent5">
                    <a:lumMod val="75000"/>
                  </a:schemeClr>
                </a:solidFill>
              </a:rPr>
              <a:t>Cranfield </a:t>
            </a:r>
            <a:r>
              <a:rPr lang="en-GB" sz="1400" dirty="0">
                <a:solidFill>
                  <a:schemeClr val="accent5">
                    <a:lumMod val="75000"/>
                  </a:schemeClr>
                </a:solidFill>
              </a:rPr>
              <a:t>Trust agrees that they will not disclose, divulge, reveal, report or use, for any purpose, any confidential information which </a:t>
            </a:r>
            <a:r>
              <a:rPr lang="en-GB" sz="1400" dirty="0" smtClean="0">
                <a:solidFill>
                  <a:schemeClr val="accent5">
                    <a:lumMod val="75000"/>
                  </a:schemeClr>
                </a:solidFill>
              </a:rPr>
              <a:t>Cranfield </a:t>
            </a:r>
            <a:r>
              <a:rPr lang="en-GB" sz="1400" dirty="0">
                <a:solidFill>
                  <a:schemeClr val="accent5">
                    <a:lumMod val="75000"/>
                  </a:schemeClr>
                </a:solidFill>
              </a:rPr>
              <a:t>Trust has obtained from the Organisation or the Volunteer Consultant, except as authorised by the Organisation or as required by law. The obligations of confidentiality will apply during the term of the project and </a:t>
            </a:r>
            <a:r>
              <a:rPr lang="en-GB" sz="1400" dirty="0" smtClean="0">
                <a:solidFill>
                  <a:schemeClr val="accent5">
                    <a:lumMod val="75000"/>
                  </a:schemeClr>
                </a:solidFill>
              </a:rPr>
              <a:t>beyond.</a:t>
            </a:r>
            <a:endParaRPr lang="en-GB" sz="1400" dirty="0">
              <a:solidFill>
                <a:schemeClr val="accent5">
                  <a:lumMod val="75000"/>
                </a:schemeClr>
              </a:solidFill>
            </a:endParaRPr>
          </a:p>
        </p:txBody>
      </p:sp>
    </p:spTree>
    <p:extLst>
      <p:ext uri="{BB962C8B-B14F-4D97-AF65-F5344CB8AC3E}">
        <p14:creationId xmlns:p14="http://schemas.microsoft.com/office/powerpoint/2010/main" val="2723966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293531"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Projects Manager Consultancy Charter</a:t>
            </a:r>
          </a:p>
        </p:txBody>
      </p:sp>
      <p:sp>
        <p:nvSpPr>
          <p:cNvPr id="6" name="TextBox 5"/>
          <p:cNvSpPr txBox="1"/>
          <p:nvPr/>
        </p:nvSpPr>
        <p:spPr>
          <a:xfrm>
            <a:off x="3375307" y="1176818"/>
            <a:ext cx="8446577" cy="3908762"/>
          </a:xfrm>
          <a:prstGeom prst="rect">
            <a:avLst/>
          </a:prstGeom>
          <a:noFill/>
        </p:spPr>
        <p:txBody>
          <a:bodyPr wrap="square" rtlCol="0">
            <a:spAutoFit/>
          </a:bodyPr>
          <a:lstStyle/>
          <a:p>
            <a:pPr algn="ctr"/>
            <a:r>
              <a:rPr lang="en-GB" sz="1600" b="1" i="1" dirty="0"/>
              <a:t>Our funding depends on your </a:t>
            </a:r>
            <a:r>
              <a:rPr lang="en-GB" sz="1600" b="1" i="1" dirty="0" smtClean="0"/>
              <a:t>feedback</a:t>
            </a:r>
          </a:p>
          <a:p>
            <a:endParaRPr lang="en-GB" sz="1600" b="1" dirty="0" smtClean="0"/>
          </a:p>
          <a:p>
            <a:r>
              <a:rPr lang="en-GB" sz="1600" b="1" dirty="0" smtClean="0"/>
              <a:t>Organisation and Volunteer Consultant’s Feedback</a:t>
            </a:r>
            <a:endParaRPr lang="en-GB" sz="1600" b="1" dirty="0"/>
          </a:p>
          <a:p>
            <a:endParaRPr lang="en-GB" sz="1400" dirty="0" smtClean="0">
              <a:solidFill>
                <a:schemeClr val="accent5">
                  <a:lumMod val="75000"/>
                </a:schemeClr>
              </a:solidFill>
            </a:endParaRPr>
          </a:p>
          <a:p>
            <a:r>
              <a:rPr lang="en-GB" sz="1400" dirty="0" smtClean="0">
                <a:solidFill>
                  <a:schemeClr val="accent5">
                    <a:lumMod val="75000"/>
                  </a:schemeClr>
                </a:solidFill>
              </a:rPr>
              <a:t>Cranfield Trust’s </a:t>
            </a:r>
            <a:r>
              <a:rPr lang="en-GB" sz="1400" dirty="0">
                <a:solidFill>
                  <a:schemeClr val="accent5">
                    <a:lumMod val="75000"/>
                  </a:schemeClr>
                </a:solidFill>
              </a:rPr>
              <a:t>vision is for all voluntary organisations to have the management expertise they need to help them thrive. As a charity we rely solely on income generated from our fundraising </a:t>
            </a:r>
            <a:r>
              <a:rPr lang="en-GB" sz="1400" dirty="0" smtClean="0">
                <a:solidFill>
                  <a:schemeClr val="accent5">
                    <a:lumMod val="75000"/>
                  </a:schemeClr>
                </a:solidFill>
              </a:rPr>
              <a:t>activities, completion of the Journey to Excellence forms </a:t>
            </a:r>
            <a:r>
              <a:rPr lang="en-GB" sz="1400" dirty="0">
                <a:solidFill>
                  <a:schemeClr val="accent5">
                    <a:lumMod val="75000"/>
                  </a:schemeClr>
                </a:solidFill>
              </a:rPr>
              <a:t>and the </a:t>
            </a:r>
            <a:r>
              <a:rPr lang="en-GB" sz="1400" dirty="0" smtClean="0">
                <a:solidFill>
                  <a:schemeClr val="accent5">
                    <a:lumMod val="75000"/>
                  </a:schemeClr>
                </a:solidFill>
              </a:rPr>
              <a:t>on-line feedback </a:t>
            </a:r>
            <a:r>
              <a:rPr lang="en-GB" sz="1400" dirty="0">
                <a:solidFill>
                  <a:schemeClr val="accent5">
                    <a:lumMod val="75000"/>
                  </a:schemeClr>
                </a:solidFill>
              </a:rPr>
              <a:t>you provide at the end of your project is vital to our sustainability.</a:t>
            </a:r>
          </a:p>
          <a:p>
            <a:r>
              <a:rPr lang="en-GB" sz="1400" dirty="0">
                <a:solidFill>
                  <a:schemeClr val="accent5">
                    <a:lumMod val="75000"/>
                  </a:schemeClr>
                </a:solidFill>
              </a:rPr>
              <a:t> </a:t>
            </a:r>
          </a:p>
          <a:p>
            <a:r>
              <a:rPr lang="en-GB" sz="1400" dirty="0" smtClean="0">
                <a:solidFill>
                  <a:schemeClr val="accent5">
                    <a:lumMod val="75000"/>
                  </a:schemeClr>
                </a:solidFill>
              </a:rPr>
              <a:t>Without the J2E and </a:t>
            </a:r>
            <a:r>
              <a:rPr lang="en-GB" sz="1400" dirty="0">
                <a:solidFill>
                  <a:schemeClr val="accent5">
                    <a:lumMod val="75000"/>
                  </a:schemeClr>
                </a:solidFill>
              </a:rPr>
              <a:t>your feedback, we are unable to monitor and evaluate our services for funders, putting our valuable services in jeopardy. Taking </a:t>
            </a:r>
            <a:r>
              <a:rPr lang="en-GB" sz="1400" dirty="0" smtClean="0">
                <a:solidFill>
                  <a:schemeClr val="accent5">
                    <a:lumMod val="75000"/>
                  </a:schemeClr>
                </a:solidFill>
              </a:rPr>
              <a:t>time</a:t>
            </a:r>
            <a:r>
              <a:rPr lang="en-GB" sz="1400" dirty="0" smtClean="0">
                <a:solidFill>
                  <a:schemeClr val="accent5">
                    <a:lumMod val="75000"/>
                  </a:schemeClr>
                </a:solidFill>
              </a:rPr>
              <a:t> </a:t>
            </a:r>
            <a:r>
              <a:rPr lang="en-GB" sz="1400" dirty="0">
                <a:solidFill>
                  <a:schemeClr val="accent5">
                    <a:lumMod val="75000"/>
                  </a:schemeClr>
                </a:solidFill>
              </a:rPr>
              <a:t>to complete and return your feedback survey means other charities, like yours, will be able to benefit from our free services in the future.</a:t>
            </a:r>
          </a:p>
          <a:p>
            <a:r>
              <a:rPr lang="en-GB" sz="1400" dirty="0">
                <a:solidFill>
                  <a:schemeClr val="accent5">
                    <a:lumMod val="75000"/>
                  </a:schemeClr>
                </a:solidFill>
              </a:rPr>
              <a:t> </a:t>
            </a:r>
          </a:p>
          <a:p>
            <a:r>
              <a:rPr lang="en-GB" sz="1400" dirty="0">
                <a:solidFill>
                  <a:schemeClr val="accent5">
                    <a:lumMod val="75000"/>
                  </a:schemeClr>
                </a:solidFill>
              </a:rPr>
              <a:t>Your feedback really is invaluable to us, we hope you can help us to achieve our </a:t>
            </a:r>
            <a:r>
              <a:rPr lang="en-GB" sz="1400" dirty="0" smtClean="0">
                <a:solidFill>
                  <a:schemeClr val="accent5">
                    <a:lumMod val="75000"/>
                  </a:schemeClr>
                </a:solidFill>
              </a:rPr>
              <a:t>vision to help you and other small but vital charities and not for profit organisations.</a:t>
            </a:r>
            <a:endParaRPr lang="en-GB" sz="1400" dirty="0">
              <a:solidFill>
                <a:schemeClr val="accent5">
                  <a:lumMod val="75000"/>
                </a:schemeClr>
              </a:solidFill>
            </a:endParaRPr>
          </a:p>
          <a:p>
            <a:r>
              <a:rPr lang="en-GB" sz="1400" dirty="0" smtClean="0">
                <a:solidFill>
                  <a:schemeClr val="accent5">
                    <a:lumMod val="75000"/>
                  </a:schemeClr>
                </a:solidFill>
              </a:rPr>
              <a:t>.</a:t>
            </a:r>
            <a:endParaRPr lang="en-GB" sz="1400" dirty="0">
              <a:solidFill>
                <a:schemeClr val="accent5">
                  <a:lumMod val="75000"/>
                </a:schemeClr>
              </a:solidFill>
            </a:endParaRPr>
          </a:p>
          <a:p>
            <a:r>
              <a:rPr lang="en-GB" dirty="0"/>
              <a:t> </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Footer Placeholder 2"/>
          <p:cNvSpPr>
            <a:spLocks noGrp="1"/>
          </p:cNvSpPr>
          <p:nvPr>
            <p:ph type="ftr" sz="quarter" idx="11"/>
          </p:nvPr>
        </p:nvSpPr>
        <p:spPr/>
        <p:txBody>
          <a:bodyPr/>
          <a:lstStyle/>
          <a:p>
            <a:r>
              <a:rPr lang="en-GB" dirty="0"/>
              <a:t>The Cranfield Trust Consultancy Project </a:t>
            </a:r>
            <a:r>
              <a:rPr lang="en-GB" dirty="0" smtClean="0"/>
              <a:t>Charter</a:t>
            </a:r>
            <a:endParaRPr lang="en-GB" dirty="0"/>
          </a:p>
        </p:txBody>
      </p:sp>
      <p:sp>
        <p:nvSpPr>
          <p:cNvPr id="4" name="Slide Number Placeholder 3"/>
          <p:cNvSpPr>
            <a:spLocks noGrp="1"/>
          </p:cNvSpPr>
          <p:nvPr>
            <p:ph type="sldNum" sz="quarter" idx="12"/>
          </p:nvPr>
        </p:nvSpPr>
        <p:spPr/>
        <p:txBody>
          <a:bodyPr/>
          <a:lstStyle/>
          <a:p>
            <a:fld id="{769738C6-E173-49B3-9604-8B3C60228052}" type="slidenum">
              <a:rPr lang="en-GB" smtClean="0"/>
              <a:t>8</a:t>
            </a:fld>
            <a:endParaRPr lang="en-GB"/>
          </a:p>
        </p:txBody>
      </p:sp>
      <p:sp>
        <p:nvSpPr>
          <p:cNvPr id="10" name="TextBox 9"/>
          <p:cNvSpPr txBox="1"/>
          <p:nvPr/>
        </p:nvSpPr>
        <p:spPr>
          <a:xfrm>
            <a:off x="3430955" y="5099043"/>
            <a:ext cx="8390930" cy="10895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lvl1pPr algn="ctr">
              <a:lnSpc>
                <a:spcPct val="90000"/>
              </a:lnSpc>
              <a:spcBef>
                <a:spcPct val="0"/>
              </a:spcBef>
              <a:buNone/>
              <a:defRPr sz="2400" b="1"/>
            </a:lvl1pPr>
          </a:lstStyle>
          <a:p>
            <a:r>
              <a:rPr lang="en-GB" dirty="0" smtClean="0"/>
              <a:t>Cranfield </a:t>
            </a:r>
            <a:r>
              <a:rPr lang="en-GB" dirty="0"/>
              <a:t>Trust works with Volunteer Consultants to put their skills to work for charities as pro bono consultants, to help these non-profit organisations </a:t>
            </a:r>
            <a:r>
              <a:rPr lang="en-GB" dirty="0" smtClean="0"/>
              <a:t>become more successful</a:t>
            </a:r>
            <a:endParaRPr lang="en-GB"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8838" y="4290647"/>
            <a:ext cx="3048188" cy="1847964"/>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grpSp>
        <p:nvGrpSpPr>
          <p:cNvPr id="8" name="Group 7"/>
          <p:cNvGrpSpPr/>
          <p:nvPr/>
        </p:nvGrpSpPr>
        <p:grpSpPr>
          <a:xfrm>
            <a:off x="374827" y="1431268"/>
            <a:ext cx="2307051" cy="1588788"/>
            <a:chOff x="4942475" y="2634606"/>
            <a:chExt cx="2307051" cy="1588788"/>
          </a:xfrm>
        </p:grpSpPr>
        <p:grpSp>
          <p:nvGrpSpPr>
            <p:cNvPr id="9" name="Group 8"/>
            <p:cNvGrpSpPr/>
            <p:nvPr/>
          </p:nvGrpSpPr>
          <p:grpSpPr>
            <a:xfrm>
              <a:off x="5431952" y="2634606"/>
              <a:ext cx="1817574" cy="1588788"/>
              <a:chOff x="7720795" y="431695"/>
              <a:chExt cx="1817574" cy="1588788"/>
            </a:xfrm>
          </p:grpSpPr>
          <p:sp>
            <p:nvSpPr>
              <p:cNvPr id="14" name="Right Arrow 13"/>
              <p:cNvSpPr/>
              <p:nvPr/>
            </p:nvSpPr>
            <p:spPr>
              <a:xfrm>
                <a:off x="7720795"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ight Arrow 4"/>
              <p:cNvSpPr txBox="1"/>
              <p:nvPr/>
            </p:nvSpPr>
            <p:spPr>
              <a:xfrm>
                <a:off x="8175189"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solidFill>
                      <a:schemeClr val="tx1"/>
                    </a:solidFill>
                  </a:rPr>
                  <a:t>Changes resulting from the activity (effects on the </a:t>
                </a:r>
                <a:r>
                  <a:rPr lang="en-US" sz="1000" kern="1200" dirty="0" err="1" smtClean="0">
                    <a:solidFill>
                      <a:schemeClr val="tx1"/>
                    </a:solidFill>
                  </a:rPr>
                  <a:t>organisation</a:t>
                </a:r>
                <a:r>
                  <a:rPr lang="en-US" sz="1000" kern="1200" dirty="0" smtClean="0">
                    <a:solidFill>
                      <a:schemeClr val="tx1"/>
                    </a:solidFill>
                  </a:rPr>
                  <a:t>, </a:t>
                </a:r>
                <a:r>
                  <a:rPr lang="en-US" sz="1000" kern="1200" dirty="0">
                    <a:solidFill>
                      <a:schemeClr val="tx1"/>
                    </a:solidFill>
                  </a:rPr>
                  <a:t>its people and beneficiaries)</a:t>
                </a:r>
              </a:p>
            </p:txBody>
          </p:sp>
        </p:grpSp>
        <p:grpSp>
          <p:nvGrpSpPr>
            <p:cNvPr id="11" name="Group 10"/>
            <p:cNvGrpSpPr/>
            <p:nvPr/>
          </p:nvGrpSpPr>
          <p:grpSpPr>
            <a:xfrm>
              <a:off x="4942475" y="2953727"/>
              <a:ext cx="978954" cy="950545"/>
              <a:chOff x="7231318" y="750816"/>
              <a:chExt cx="978954" cy="950545"/>
            </a:xfrm>
          </p:grpSpPr>
          <p:sp>
            <p:nvSpPr>
              <p:cNvPr id="12" name="Oval 11"/>
              <p:cNvSpPr/>
              <p:nvPr/>
            </p:nvSpPr>
            <p:spPr>
              <a:xfrm>
                <a:off x="7231318" y="750816"/>
                <a:ext cx="978954" cy="950545"/>
              </a:xfrm>
              <a:prstGeom prst="ellipse">
                <a:avLst/>
              </a:prstGeom>
              <a:solidFill>
                <a:schemeClr val="accent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Oval 6"/>
              <p:cNvSpPr txBox="1"/>
              <p:nvPr/>
            </p:nvSpPr>
            <p:spPr>
              <a:xfrm>
                <a:off x="7374682" y="890020"/>
                <a:ext cx="692226" cy="6721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Outcomes</a:t>
                </a:r>
              </a:p>
            </p:txBody>
          </p:sp>
        </p:grpSp>
      </p:grpSp>
    </p:spTree>
    <p:extLst>
      <p:ext uri="{BB962C8B-B14F-4D97-AF65-F5344CB8AC3E}">
        <p14:creationId xmlns:p14="http://schemas.microsoft.com/office/powerpoint/2010/main" val="2087363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200" y="256413"/>
            <a:ext cx="10057739" cy="757130"/>
          </a:xfr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2400" b="1" dirty="0"/>
              <a:t>Organisation, Trust Volunteer Consultant and Trust Projects Manager </a:t>
            </a:r>
            <a:r>
              <a:rPr lang="en-GB" sz="2400" b="1" dirty="0" smtClean="0"/>
              <a:t/>
            </a:r>
            <a:br>
              <a:rPr lang="en-GB" sz="2400" b="1" dirty="0" smtClean="0"/>
            </a:br>
            <a:r>
              <a:rPr lang="en-GB" sz="2400" b="1" dirty="0" smtClean="0"/>
              <a:t>Consultancy Charter</a:t>
            </a:r>
            <a:endParaRPr lang="en-GB" sz="2400" b="1"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Footer Placeholder 2"/>
          <p:cNvSpPr>
            <a:spLocks noGrp="1"/>
          </p:cNvSpPr>
          <p:nvPr>
            <p:ph type="ftr" sz="quarter" idx="11"/>
          </p:nvPr>
        </p:nvSpPr>
        <p:spPr/>
        <p:txBody>
          <a:bodyPr/>
          <a:lstStyle/>
          <a:p>
            <a:r>
              <a:rPr lang="en-GB" dirty="0"/>
              <a:t>The Cranfield Trust Consultancy Project </a:t>
            </a:r>
            <a:r>
              <a:rPr lang="en-GB" dirty="0" smtClean="0"/>
              <a:t>Charter</a:t>
            </a:r>
            <a:endParaRPr lang="en-GB" dirty="0"/>
          </a:p>
          <a:p>
            <a:endParaRPr lang="en-GB" dirty="0"/>
          </a:p>
        </p:txBody>
      </p:sp>
      <p:sp>
        <p:nvSpPr>
          <p:cNvPr id="4" name="Slide Number Placeholder 3"/>
          <p:cNvSpPr>
            <a:spLocks noGrp="1"/>
          </p:cNvSpPr>
          <p:nvPr>
            <p:ph type="sldNum" sz="quarter" idx="12"/>
          </p:nvPr>
        </p:nvSpPr>
        <p:spPr/>
        <p:txBody>
          <a:bodyPr/>
          <a:lstStyle/>
          <a:p>
            <a:fld id="{769738C6-E173-49B3-9604-8B3C60228052}" type="slidenum">
              <a:rPr lang="en-GB" smtClean="0"/>
              <a:t>9</a:t>
            </a:fld>
            <a:endParaRPr lang="en-GB"/>
          </a:p>
        </p:txBody>
      </p:sp>
      <p:pic>
        <p:nvPicPr>
          <p:cNvPr id="1026" name="Picture 2" descr="https://www.cranfieldtrust.org/sites/default/files/styles/section_link/adaptive-image/public/MiH%20elderly-woman.jpg?itok=XjDPvVr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6260" y="2653290"/>
            <a:ext cx="3377540" cy="2253635"/>
          </a:xfrm>
          <a:prstGeom prst="rect">
            <a:avLst/>
          </a:prstGeom>
          <a:ln>
            <a:noFill/>
          </a:ln>
          <a:effectLst>
            <a:outerShdw blurRad="292100" dist="139700" dir="2700000" algn="tl" rotWithShape="0">
              <a:srgbClr val="333333">
                <a:alpha val="65000"/>
              </a:srgbClr>
            </a:outerShdw>
          </a:effectLst>
        </p:spPr>
        <p:style>
          <a:lnRef idx="2">
            <a:schemeClr val="accent1">
              <a:shade val="50000"/>
            </a:schemeClr>
          </a:lnRef>
          <a:fillRef idx="1">
            <a:schemeClr val="accent1"/>
          </a:fillRef>
          <a:effectRef idx="0">
            <a:schemeClr val="accent1"/>
          </a:effectRef>
          <a:fontRef idx="minor">
            <a:schemeClr val="lt1"/>
          </a:fontRef>
        </p:style>
      </p:pic>
      <p:sp>
        <p:nvSpPr>
          <p:cNvPr id="5" name="Rectangle 4"/>
          <p:cNvSpPr/>
          <p:nvPr/>
        </p:nvSpPr>
        <p:spPr>
          <a:xfrm>
            <a:off x="7818782" y="1475177"/>
            <a:ext cx="3650974" cy="923330"/>
          </a:xfrm>
          <a:prstGeom prst="rect">
            <a:avLst/>
          </a:prstGeom>
        </p:spPr>
        <p:txBody>
          <a:bodyPr wrap="square">
            <a:spAutoFit/>
          </a:bodyPr>
          <a:lstStyle/>
          <a:p>
            <a:pPr algn="ctr"/>
            <a:r>
              <a:rPr lang="en-GB" b="1" i="1" dirty="0" smtClean="0">
                <a:solidFill>
                  <a:schemeClr val="accent2"/>
                </a:solidFill>
              </a:rPr>
              <a:t>Cranfield Trust works with Volunteer Consultants to help non-profit organisations be successful</a:t>
            </a:r>
            <a:endParaRPr lang="en-GB" b="1" i="1" dirty="0">
              <a:solidFill>
                <a:schemeClr val="accent2"/>
              </a:solidFill>
            </a:endParaRPr>
          </a:p>
        </p:txBody>
      </p:sp>
      <p:sp>
        <p:nvSpPr>
          <p:cNvPr id="9" name="Slide Number Placeholder 3"/>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9738C6-E173-49B3-9604-8B3C60228052}" type="slidenum">
              <a:rPr lang="en-GB" smtClean="0"/>
              <a:pPr/>
              <a:t>9</a:t>
            </a:fld>
            <a:endParaRPr lang="en-GB"/>
          </a:p>
        </p:txBody>
      </p:sp>
      <p:graphicFrame>
        <p:nvGraphicFramePr>
          <p:cNvPr id="10" name="Diagram 9"/>
          <p:cNvGraphicFramePr/>
          <p:nvPr>
            <p:extLst>
              <p:ext uri="{D42A27DB-BD31-4B8C-83A1-F6EECF244321}">
                <p14:modId xmlns:p14="http://schemas.microsoft.com/office/powerpoint/2010/main" val="2663357367"/>
              </p:ext>
            </p:extLst>
          </p:nvPr>
        </p:nvGraphicFramePr>
        <p:xfrm>
          <a:off x="-563217" y="1560443"/>
          <a:ext cx="5052390" cy="342268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1" name="TextBox 10"/>
          <p:cNvSpPr txBox="1"/>
          <p:nvPr/>
        </p:nvSpPr>
        <p:spPr>
          <a:xfrm>
            <a:off x="160422" y="5314108"/>
            <a:ext cx="11309334" cy="132343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4000" b="1" dirty="0" smtClean="0"/>
              <a:t>CRANFIELD </a:t>
            </a:r>
            <a:r>
              <a:rPr lang="en-GB" sz="4000" b="1" dirty="0"/>
              <a:t>TRUST </a:t>
            </a:r>
            <a:r>
              <a:rPr lang="en-GB" sz="4000" dirty="0"/>
              <a:t> </a:t>
            </a:r>
            <a:r>
              <a:rPr lang="en-GB" sz="4000" cap="all" dirty="0"/>
              <a:t>PROVIDING FREE BUSINESS SKILLS TO BUILD SUCCESSFUL </a:t>
            </a:r>
            <a:r>
              <a:rPr lang="en-GB" sz="4000" cap="all" dirty="0" smtClean="0"/>
              <a:t>CHARITIES</a:t>
            </a:r>
            <a:endParaRPr lang="en-GB" sz="4000" cap="all" dirty="0"/>
          </a:p>
        </p:txBody>
      </p:sp>
      <p:sp>
        <p:nvSpPr>
          <p:cNvPr id="8" name="Pentagon 7"/>
          <p:cNvSpPr/>
          <p:nvPr/>
        </p:nvSpPr>
        <p:spPr>
          <a:xfrm>
            <a:off x="4240696" y="3295166"/>
            <a:ext cx="2981739" cy="704652"/>
          </a:xfrm>
          <a:prstGeom prst="homePlate">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b="1" dirty="0" smtClean="0"/>
              <a:t>Journey to Excellence</a:t>
            </a:r>
            <a:endParaRPr lang="en-GB" b="1" dirty="0"/>
          </a:p>
        </p:txBody>
      </p:sp>
    </p:spTree>
    <p:extLst>
      <p:ext uri="{BB962C8B-B14F-4D97-AF65-F5344CB8AC3E}">
        <p14:creationId xmlns:p14="http://schemas.microsoft.com/office/powerpoint/2010/main" val="2611823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4670</TotalTime>
  <Words>1946</Words>
  <Application>Microsoft Office PowerPoint</Application>
  <PresentationFormat>Widescreen</PresentationFormat>
  <Paragraphs>150</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Organisation, Trust Volunteer Consultant and Trust Projects Manager Consultancy Charter</vt:lpstr>
      <vt:lpstr>Organisation, Trust Volunteer Consultant and Trust Projects Manager Consultancy Charter</vt:lpstr>
      <vt:lpstr>Organisation, Trust Volunteer Consultant and Trust Projects Manager Consultancy Charter</vt:lpstr>
      <vt:lpstr>Organisation, Trust Volunteer Consultant and Trust Projects Manager Consultancy Charter</vt:lpstr>
      <vt:lpstr>Organisation, Trust Volunteer Consultant and Trust Projects Manager Consultancy Charter</vt:lpstr>
      <vt:lpstr>Organisation, Trust Volunteer Consultant and Trust Projects Manager Consultancy Charter</vt:lpstr>
      <vt:lpstr>Organisation, Trust Volunteer Consultant and Trust Projects Manager  Consultancy Charter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dc:creator>
  <cp:lastModifiedBy>ian williams</cp:lastModifiedBy>
  <cp:revision>163</cp:revision>
  <cp:lastPrinted>2018-02-02T23:58:41Z</cp:lastPrinted>
  <dcterms:created xsi:type="dcterms:W3CDTF">2017-09-19T21:38:09Z</dcterms:created>
  <dcterms:modified xsi:type="dcterms:W3CDTF">2020-06-26T15:20:24Z</dcterms:modified>
</cp:coreProperties>
</file>