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diagrams/data1.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diagrams/colors3.xml" ContentType="application/vnd.openxmlformats-officedocument.drawingml.diagramColors+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diagrams/layout1.xml" ContentType="application/vnd.openxmlformats-officedocument.drawingml.diagramLayout+xml"/>
  <Override PartName="/ppt/theme/theme3.xml" ContentType="application/vnd.openxmlformats-officedocument.theme+xml"/>
  <Override PartName="/ppt/diagrams/quickStyle1.xml" ContentType="application/vnd.openxmlformats-officedocument.drawingml.diagramStyle+xml"/>
  <Override PartName="/ppt/diagrams/drawing3.xml" ContentType="application/vnd.ms-office.drawingml.diagramDrawing+xml"/>
  <Override PartName="/ppt/diagrams/layout2.xml" ContentType="application/vnd.openxmlformats-officedocument.drawingml.diagramLayout+xml"/>
  <Override PartName="/ppt/diagrams/quickStyle4.xml" ContentType="application/vnd.openxmlformats-officedocument.drawingml.diagramStyle+xml"/>
  <Override PartName="/ppt/diagrams/layout4.xml" ContentType="application/vnd.openxmlformats-officedocument.drawingml.diagramLayout+xml"/>
  <Override PartName="/ppt/diagrams/layout3.xml" ContentType="application/vnd.openxmlformats-officedocument.drawingml.diagramLayout+xml"/>
  <Override PartName="/ppt/diagrams/quickStyle3.xml" ContentType="application/vnd.openxmlformats-officedocument.drawingml.diagramStyle+xml"/>
  <Override PartName="/ppt/theme/theme1.xml" ContentType="application/vnd.openxmlformats-officedocument.theme+xml"/>
  <Override PartName="/ppt/diagrams/colors4.xml" ContentType="application/vnd.openxmlformats-officedocument.drawingml.diagramColors+xml"/>
  <Override PartName="/ppt/diagrams/quickStyle2.xml" ContentType="application/vnd.openxmlformats-officedocument.drawingml.diagramStyle+xml"/>
  <Override PartName="/ppt/notesMasters/notesMaster1.xml" ContentType="application/vnd.openxmlformats-officedocument.presentationml.notesMaster+xml"/>
  <Override PartName="/ppt/diagrams/drawing2.xml" ContentType="application/vnd.ms-office.drawingml.diagramDrawing+xml"/>
  <Override PartName="/ppt/handoutMasters/handoutMaster1.xml" ContentType="application/vnd.openxmlformats-officedocument.presentationml.handoutMaster+xml"/>
  <Override PartName="/ppt/diagrams/colors2.xml" ContentType="application/vnd.openxmlformats-officedocument.drawingml.diagramColors+xml"/>
  <Override PartName="/ppt/diagrams/drawing4.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61" r:id="rId2"/>
    <p:sldId id="290" r:id="rId3"/>
    <p:sldId id="257" r:id="rId4"/>
    <p:sldId id="291" r:id="rId5"/>
    <p:sldId id="283" r:id="rId6"/>
    <p:sldId id="289" r:id="rId7"/>
    <p:sldId id="286" r:id="rId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64037" autoAdjust="0"/>
  </p:normalViewPr>
  <p:slideViewPr>
    <p:cSldViewPr snapToGrid="0">
      <p:cViewPr varScale="1">
        <p:scale>
          <a:sx n="73" d="100"/>
          <a:sy n="73" d="100"/>
        </p:scale>
        <p:origin x="582" y="7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40" d="100"/>
          <a:sy n="140" d="100"/>
        </p:scale>
        <p:origin x="2724" y="-22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600" b="1" dirty="0"/>
            <a:t>Charity</a:t>
          </a:r>
          <a:r>
            <a:rPr lang="en-US" sz="1600" dirty="0"/>
            <a:t> </a:t>
          </a:r>
          <a:r>
            <a:rPr lang="en-US" sz="1600" b="1" dirty="0"/>
            <a:t>or Not-for-Profit </a:t>
          </a:r>
          <a:r>
            <a:rPr lang="en-US" sz="1600" b="1" dirty="0" err="1">
              <a:solidFill>
                <a:srgbClr val="002060"/>
              </a:solidFill>
            </a:rPr>
            <a:t>Organisation</a:t>
          </a:r>
          <a:endParaRPr lang="en-US" sz="1600" b="1" dirty="0">
            <a:solidFill>
              <a:srgbClr val="002060"/>
            </a:solidFill>
          </a:endParaRPr>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3">
            <a:schemeClr val="lt1"/>
          </a:lnRef>
          <a:fillRef idx="1">
            <a:schemeClr val="accent2"/>
          </a:fillRef>
          <a:effectRef idx="1">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600" b="1" dirty="0">
            <a:solidFill>
              <a:srgbClr val="002060"/>
            </a:solidFill>
          </a:endParaRPr>
        </a:p>
        <a:p>
          <a:r>
            <a:rPr lang="en-US" sz="1600" b="1" dirty="0">
              <a:solidFill>
                <a:schemeClr val="tx1"/>
              </a:solidFill>
            </a:rPr>
            <a:t>Project Deliverables </a:t>
          </a:r>
          <a:endParaRPr lang="en-US" sz="1600" b="1" dirty="0" smtClean="0">
            <a:solidFill>
              <a:schemeClr val="tx1"/>
            </a:solidFill>
          </a:endParaRPr>
        </a:p>
        <a:p>
          <a:r>
            <a:rPr lang="en-US" sz="1600" b="1" dirty="0" smtClean="0">
              <a:solidFill>
                <a:schemeClr val="tx1"/>
              </a:solidFill>
            </a:rPr>
            <a:t>Outcomes</a:t>
          </a:r>
        </a:p>
        <a:p>
          <a:r>
            <a:rPr lang="en-US" sz="1600" b="1" dirty="0" smtClean="0">
              <a:solidFill>
                <a:schemeClr val="tx1"/>
              </a:solidFill>
            </a:rPr>
            <a:t>Impact</a:t>
          </a:r>
          <a:endParaRPr lang="en-US" sz="1600" b="1" dirty="0">
            <a:solidFill>
              <a:schemeClr val="tx1"/>
            </a:solidFill>
          </a:endParaRP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Projects</a:t>
          </a:r>
          <a:r>
            <a:rPr lang="en-US" sz="1600" b="1" dirty="0"/>
            <a:t> </a:t>
          </a:r>
          <a:r>
            <a:rPr lang="en-US" sz="1600" b="1" dirty="0">
              <a:solidFill>
                <a:srgbClr val="002060"/>
              </a:solidFill>
            </a:rPr>
            <a:t>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custScaleX="127220" custLinFactNeighborX="86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X="-200000" custLinFactY="-100000" custLinFactNeighborX="-268481" custLinFactNeighborY="-123102">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custScaleX="283926" custScaleY="79239" custLinFactNeighborX="-677" custLinFactNeighborY="-9873">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X="38494" custLinFactNeighborY="-100000">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BBB98F-46E7-4AE1-B29F-5C12CD55C198}"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EAF39512-626F-4251-9C5F-354D55568DB1}">
      <dgm:prSet phldrT="[Text]" custT="1"/>
      <dgm:spPr/>
      <dgm:t>
        <a:bodyPr/>
        <a:lstStyle/>
        <a:p>
          <a:r>
            <a:rPr lang="en-US" sz="1200" b="1" dirty="0"/>
            <a:t>Inputs</a:t>
          </a:r>
        </a:p>
      </dgm:t>
    </dgm:pt>
    <dgm:pt modelId="{619CD6B7-3A86-4C9B-A77E-B21849AD8762}" type="parTrans" cxnId="{D8F372AE-1264-4DAF-87CD-6ADB9DCF4ECE}">
      <dgm:prSet/>
      <dgm:spPr/>
      <dgm:t>
        <a:bodyPr/>
        <a:lstStyle/>
        <a:p>
          <a:endParaRPr lang="en-US" sz="1000"/>
        </a:p>
      </dgm:t>
    </dgm:pt>
    <dgm:pt modelId="{255305E2-418E-4555-B47C-B15DBE60F40A}" type="sibTrans" cxnId="{D8F372AE-1264-4DAF-87CD-6ADB9DCF4ECE}">
      <dgm:prSet/>
      <dgm:spPr/>
      <dgm:t>
        <a:bodyPr/>
        <a:lstStyle/>
        <a:p>
          <a:endParaRPr lang="en-US" sz="1000"/>
        </a:p>
      </dgm:t>
    </dgm:pt>
    <dgm:pt modelId="{9C27943A-954E-48A5-8A3A-6C0010437E4D}">
      <dgm:prSet phldrT="[Text]" custT="1"/>
      <dgm:spPr/>
      <dgm:t>
        <a:bodyPr/>
        <a:lstStyle/>
        <a:p>
          <a:r>
            <a:rPr lang="en-US" sz="1000" dirty="0"/>
            <a:t>Resources (</a:t>
          </a:r>
          <a:r>
            <a:rPr lang="en-US" sz="1000" dirty="0" err="1"/>
            <a:t>Organisation</a:t>
          </a:r>
          <a:r>
            <a:rPr lang="en-US" sz="1000" dirty="0"/>
            <a:t> time, Volunteer Consultant time and </a:t>
          </a:r>
          <a:r>
            <a:rPr lang="en-US" sz="1000" dirty="0" err="1"/>
            <a:t>Cranfield</a:t>
          </a:r>
          <a:r>
            <a:rPr lang="en-US" sz="1000" dirty="0"/>
            <a:t> Trust time)</a:t>
          </a:r>
        </a:p>
      </dgm:t>
    </dgm:pt>
    <dgm:pt modelId="{580472AA-C1EE-4EDA-A764-BE1F4483443D}" type="parTrans" cxnId="{483661AB-0BF3-482A-807B-4952BA6CFD4A}">
      <dgm:prSet/>
      <dgm:spPr/>
      <dgm:t>
        <a:bodyPr/>
        <a:lstStyle/>
        <a:p>
          <a:endParaRPr lang="en-US" sz="1000"/>
        </a:p>
      </dgm:t>
    </dgm:pt>
    <dgm:pt modelId="{D121757F-ADCB-44D1-907A-8EB56651FC10}" type="sibTrans" cxnId="{483661AB-0BF3-482A-807B-4952BA6CFD4A}">
      <dgm:prSet/>
      <dgm:spPr/>
      <dgm:t>
        <a:bodyPr/>
        <a:lstStyle/>
        <a:p>
          <a:endParaRPr lang="en-US" sz="1000"/>
        </a:p>
      </dgm:t>
    </dgm:pt>
    <dgm:pt modelId="{4F82DD33-6097-4D1A-AABD-2954D342FE7F}">
      <dgm:prSet phldrT="[Text]" custT="1"/>
      <dgm:spPr/>
      <dgm:t>
        <a:bodyPr/>
        <a:lstStyle/>
        <a:p>
          <a:r>
            <a:rPr lang="en-US" sz="1200" b="1" dirty="0" smtClean="0"/>
            <a:t>Processes</a:t>
          </a:r>
          <a:endParaRPr lang="en-US" sz="1200" b="1" dirty="0"/>
        </a:p>
      </dgm:t>
    </dgm:pt>
    <dgm:pt modelId="{EC690090-C0F1-46BD-8F85-B3E5642178CD}" type="parTrans" cxnId="{9E35D5FA-1A4C-475A-9554-A6FA1A39EECB}">
      <dgm:prSet/>
      <dgm:spPr/>
      <dgm:t>
        <a:bodyPr/>
        <a:lstStyle/>
        <a:p>
          <a:endParaRPr lang="en-US" sz="1000"/>
        </a:p>
      </dgm:t>
    </dgm:pt>
    <dgm:pt modelId="{DAEDE10D-030D-426A-9EDE-7547ECC8139B}" type="sibTrans" cxnId="{9E35D5FA-1A4C-475A-9554-A6FA1A39EECB}">
      <dgm:prSet/>
      <dgm:spPr/>
      <dgm:t>
        <a:bodyPr/>
        <a:lstStyle/>
        <a:p>
          <a:endParaRPr lang="en-US" sz="1000"/>
        </a:p>
      </dgm:t>
    </dgm:pt>
    <dgm:pt modelId="{DA7D7DB9-46CE-4555-8BDE-7E88BB71C2EF}">
      <dgm:prSet phldrT="[Text]" custT="1"/>
      <dgm:spPr/>
      <dgm:t>
        <a:bodyPr/>
        <a:lstStyle/>
        <a:p>
          <a:r>
            <a:rPr lang="en-US" sz="1000" dirty="0"/>
            <a:t>Concrete actions (Specified project as outlined in </a:t>
          </a:r>
          <a:r>
            <a:rPr lang="en-US" sz="1000" dirty="0" smtClean="0"/>
            <a:t>Project Application/ </a:t>
          </a:r>
          <a:r>
            <a:rPr lang="en-US" sz="1000" dirty="0"/>
            <a:t>Brief)</a:t>
          </a:r>
        </a:p>
      </dgm:t>
    </dgm:pt>
    <dgm:pt modelId="{D6E2374E-2E27-4AFF-B398-3378FBB38359}" type="parTrans" cxnId="{440BAFA8-666B-48DB-975F-97785526D9FE}">
      <dgm:prSet/>
      <dgm:spPr/>
      <dgm:t>
        <a:bodyPr/>
        <a:lstStyle/>
        <a:p>
          <a:endParaRPr lang="en-US" sz="1000"/>
        </a:p>
      </dgm:t>
    </dgm:pt>
    <dgm:pt modelId="{E8D4A363-0F2E-4EA0-AB33-3B52EEA98308}" type="sibTrans" cxnId="{440BAFA8-666B-48DB-975F-97785526D9FE}">
      <dgm:prSet/>
      <dgm:spPr/>
      <dgm:t>
        <a:bodyPr/>
        <a:lstStyle/>
        <a:p>
          <a:endParaRPr lang="en-US" sz="1000"/>
        </a:p>
      </dgm:t>
    </dgm:pt>
    <dgm:pt modelId="{75F5DE38-373F-40DE-93E2-FAD641F3C6CB}">
      <dgm:prSet phldrT="[Text]" custT="1"/>
      <dgm:spPr>
        <a:solidFill>
          <a:schemeClr val="accent1">
            <a:lumMod val="50000"/>
          </a:schemeClr>
        </a:solidFill>
      </dgm:spPr>
      <dgm:t>
        <a:bodyPr/>
        <a:lstStyle/>
        <a:p>
          <a:r>
            <a:rPr lang="en-US" sz="1100" b="1" dirty="0" smtClean="0"/>
            <a:t>Deliverables</a:t>
          </a:r>
          <a:endParaRPr lang="en-US" sz="1100" b="1" dirty="0"/>
        </a:p>
      </dgm:t>
    </dgm:pt>
    <dgm:pt modelId="{06B2AEEC-0DA3-4CF0-BCD3-36DA983B1DE4}" type="parTrans" cxnId="{A12F2403-A035-4096-AE30-FB40FA1CDABF}">
      <dgm:prSet/>
      <dgm:spPr/>
      <dgm:t>
        <a:bodyPr/>
        <a:lstStyle/>
        <a:p>
          <a:endParaRPr lang="en-US" sz="1000"/>
        </a:p>
      </dgm:t>
    </dgm:pt>
    <dgm:pt modelId="{FD5CEA7F-AB31-449E-A9B6-5764106BA9CE}" type="sibTrans" cxnId="{A12F2403-A035-4096-AE30-FB40FA1CDABF}">
      <dgm:prSet/>
      <dgm:spPr/>
      <dgm:t>
        <a:bodyPr/>
        <a:lstStyle/>
        <a:p>
          <a:endParaRPr lang="en-US" sz="1000"/>
        </a:p>
      </dgm:t>
    </dgm:pt>
    <dgm:pt modelId="{705748C8-7644-4288-B1B7-F47D195258BF}">
      <dgm:prSet phldrT="[Text]" custT="1"/>
      <dgm:spPr/>
      <dgm:t>
        <a:bodyPr/>
        <a:lstStyle/>
        <a:p>
          <a:r>
            <a:rPr lang="en-US" sz="900" dirty="0">
              <a:solidFill>
                <a:schemeClr val="tx1"/>
              </a:solidFill>
            </a:rPr>
            <a:t>Tangible products from the activities (Project deliverables as identified in the </a:t>
          </a:r>
          <a:r>
            <a:rPr lang="en-US" sz="900" dirty="0" smtClean="0">
              <a:solidFill>
                <a:schemeClr val="tx1"/>
              </a:solidFill>
            </a:rPr>
            <a:t>Brief &amp; agreed between Consultant and </a:t>
          </a:r>
          <a:r>
            <a:rPr lang="en-US" sz="900" dirty="0" err="1" smtClean="0">
              <a:solidFill>
                <a:schemeClr val="tx1"/>
              </a:solidFill>
            </a:rPr>
            <a:t>Organisation</a:t>
          </a:r>
          <a:r>
            <a:rPr lang="en-US" sz="900" dirty="0" smtClean="0">
              <a:solidFill>
                <a:schemeClr val="tx1"/>
              </a:solidFill>
            </a:rPr>
            <a:t>)</a:t>
          </a:r>
          <a:endParaRPr lang="en-US" sz="900" dirty="0">
            <a:solidFill>
              <a:schemeClr val="tx1"/>
            </a:solidFill>
          </a:endParaRPr>
        </a:p>
      </dgm:t>
    </dgm:pt>
    <dgm:pt modelId="{92D901CA-1FAF-4BC5-88AA-D4FA5C2CA787}" type="parTrans" cxnId="{0D0DFDA6-52B6-429F-A05E-8C5D6E133749}">
      <dgm:prSet/>
      <dgm:spPr/>
      <dgm:t>
        <a:bodyPr/>
        <a:lstStyle/>
        <a:p>
          <a:endParaRPr lang="en-US" sz="1000"/>
        </a:p>
      </dgm:t>
    </dgm:pt>
    <dgm:pt modelId="{D0ED45E9-51CD-4937-98F1-064C08094B2E}" type="sibTrans" cxnId="{0D0DFDA6-52B6-429F-A05E-8C5D6E133749}">
      <dgm:prSet/>
      <dgm:spPr/>
      <dgm:t>
        <a:bodyPr/>
        <a:lstStyle/>
        <a:p>
          <a:endParaRPr lang="en-US" sz="1000"/>
        </a:p>
      </dgm:t>
    </dgm:pt>
    <dgm:pt modelId="{CCFF56ED-C797-47AF-9FDD-CF2D3F615E92}">
      <dgm:prSet phldrT="[Text]" custT="1"/>
      <dgm:spPr>
        <a:solidFill>
          <a:schemeClr val="accent1">
            <a:lumMod val="50000"/>
          </a:schemeClr>
        </a:solidFill>
      </dgm:spPr>
      <dgm:t>
        <a:bodyPr/>
        <a:lstStyle/>
        <a:p>
          <a:r>
            <a:rPr lang="en-US" sz="1200" b="1" dirty="0"/>
            <a:t>Outcomes</a:t>
          </a:r>
        </a:p>
      </dgm:t>
    </dgm:pt>
    <dgm:pt modelId="{892B9158-4D89-444A-94DC-51ACC48C26CB}" type="parTrans" cxnId="{0163D5CD-0C14-44B1-9719-682AF073422E}">
      <dgm:prSet/>
      <dgm:spPr/>
      <dgm:t>
        <a:bodyPr/>
        <a:lstStyle/>
        <a:p>
          <a:endParaRPr lang="en-US" sz="1000"/>
        </a:p>
      </dgm:t>
    </dgm:pt>
    <dgm:pt modelId="{48A614D5-493B-4943-805C-FBB9463E996C}" type="sibTrans" cxnId="{0163D5CD-0C14-44B1-9719-682AF073422E}">
      <dgm:prSet/>
      <dgm:spPr/>
      <dgm:t>
        <a:bodyPr/>
        <a:lstStyle/>
        <a:p>
          <a:endParaRPr lang="en-US" sz="1000"/>
        </a:p>
      </dgm:t>
    </dgm:pt>
    <dgm:pt modelId="{5D7CA677-024A-4E50-B42D-D006AA693577}">
      <dgm:prSet phldrT="[Text]" custT="1"/>
      <dgm:spPr/>
      <dgm:t>
        <a:bodyPr/>
        <a:lstStyle/>
        <a:p>
          <a:r>
            <a:rPr lang="en-US" sz="1000" dirty="0">
              <a:solidFill>
                <a:schemeClr val="tx1"/>
              </a:solidFill>
            </a:rPr>
            <a:t>Changes resulting from the activity (effects on the </a:t>
          </a:r>
          <a:r>
            <a:rPr lang="en-US" sz="1000" dirty="0" err="1" smtClean="0">
              <a:solidFill>
                <a:schemeClr val="tx1"/>
              </a:solidFill>
            </a:rPr>
            <a:t>organisation</a:t>
          </a:r>
          <a:r>
            <a:rPr lang="en-US" sz="1000" dirty="0" smtClean="0">
              <a:solidFill>
                <a:schemeClr val="tx1"/>
              </a:solidFill>
            </a:rPr>
            <a:t>, </a:t>
          </a:r>
          <a:r>
            <a:rPr lang="en-US" sz="1000" dirty="0">
              <a:solidFill>
                <a:schemeClr val="tx1"/>
              </a:solidFill>
            </a:rPr>
            <a:t>its people and beneficiaries)</a:t>
          </a:r>
        </a:p>
      </dgm:t>
    </dgm:pt>
    <dgm:pt modelId="{76B34151-3019-460C-830A-F8F12F510189}" type="parTrans" cxnId="{8B6D90B4-4FC4-46AA-93ED-C15ABAF8581D}">
      <dgm:prSet/>
      <dgm:spPr/>
      <dgm:t>
        <a:bodyPr/>
        <a:lstStyle/>
        <a:p>
          <a:endParaRPr lang="en-US" sz="1000"/>
        </a:p>
      </dgm:t>
    </dgm:pt>
    <dgm:pt modelId="{2BC7E1D1-D1A9-4FAC-80CD-3B10B9CA54AF}" type="sibTrans" cxnId="{8B6D90B4-4FC4-46AA-93ED-C15ABAF8581D}">
      <dgm:prSet/>
      <dgm:spPr/>
      <dgm:t>
        <a:bodyPr/>
        <a:lstStyle/>
        <a:p>
          <a:endParaRPr lang="en-US" sz="1000"/>
        </a:p>
      </dgm:t>
    </dgm:pt>
    <dgm:pt modelId="{E8274084-42F1-4765-9343-994AD0067C85}">
      <dgm:prSet phldrT="[Text]" custT="1"/>
      <dgm:spPr>
        <a:solidFill>
          <a:schemeClr val="accent1">
            <a:lumMod val="50000"/>
          </a:schemeClr>
        </a:solidFill>
      </dgm:spPr>
      <dgm:t>
        <a:bodyPr/>
        <a:lstStyle/>
        <a:p>
          <a:r>
            <a:rPr lang="en-US" sz="1200" b="1" dirty="0"/>
            <a:t>Impact</a:t>
          </a:r>
        </a:p>
      </dgm:t>
    </dgm:pt>
    <dgm:pt modelId="{661E8DB9-E154-4913-A6A0-381028C2972B}" type="parTrans" cxnId="{22BC720C-D736-4BAD-8812-A2E030AFC053}">
      <dgm:prSet/>
      <dgm:spPr/>
      <dgm:t>
        <a:bodyPr/>
        <a:lstStyle/>
        <a:p>
          <a:endParaRPr lang="en-US" sz="1000"/>
        </a:p>
      </dgm:t>
    </dgm:pt>
    <dgm:pt modelId="{243314CE-AE0C-428E-8EF1-8F63C16BBD95}" type="sibTrans" cxnId="{22BC720C-D736-4BAD-8812-A2E030AFC053}">
      <dgm:prSet/>
      <dgm:spPr/>
      <dgm:t>
        <a:bodyPr/>
        <a:lstStyle/>
        <a:p>
          <a:endParaRPr lang="en-US" sz="1000"/>
        </a:p>
      </dgm:t>
    </dgm:pt>
    <dgm:pt modelId="{40777DD2-F616-4DF6-88FC-E27CDB3F38CD}">
      <dgm:prSet phldrT="[Text]" custT="1"/>
      <dgm:spPr/>
      <dgm:t>
        <a:bodyPr/>
        <a:lstStyle/>
        <a:p>
          <a:r>
            <a:rPr lang="en-US" sz="1000" dirty="0"/>
            <a:t>Outcomes </a:t>
          </a:r>
          <a:r>
            <a:rPr lang="en-US" sz="1000" dirty="0" smtClean="0"/>
            <a:t>broader </a:t>
          </a:r>
          <a:r>
            <a:rPr lang="en-US" sz="1000" dirty="0"/>
            <a:t>and longer-term </a:t>
          </a:r>
          <a:r>
            <a:rPr lang="en-US" sz="1000" dirty="0" smtClean="0"/>
            <a:t>outcomes</a:t>
          </a:r>
        </a:p>
        <a:p>
          <a:r>
            <a:rPr lang="en-US" sz="900" dirty="0" smtClean="0">
              <a:solidFill>
                <a:schemeClr val="tx1"/>
              </a:solidFill>
            </a:rPr>
            <a:t>(adjusted for what would have happened without consultancy support) </a:t>
          </a:r>
          <a:endParaRPr lang="en-US" sz="900" dirty="0">
            <a:solidFill>
              <a:schemeClr val="tx1"/>
            </a:solidFill>
          </a:endParaRPr>
        </a:p>
      </dgm:t>
    </dgm:pt>
    <dgm:pt modelId="{A70E5D34-B1D1-474D-A804-E1A4495FABEF}" type="parTrans" cxnId="{BC819DC1-E60A-491A-AEE5-0E7A7B779A49}">
      <dgm:prSet/>
      <dgm:spPr/>
      <dgm:t>
        <a:bodyPr/>
        <a:lstStyle/>
        <a:p>
          <a:endParaRPr lang="en-US" sz="1000"/>
        </a:p>
      </dgm:t>
    </dgm:pt>
    <dgm:pt modelId="{D25E2F8D-1C69-49A6-ABC7-A4C94C154F4A}" type="sibTrans" cxnId="{BC819DC1-E60A-491A-AEE5-0E7A7B779A49}">
      <dgm:prSet/>
      <dgm:spPr/>
      <dgm:t>
        <a:bodyPr/>
        <a:lstStyle/>
        <a:p>
          <a:endParaRPr lang="en-US" sz="1000"/>
        </a:p>
      </dgm:t>
    </dgm:pt>
    <dgm:pt modelId="{92F65B25-7D96-4646-A3EF-07485800AA94}" type="pres">
      <dgm:prSet presAssocID="{0FBBB98F-46E7-4AE1-B29F-5C12CD55C198}" presName="theList" presStyleCnt="0">
        <dgm:presLayoutVars>
          <dgm:dir/>
          <dgm:animLvl val="lvl"/>
          <dgm:resizeHandles val="exact"/>
        </dgm:presLayoutVars>
      </dgm:prSet>
      <dgm:spPr/>
      <dgm:t>
        <a:bodyPr/>
        <a:lstStyle/>
        <a:p>
          <a:endParaRPr lang="en-US"/>
        </a:p>
      </dgm:t>
    </dgm:pt>
    <dgm:pt modelId="{EF58812B-5772-4D34-90DA-CDD8044FA9ED}" type="pres">
      <dgm:prSet presAssocID="{EAF39512-626F-4251-9C5F-354D55568DB1}" presName="compNode" presStyleCnt="0"/>
      <dgm:spPr/>
    </dgm:pt>
    <dgm:pt modelId="{236CBF16-E38B-4C3D-8D8B-A36730BBBE63}" type="pres">
      <dgm:prSet presAssocID="{EAF39512-626F-4251-9C5F-354D55568DB1}" presName="noGeometry" presStyleCnt="0"/>
      <dgm:spPr/>
    </dgm:pt>
    <dgm:pt modelId="{789404E6-C2F2-42AF-A5C1-DBE89DCF94BC}" type="pres">
      <dgm:prSet presAssocID="{EAF39512-626F-4251-9C5F-354D55568DB1}" presName="childTextVisible" presStyleLbl="bgAccFollowNode1" presStyleIdx="0" presStyleCnt="5">
        <dgm:presLayoutVars>
          <dgm:bulletEnabled val="1"/>
        </dgm:presLayoutVars>
      </dgm:prSet>
      <dgm:spPr/>
      <dgm:t>
        <a:bodyPr/>
        <a:lstStyle/>
        <a:p>
          <a:endParaRPr lang="en-US"/>
        </a:p>
      </dgm:t>
    </dgm:pt>
    <dgm:pt modelId="{6240FB74-EB1A-4176-AB55-E224E41E1569}" type="pres">
      <dgm:prSet presAssocID="{EAF39512-626F-4251-9C5F-354D55568DB1}" presName="childTextHidden" presStyleLbl="bgAccFollowNode1" presStyleIdx="0" presStyleCnt="5"/>
      <dgm:spPr/>
      <dgm:t>
        <a:bodyPr/>
        <a:lstStyle/>
        <a:p>
          <a:endParaRPr lang="en-US"/>
        </a:p>
      </dgm:t>
    </dgm:pt>
    <dgm:pt modelId="{7898DBDD-9DE6-46F7-B813-76A33A2B3CC4}" type="pres">
      <dgm:prSet presAssocID="{EAF39512-626F-4251-9C5F-354D55568DB1}" presName="parentText" presStyleLbl="node1" presStyleIdx="0" presStyleCnt="5">
        <dgm:presLayoutVars>
          <dgm:chMax val="1"/>
          <dgm:bulletEnabled val="1"/>
        </dgm:presLayoutVars>
      </dgm:prSet>
      <dgm:spPr/>
      <dgm:t>
        <a:bodyPr/>
        <a:lstStyle/>
        <a:p>
          <a:endParaRPr lang="en-US"/>
        </a:p>
      </dgm:t>
    </dgm:pt>
    <dgm:pt modelId="{BD0B0BFA-7A46-4851-935E-E30D04D954A8}" type="pres">
      <dgm:prSet presAssocID="{EAF39512-626F-4251-9C5F-354D55568DB1}" presName="aSpace" presStyleCnt="0"/>
      <dgm:spPr/>
    </dgm:pt>
    <dgm:pt modelId="{752CBD35-D7A4-4064-A0F0-5B9C1A8171EB}" type="pres">
      <dgm:prSet presAssocID="{4F82DD33-6097-4D1A-AABD-2954D342FE7F}" presName="compNode" presStyleCnt="0"/>
      <dgm:spPr/>
    </dgm:pt>
    <dgm:pt modelId="{A1088239-E877-4453-95C7-F2DCB02AFFB5}" type="pres">
      <dgm:prSet presAssocID="{4F82DD33-6097-4D1A-AABD-2954D342FE7F}" presName="noGeometry" presStyleCnt="0"/>
      <dgm:spPr/>
    </dgm:pt>
    <dgm:pt modelId="{B606DFCC-E9A5-4F35-B138-08BFF01D5D51}" type="pres">
      <dgm:prSet presAssocID="{4F82DD33-6097-4D1A-AABD-2954D342FE7F}" presName="childTextVisible" presStyleLbl="bgAccFollowNode1" presStyleIdx="1" presStyleCnt="5">
        <dgm:presLayoutVars>
          <dgm:bulletEnabled val="1"/>
        </dgm:presLayoutVars>
      </dgm:prSet>
      <dgm:spPr/>
      <dgm:t>
        <a:bodyPr/>
        <a:lstStyle/>
        <a:p>
          <a:endParaRPr lang="en-US"/>
        </a:p>
      </dgm:t>
    </dgm:pt>
    <dgm:pt modelId="{BB1483F6-AD5F-4C4B-B148-3B9BECF7149A}" type="pres">
      <dgm:prSet presAssocID="{4F82DD33-6097-4D1A-AABD-2954D342FE7F}" presName="childTextHidden" presStyleLbl="bgAccFollowNode1" presStyleIdx="1" presStyleCnt="5"/>
      <dgm:spPr/>
      <dgm:t>
        <a:bodyPr/>
        <a:lstStyle/>
        <a:p>
          <a:endParaRPr lang="en-US"/>
        </a:p>
      </dgm:t>
    </dgm:pt>
    <dgm:pt modelId="{8E6AD122-E625-490B-8C39-E6E5037FAD8C}" type="pres">
      <dgm:prSet presAssocID="{4F82DD33-6097-4D1A-AABD-2954D342FE7F}" presName="parentText" presStyleLbl="node1" presStyleIdx="1" presStyleCnt="5">
        <dgm:presLayoutVars>
          <dgm:chMax val="1"/>
          <dgm:bulletEnabled val="1"/>
        </dgm:presLayoutVars>
      </dgm:prSet>
      <dgm:spPr/>
      <dgm:t>
        <a:bodyPr/>
        <a:lstStyle/>
        <a:p>
          <a:endParaRPr lang="en-US"/>
        </a:p>
      </dgm:t>
    </dgm:pt>
    <dgm:pt modelId="{1ECBA367-3CB7-4E33-AB46-46B2A1E191F3}" type="pres">
      <dgm:prSet presAssocID="{4F82DD33-6097-4D1A-AABD-2954D342FE7F}" presName="aSpace" presStyleCnt="0"/>
      <dgm:spPr/>
    </dgm:pt>
    <dgm:pt modelId="{F02E04E5-164E-41B5-B842-4CD449E3F6BC}" type="pres">
      <dgm:prSet presAssocID="{75F5DE38-373F-40DE-93E2-FAD641F3C6CB}" presName="compNode" presStyleCnt="0"/>
      <dgm:spPr/>
    </dgm:pt>
    <dgm:pt modelId="{B6CBAF0B-193B-43C2-BE75-26FC748600B1}" type="pres">
      <dgm:prSet presAssocID="{75F5DE38-373F-40DE-93E2-FAD641F3C6CB}" presName="noGeometry" presStyleCnt="0"/>
      <dgm:spPr/>
    </dgm:pt>
    <dgm:pt modelId="{77E9E0F3-AB6B-441C-8CE5-62184FFC03AD}" type="pres">
      <dgm:prSet presAssocID="{75F5DE38-373F-40DE-93E2-FAD641F3C6CB}" presName="childTextVisible" presStyleLbl="bgAccFollowNode1" presStyleIdx="2" presStyleCnt="5">
        <dgm:presLayoutVars>
          <dgm:bulletEnabled val="1"/>
        </dgm:presLayoutVars>
      </dgm:prSet>
      <dgm:spPr/>
      <dgm:t>
        <a:bodyPr/>
        <a:lstStyle/>
        <a:p>
          <a:endParaRPr lang="en-US"/>
        </a:p>
      </dgm:t>
    </dgm:pt>
    <dgm:pt modelId="{06F835DD-A6D3-49CD-87DC-E3BBC7D82AF2}" type="pres">
      <dgm:prSet presAssocID="{75F5DE38-373F-40DE-93E2-FAD641F3C6CB}" presName="childTextHidden" presStyleLbl="bgAccFollowNode1" presStyleIdx="2" presStyleCnt="5"/>
      <dgm:spPr/>
      <dgm:t>
        <a:bodyPr/>
        <a:lstStyle/>
        <a:p>
          <a:endParaRPr lang="en-US"/>
        </a:p>
      </dgm:t>
    </dgm:pt>
    <dgm:pt modelId="{0ACFA60D-AD9E-44A6-8C8A-2B292CA1F761}" type="pres">
      <dgm:prSet presAssocID="{75F5DE38-373F-40DE-93E2-FAD641F3C6CB}" presName="parentText" presStyleLbl="node1" presStyleIdx="2" presStyleCnt="5" custScaleX="114924" custScaleY="108913">
        <dgm:presLayoutVars>
          <dgm:chMax val="1"/>
          <dgm:bulletEnabled val="1"/>
        </dgm:presLayoutVars>
      </dgm:prSet>
      <dgm:spPr/>
      <dgm:t>
        <a:bodyPr/>
        <a:lstStyle/>
        <a:p>
          <a:endParaRPr lang="en-US"/>
        </a:p>
      </dgm:t>
    </dgm:pt>
    <dgm:pt modelId="{0BB78333-E40E-4C06-AC78-6E646DABA4C4}" type="pres">
      <dgm:prSet presAssocID="{75F5DE38-373F-40DE-93E2-FAD641F3C6CB}" presName="aSpace" presStyleCnt="0"/>
      <dgm:spPr/>
    </dgm:pt>
    <dgm:pt modelId="{870EA335-30A5-447E-B221-40B5294B6516}" type="pres">
      <dgm:prSet presAssocID="{CCFF56ED-C797-47AF-9FDD-CF2D3F615E92}" presName="compNode" presStyleCnt="0"/>
      <dgm:spPr/>
    </dgm:pt>
    <dgm:pt modelId="{9B29FBCC-3F5D-4E9A-AA3D-4D16600FB279}" type="pres">
      <dgm:prSet presAssocID="{CCFF56ED-C797-47AF-9FDD-CF2D3F615E92}" presName="noGeometry" presStyleCnt="0"/>
      <dgm:spPr/>
    </dgm:pt>
    <dgm:pt modelId="{4C0AFF02-171C-4F43-AEBF-B1A8ACE6EBA6}" type="pres">
      <dgm:prSet presAssocID="{CCFF56ED-C797-47AF-9FDD-CF2D3F615E92}" presName="childTextVisible" presStyleLbl="bgAccFollowNode1" presStyleIdx="3" presStyleCnt="5">
        <dgm:presLayoutVars>
          <dgm:bulletEnabled val="1"/>
        </dgm:presLayoutVars>
      </dgm:prSet>
      <dgm:spPr/>
      <dgm:t>
        <a:bodyPr/>
        <a:lstStyle/>
        <a:p>
          <a:endParaRPr lang="en-US"/>
        </a:p>
      </dgm:t>
    </dgm:pt>
    <dgm:pt modelId="{8FA0DDAB-DCCD-4D22-A65A-B7FEFE3CE427}" type="pres">
      <dgm:prSet presAssocID="{CCFF56ED-C797-47AF-9FDD-CF2D3F615E92}" presName="childTextHidden" presStyleLbl="bgAccFollowNode1" presStyleIdx="3" presStyleCnt="5"/>
      <dgm:spPr/>
      <dgm:t>
        <a:bodyPr/>
        <a:lstStyle/>
        <a:p>
          <a:endParaRPr lang="en-US"/>
        </a:p>
      </dgm:t>
    </dgm:pt>
    <dgm:pt modelId="{A625442F-DC34-439D-93CD-9348517CBDC9}" type="pres">
      <dgm:prSet presAssocID="{CCFF56ED-C797-47AF-9FDD-CF2D3F615E92}" presName="parentText" presStyleLbl="node1" presStyleIdx="3" presStyleCnt="5" custScaleX="107721" custScaleY="104595">
        <dgm:presLayoutVars>
          <dgm:chMax val="1"/>
          <dgm:bulletEnabled val="1"/>
        </dgm:presLayoutVars>
      </dgm:prSet>
      <dgm:spPr/>
      <dgm:t>
        <a:bodyPr/>
        <a:lstStyle/>
        <a:p>
          <a:endParaRPr lang="en-US"/>
        </a:p>
      </dgm:t>
    </dgm:pt>
    <dgm:pt modelId="{39A2FD1E-2652-4D5E-BCF0-1F3044797DF7}" type="pres">
      <dgm:prSet presAssocID="{CCFF56ED-C797-47AF-9FDD-CF2D3F615E92}" presName="aSpace" presStyleCnt="0"/>
      <dgm:spPr/>
    </dgm:pt>
    <dgm:pt modelId="{E5BA1843-E4F4-4EAF-9932-9598739384AC}" type="pres">
      <dgm:prSet presAssocID="{E8274084-42F1-4765-9343-994AD0067C85}" presName="compNode" presStyleCnt="0"/>
      <dgm:spPr/>
    </dgm:pt>
    <dgm:pt modelId="{17AFCABB-9FE9-414A-A60B-FC37AF233147}" type="pres">
      <dgm:prSet presAssocID="{E8274084-42F1-4765-9343-994AD0067C85}" presName="noGeometry" presStyleCnt="0"/>
      <dgm:spPr/>
    </dgm:pt>
    <dgm:pt modelId="{BEEAA77A-397E-42B0-80CD-4C4810361D4E}" type="pres">
      <dgm:prSet presAssocID="{E8274084-42F1-4765-9343-994AD0067C85}" presName="childTextVisible" presStyleLbl="bgAccFollowNode1" presStyleIdx="4" presStyleCnt="5">
        <dgm:presLayoutVars>
          <dgm:bulletEnabled val="1"/>
        </dgm:presLayoutVars>
      </dgm:prSet>
      <dgm:spPr/>
      <dgm:t>
        <a:bodyPr/>
        <a:lstStyle/>
        <a:p>
          <a:endParaRPr lang="en-US"/>
        </a:p>
      </dgm:t>
    </dgm:pt>
    <dgm:pt modelId="{634542A4-EA58-4A38-B813-DC59A94AF40F}" type="pres">
      <dgm:prSet presAssocID="{E8274084-42F1-4765-9343-994AD0067C85}" presName="childTextHidden" presStyleLbl="bgAccFollowNode1" presStyleIdx="4" presStyleCnt="5"/>
      <dgm:spPr/>
      <dgm:t>
        <a:bodyPr/>
        <a:lstStyle/>
        <a:p>
          <a:endParaRPr lang="en-US"/>
        </a:p>
      </dgm:t>
    </dgm:pt>
    <dgm:pt modelId="{D8B2DB28-33D8-4971-9CE3-1F0236AF61D1}" type="pres">
      <dgm:prSet presAssocID="{E8274084-42F1-4765-9343-994AD0067C85}" presName="parentText" presStyleLbl="node1" presStyleIdx="4" presStyleCnt="5">
        <dgm:presLayoutVars>
          <dgm:chMax val="1"/>
          <dgm:bulletEnabled val="1"/>
        </dgm:presLayoutVars>
      </dgm:prSet>
      <dgm:spPr/>
      <dgm:t>
        <a:bodyPr/>
        <a:lstStyle/>
        <a:p>
          <a:endParaRPr lang="en-US"/>
        </a:p>
      </dgm:t>
    </dgm:pt>
  </dgm:ptLst>
  <dgm:cxnLst>
    <dgm:cxn modelId="{C017CF3B-25A0-4BDE-AD28-30C779B5D2C6}" type="presOf" srcId="{5D7CA677-024A-4E50-B42D-D006AA693577}" destId="{4C0AFF02-171C-4F43-AEBF-B1A8ACE6EBA6}" srcOrd="0" destOrd="0" presId="urn:microsoft.com/office/officeart/2005/8/layout/hProcess6"/>
    <dgm:cxn modelId="{29CCD237-DEEB-40D8-8E48-18BDD583CA24}" type="presOf" srcId="{DA7D7DB9-46CE-4555-8BDE-7E88BB71C2EF}" destId="{BB1483F6-AD5F-4C4B-B148-3B9BECF7149A}" srcOrd="1" destOrd="0" presId="urn:microsoft.com/office/officeart/2005/8/layout/hProcess6"/>
    <dgm:cxn modelId="{3A1107C3-6FBF-4503-84BA-3F7D759B4017}" type="presOf" srcId="{DA7D7DB9-46CE-4555-8BDE-7E88BB71C2EF}" destId="{B606DFCC-E9A5-4F35-B138-08BFF01D5D51}" srcOrd="0" destOrd="0" presId="urn:microsoft.com/office/officeart/2005/8/layout/hProcess6"/>
    <dgm:cxn modelId="{D8F372AE-1264-4DAF-87CD-6ADB9DCF4ECE}" srcId="{0FBBB98F-46E7-4AE1-B29F-5C12CD55C198}" destId="{EAF39512-626F-4251-9C5F-354D55568DB1}" srcOrd="0" destOrd="0" parTransId="{619CD6B7-3A86-4C9B-A77E-B21849AD8762}" sibTransId="{255305E2-418E-4555-B47C-B15DBE60F40A}"/>
    <dgm:cxn modelId="{4E942EAA-8249-4D83-AF61-63EF3DE4727E}" type="presOf" srcId="{9C27943A-954E-48A5-8A3A-6C0010437E4D}" destId="{789404E6-C2F2-42AF-A5C1-DBE89DCF94BC}" srcOrd="0" destOrd="0" presId="urn:microsoft.com/office/officeart/2005/8/layout/hProcess6"/>
    <dgm:cxn modelId="{BB70CDB8-D700-4380-AEB5-9FE4CD846CC2}" type="presOf" srcId="{0FBBB98F-46E7-4AE1-B29F-5C12CD55C198}" destId="{92F65B25-7D96-4646-A3EF-07485800AA94}" srcOrd="0" destOrd="0" presId="urn:microsoft.com/office/officeart/2005/8/layout/hProcess6"/>
    <dgm:cxn modelId="{483661AB-0BF3-482A-807B-4952BA6CFD4A}" srcId="{EAF39512-626F-4251-9C5F-354D55568DB1}" destId="{9C27943A-954E-48A5-8A3A-6C0010437E4D}" srcOrd="0" destOrd="0" parTransId="{580472AA-C1EE-4EDA-A764-BE1F4483443D}" sibTransId="{D121757F-ADCB-44D1-907A-8EB56651FC10}"/>
    <dgm:cxn modelId="{2E7F9FD9-457A-4A84-A99D-574BEA4C72C8}" type="presOf" srcId="{705748C8-7644-4288-B1B7-F47D195258BF}" destId="{06F835DD-A6D3-49CD-87DC-E3BBC7D82AF2}" srcOrd="1" destOrd="0" presId="urn:microsoft.com/office/officeart/2005/8/layout/hProcess6"/>
    <dgm:cxn modelId="{2B56A690-21D4-4782-BDF6-DFF22601F575}" type="presOf" srcId="{E8274084-42F1-4765-9343-994AD0067C85}" destId="{D8B2DB28-33D8-4971-9CE3-1F0236AF61D1}" srcOrd="0" destOrd="0" presId="urn:microsoft.com/office/officeart/2005/8/layout/hProcess6"/>
    <dgm:cxn modelId="{A12F2403-A035-4096-AE30-FB40FA1CDABF}" srcId="{0FBBB98F-46E7-4AE1-B29F-5C12CD55C198}" destId="{75F5DE38-373F-40DE-93E2-FAD641F3C6CB}" srcOrd="2" destOrd="0" parTransId="{06B2AEEC-0DA3-4CF0-BCD3-36DA983B1DE4}" sibTransId="{FD5CEA7F-AB31-449E-A9B6-5764106BA9CE}"/>
    <dgm:cxn modelId="{440BAFA8-666B-48DB-975F-97785526D9FE}" srcId="{4F82DD33-6097-4D1A-AABD-2954D342FE7F}" destId="{DA7D7DB9-46CE-4555-8BDE-7E88BB71C2EF}" srcOrd="0" destOrd="0" parTransId="{D6E2374E-2E27-4AFF-B398-3378FBB38359}" sibTransId="{E8D4A363-0F2E-4EA0-AB33-3B52EEA98308}"/>
    <dgm:cxn modelId="{AD4B3D8E-FBC9-4E5C-870B-93B0EAE8683B}" type="presOf" srcId="{705748C8-7644-4288-B1B7-F47D195258BF}" destId="{77E9E0F3-AB6B-441C-8CE5-62184FFC03AD}" srcOrd="0" destOrd="0" presId="urn:microsoft.com/office/officeart/2005/8/layout/hProcess6"/>
    <dgm:cxn modelId="{E8338C46-8F74-46CF-AE02-C7B155C38F1F}" type="presOf" srcId="{EAF39512-626F-4251-9C5F-354D55568DB1}" destId="{7898DBDD-9DE6-46F7-B813-76A33A2B3CC4}" srcOrd="0" destOrd="0" presId="urn:microsoft.com/office/officeart/2005/8/layout/hProcess6"/>
    <dgm:cxn modelId="{D802B17B-2021-4F63-827B-9A8B2B5AFB7C}" type="presOf" srcId="{75F5DE38-373F-40DE-93E2-FAD641F3C6CB}" destId="{0ACFA60D-AD9E-44A6-8C8A-2B292CA1F761}" srcOrd="0" destOrd="0" presId="urn:microsoft.com/office/officeart/2005/8/layout/hProcess6"/>
    <dgm:cxn modelId="{5CAC2698-4ACB-41D6-9E06-F1A4BE539C89}" type="presOf" srcId="{40777DD2-F616-4DF6-88FC-E27CDB3F38CD}" destId="{634542A4-EA58-4A38-B813-DC59A94AF40F}" srcOrd="1" destOrd="0" presId="urn:microsoft.com/office/officeart/2005/8/layout/hProcess6"/>
    <dgm:cxn modelId="{8B9A243C-8014-4CE7-9E6C-EDA1A14182C3}" type="presOf" srcId="{4F82DD33-6097-4D1A-AABD-2954D342FE7F}" destId="{8E6AD122-E625-490B-8C39-E6E5037FAD8C}" srcOrd="0" destOrd="0" presId="urn:microsoft.com/office/officeart/2005/8/layout/hProcess6"/>
    <dgm:cxn modelId="{0D0DFDA6-52B6-429F-A05E-8C5D6E133749}" srcId="{75F5DE38-373F-40DE-93E2-FAD641F3C6CB}" destId="{705748C8-7644-4288-B1B7-F47D195258BF}" srcOrd="0" destOrd="0" parTransId="{92D901CA-1FAF-4BC5-88AA-D4FA5C2CA787}" sibTransId="{D0ED45E9-51CD-4937-98F1-064C08094B2E}"/>
    <dgm:cxn modelId="{7903B700-F54E-4853-9831-5E36A93A0307}" type="presOf" srcId="{9C27943A-954E-48A5-8A3A-6C0010437E4D}" destId="{6240FB74-EB1A-4176-AB55-E224E41E1569}" srcOrd="1" destOrd="0" presId="urn:microsoft.com/office/officeart/2005/8/layout/hProcess6"/>
    <dgm:cxn modelId="{BC819DC1-E60A-491A-AEE5-0E7A7B779A49}" srcId="{E8274084-42F1-4765-9343-994AD0067C85}" destId="{40777DD2-F616-4DF6-88FC-E27CDB3F38CD}" srcOrd="0" destOrd="0" parTransId="{A70E5D34-B1D1-474D-A804-E1A4495FABEF}" sibTransId="{D25E2F8D-1C69-49A6-ABC7-A4C94C154F4A}"/>
    <dgm:cxn modelId="{9E35D5FA-1A4C-475A-9554-A6FA1A39EECB}" srcId="{0FBBB98F-46E7-4AE1-B29F-5C12CD55C198}" destId="{4F82DD33-6097-4D1A-AABD-2954D342FE7F}" srcOrd="1" destOrd="0" parTransId="{EC690090-C0F1-46BD-8F85-B3E5642178CD}" sibTransId="{DAEDE10D-030D-426A-9EDE-7547ECC8139B}"/>
    <dgm:cxn modelId="{8A470096-480C-40E0-8AA6-F669F16ED1B5}" type="presOf" srcId="{40777DD2-F616-4DF6-88FC-E27CDB3F38CD}" destId="{BEEAA77A-397E-42B0-80CD-4C4810361D4E}" srcOrd="0" destOrd="0" presId="urn:microsoft.com/office/officeart/2005/8/layout/hProcess6"/>
    <dgm:cxn modelId="{15BDAAC4-E2A8-4191-9D50-E7F9D95D59A1}" type="presOf" srcId="{5D7CA677-024A-4E50-B42D-D006AA693577}" destId="{8FA0DDAB-DCCD-4D22-A65A-B7FEFE3CE427}" srcOrd="1" destOrd="0" presId="urn:microsoft.com/office/officeart/2005/8/layout/hProcess6"/>
    <dgm:cxn modelId="{0163D5CD-0C14-44B1-9719-682AF073422E}" srcId="{0FBBB98F-46E7-4AE1-B29F-5C12CD55C198}" destId="{CCFF56ED-C797-47AF-9FDD-CF2D3F615E92}" srcOrd="3" destOrd="0" parTransId="{892B9158-4D89-444A-94DC-51ACC48C26CB}" sibTransId="{48A614D5-493B-4943-805C-FBB9463E996C}"/>
    <dgm:cxn modelId="{8B6D90B4-4FC4-46AA-93ED-C15ABAF8581D}" srcId="{CCFF56ED-C797-47AF-9FDD-CF2D3F615E92}" destId="{5D7CA677-024A-4E50-B42D-D006AA693577}" srcOrd="0" destOrd="0" parTransId="{76B34151-3019-460C-830A-F8F12F510189}" sibTransId="{2BC7E1D1-D1A9-4FAC-80CD-3B10B9CA54AF}"/>
    <dgm:cxn modelId="{22BC720C-D736-4BAD-8812-A2E030AFC053}" srcId="{0FBBB98F-46E7-4AE1-B29F-5C12CD55C198}" destId="{E8274084-42F1-4765-9343-994AD0067C85}" srcOrd="4" destOrd="0" parTransId="{661E8DB9-E154-4913-A6A0-381028C2972B}" sibTransId="{243314CE-AE0C-428E-8EF1-8F63C16BBD95}"/>
    <dgm:cxn modelId="{50812CF8-4C46-4224-A8D2-BAD23761D803}" type="presOf" srcId="{CCFF56ED-C797-47AF-9FDD-CF2D3F615E92}" destId="{A625442F-DC34-439D-93CD-9348517CBDC9}" srcOrd="0" destOrd="0" presId="urn:microsoft.com/office/officeart/2005/8/layout/hProcess6"/>
    <dgm:cxn modelId="{54A8FAB9-FC96-47A4-B9BB-FACA9C6B69FF}" type="presParOf" srcId="{92F65B25-7D96-4646-A3EF-07485800AA94}" destId="{EF58812B-5772-4D34-90DA-CDD8044FA9ED}" srcOrd="0" destOrd="0" presId="urn:microsoft.com/office/officeart/2005/8/layout/hProcess6"/>
    <dgm:cxn modelId="{797459C6-AD7F-47BD-BD50-06FF0B2F3205}" type="presParOf" srcId="{EF58812B-5772-4D34-90DA-CDD8044FA9ED}" destId="{236CBF16-E38B-4C3D-8D8B-A36730BBBE63}" srcOrd="0" destOrd="0" presId="urn:microsoft.com/office/officeart/2005/8/layout/hProcess6"/>
    <dgm:cxn modelId="{74C5A6E0-BAB5-4E01-BCC4-AE9DA67BAE30}" type="presParOf" srcId="{EF58812B-5772-4D34-90DA-CDD8044FA9ED}" destId="{789404E6-C2F2-42AF-A5C1-DBE89DCF94BC}" srcOrd="1" destOrd="0" presId="urn:microsoft.com/office/officeart/2005/8/layout/hProcess6"/>
    <dgm:cxn modelId="{BE96F30C-8119-4B0D-9DAF-B97043322CB0}" type="presParOf" srcId="{EF58812B-5772-4D34-90DA-CDD8044FA9ED}" destId="{6240FB74-EB1A-4176-AB55-E224E41E1569}" srcOrd="2" destOrd="0" presId="urn:microsoft.com/office/officeart/2005/8/layout/hProcess6"/>
    <dgm:cxn modelId="{AAC56AAD-C31D-43BE-A21D-998DEB29B1DA}" type="presParOf" srcId="{EF58812B-5772-4D34-90DA-CDD8044FA9ED}" destId="{7898DBDD-9DE6-46F7-B813-76A33A2B3CC4}" srcOrd="3" destOrd="0" presId="urn:microsoft.com/office/officeart/2005/8/layout/hProcess6"/>
    <dgm:cxn modelId="{2B9B3121-1991-4652-ADA1-8F4A4C5AB8E7}" type="presParOf" srcId="{92F65B25-7D96-4646-A3EF-07485800AA94}" destId="{BD0B0BFA-7A46-4851-935E-E30D04D954A8}" srcOrd="1" destOrd="0" presId="urn:microsoft.com/office/officeart/2005/8/layout/hProcess6"/>
    <dgm:cxn modelId="{8CEC0BAC-34B4-4A76-8C99-02487CF45FCF}" type="presParOf" srcId="{92F65B25-7D96-4646-A3EF-07485800AA94}" destId="{752CBD35-D7A4-4064-A0F0-5B9C1A8171EB}" srcOrd="2" destOrd="0" presId="urn:microsoft.com/office/officeart/2005/8/layout/hProcess6"/>
    <dgm:cxn modelId="{6649373B-7BEB-4F8F-BCE4-FD72D044363D}" type="presParOf" srcId="{752CBD35-D7A4-4064-A0F0-5B9C1A8171EB}" destId="{A1088239-E877-4453-95C7-F2DCB02AFFB5}" srcOrd="0" destOrd="0" presId="urn:microsoft.com/office/officeart/2005/8/layout/hProcess6"/>
    <dgm:cxn modelId="{9E703FE1-EFFA-4407-B797-DE6B843DCAF0}" type="presParOf" srcId="{752CBD35-D7A4-4064-A0F0-5B9C1A8171EB}" destId="{B606DFCC-E9A5-4F35-B138-08BFF01D5D51}" srcOrd="1" destOrd="0" presId="urn:microsoft.com/office/officeart/2005/8/layout/hProcess6"/>
    <dgm:cxn modelId="{F3B4E620-5C89-4C33-B7CF-80EA2D123284}" type="presParOf" srcId="{752CBD35-D7A4-4064-A0F0-5B9C1A8171EB}" destId="{BB1483F6-AD5F-4C4B-B148-3B9BECF7149A}" srcOrd="2" destOrd="0" presId="urn:microsoft.com/office/officeart/2005/8/layout/hProcess6"/>
    <dgm:cxn modelId="{330405F5-EBFA-4E80-B66F-B5B687156072}" type="presParOf" srcId="{752CBD35-D7A4-4064-A0F0-5B9C1A8171EB}" destId="{8E6AD122-E625-490B-8C39-E6E5037FAD8C}" srcOrd="3" destOrd="0" presId="urn:microsoft.com/office/officeart/2005/8/layout/hProcess6"/>
    <dgm:cxn modelId="{2FF72F8F-4131-459A-9E70-82255EE8CAE2}" type="presParOf" srcId="{92F65B25-7D96-4646-A3EF-07485800AA94}" destId="{1ECBA367-3CB7-4E33-AB46-46B2A1E191F3}" srcOrd="3" destOrd="0" presId="urn:microsoft.com/office/officeart/2005/8/layout/hProcess6"/>
    <dgm:cxn modelId="{D945054B-84BC-4D6D-A3C2-01476E0110A4}" type="presParOf" srcId="{92F65B25-7D96-4646-A3EF-07485800AA94}" destId="{F02E04E5-164E-41B5-B842-4CD449E3F6BC}" srcOrd="4" destOrd="0" presId="urn:microsoft.com/office/officeart/2005/8/layout/hProcess6"/>
    <dgm:cxn modelId="{20A5D984-7EBC-4164-B68E-FA7BDD86D800}" type="presParOf" srcId="{F02E04E5-164E-41B5-B842-4CD449E3F6BC}" destId="{B6CBAF0B-193B-43C2-BE75-26FC748600B1}" srcOrd="0" destOrd="0" presId="urn:microsoft.com/office/officeart/2005/8/layout/hProcess6"/>
    <dgm:cxn modelId="{C94809A4-32F9-4E00-9122-AF7B3F4E9937}" type="presParOf" srcId="{F02E04E5-164E-41B5-B842-4CD449E3F6BC}" destId="{77E9E0F3-AB6B-441C-8CE5-62184FFC03AD}" srcOrd="1" destOrd="0" presId="urn:microsoft.com/office/officeart/2005/8/layout/hProcess6"/>
    <dgm:cxn modelId="{6D013A13-247E-4914-936C-6A43A25D2BAC}" type="presParOf" srcId="{F02E04E5-164E-41B5-B842-4CD449E3F6BC}" destId="{06F835DD-A6D3-49CD-87DC-E3BBC7D82AF2}" srcOrd="2" destOrd="0" presId="urn:microsoft.com/office/officeart/2005/8/layout/hProcess6"/>
    <dgm:cxn modelId="{E0D3370F-486F-4E14-9F24-828F91AD078E}" type="presParOf" srcId="{F02E04E5-164E-41B5-B842-4CD449E3F6BC}" destId="{0ACFA60D-AD9E-44A6-8C8A-2B292CA1F761}" srcOrd="3" destOrd="0" presId="urn:microsoft.com/office/officeart/2005/8/layout/hProcess6"/>
    <dgm:cxn modelId="{4B617769-B5EC-4D7D-909F-8071BFD80B5C}" type="presParOf" srcId="{92F65B25-7D96-4646-A3EF-07485800AA94}" destId="{0BB78333-E40E-4C06-AC78-6E646DABA4C4}" srcOrd="5" destOrd="0" presId="urn:microsoft.com/office/officeart/2005/8/layout/hProcess6"/>
    <dgm:cxn modelId="{3D345FB5-506F-457E-8C1E-7DFED0EE4C65}" type="presParOf" srcId="{92F65B25-7D96-4646-A3EF-07485800AA94}" destId="{870EA335-30A5-447E-B221-40B5294B6516}" srcOrd="6" destOrd="0" presId="urn:microsoft.com/office/officeart/2005/8/layout/hProcess6"/>
    <dgm:cxn modelId="{9D301C4C-6AA0-4C99-9CEA-41C3C91F71D4}" type="presParOf" srcId="{870EA335-30A5-447E-B221-40B5294B6516}" destId="{9B29FBCC-3F5D-4E9A-AA3D-4D16600FB279}" srcOrd="0" destOrd="0" presId="urn:microsoft.com/office/officeart/2005/8/layout/hProcess6"/>
    <dgm:cxn modelId="{83BA25AC-CE1F-4868-B5B3-871684DE99A0}" type="presParOf" srcId="{870EA335-30A5-447E-B221-40B5294B6516}" destId="{4C0AFF02-171C-4F43-AEBF-B1A8ACE6EBA6}" srcOrd="1" destOrd="0" presId="urn:microsoft.com/office/officeart/2005/8/layout/hProcess6"/>
    <dgm:cxn modelId="{7CBD9218-3F61-4101-B602-C751060E2A45}" type="presParOf" srcId="{870EA335-30A5-447E-B221-40B5294B6516}" destId="{8FA0DDAB-DCCD-4D22-A65A-B7FEFE3CE427}" srcOrd="2" destOrd="0" presId="urn:microsoft.com/office/officeart/2005/8/layout/hProcess6"/>
    <dgm:cxn modelId="{E191E648-DEA4-4F91-BEE2-84D600BB3461}" type="presParOf" srcId="{870EA335-30A5-447E-B221-40B5294B6516}" destId="{A625442F-DC34-439D-93CD-9348517CBDC9}" srcOrd="3" destOrd="0" presId="urn:microsoft.com/office/officeart/2005/8/layout/hProcess6"/>
    <dgm:cxn modelId="{ABFF6EBD-4405-4478-9380-A6AE13925F18}" type="presParOf" srcId="{92F65B25-7D96-4646-A3EF-07485800AA94}" destId="{39A2FD1E-2652-4D5E-BCF0-1F3044797DF7}" srcOrd="7" destOrd="0" presId="urn:microsoft.com/office/officeart/2005/8/layout/hProcess6"/>
    <dgm:cxn modelId="{97E37DAD-72CE-4A46-9173-DFE369067E71}" type="presParOf" srcId="{92F65B25-7D96-4646-A3EF-07485800AA94}" destId="{E5BA1843-E4F4-4EAF-9932-9598739384AC}" srcOrd="8" destOrd="0" presId="urn:microsoft.com/office/officeart/2005/8/layout/hProcess6"/>
    <dgm:cxn modelId="{8FA16B7F-E205-4F50-8C36-571CC08733F2}" type="presParOf" srcId="{E5BA1843-E4F4-4EAF-9932-9598739384AC}" destId="{17AFCABB-9FE9-414A-A60B-FC37AF233147}" srcOrd="0" destOrd="0" presId="urn:microsoft.com/office/officeart/2005/8/layout/hProcess6"/>
    <dgm:cxn modelId="{C0503D07-16F6-4590-BE43-68CEA74607DA}" type="presParOf" srcId="{E5BA1843-E4F4-4EAF-9932-9598739384AC}" destId="{BEEAA77A-397E-42B0-80CD-4C4810361D4E}" srcOrd="1" destOrd="0" presId="urn:microsoft.com/office/officeart/2005/8/layout/hProcess6"/>
    <dgm:cxn modelId="{3D22D134-BA8D-4CB8-80A1-F8F4380D9C74}" type="presParOf" srcId="{E5BA1843-E4F4-4EAF-9932-9598739384AC}" destId="{634542A4-EA58-4A38-B813-DC59A94AF40F}" srcOrd="2" destOrd="0" presId="urn:microsoft.com/office/officeart/2005/8/layout/hProcess6"/>
    <dgm:cxn modelId="{CB94A782-9673-4E46-9E64-7BCDE7CF03E1}" type="presParOf" srcId="{E5BA1843-E4F4-4EAF-9932-9598739384AC}" destId="{D8B2DB28-33D8-4971-9CE3-1F0236AF61D1}"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829469" y="0"/>
          <a:ext cx="2938077" cy="2309446"/>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Charity</a:t>
          </a:r>
          <a:r>
            <a:rPr lang="en-US" sz="1600" kern="1200" dirty="0"/>
            <a:t> </a:t>
          </a:r>
          <a:r>
            <a:rPr lang="en-US" sz="1600" b="1" kern="1200" dirty="0"/>
            <a:t>or Not-for-Profit </a:t>
          </a:r>
          <a:r>
            <a:rPr lang="en-US" sz="1600" b="1" kern="1200" dirty="0" err="1">
              <a:solidFill>
                <a:srgbClr val="002060"/>
              </a:solidFill>
            </a:rPr>
            <a:t>Organisation</a:t>
          </a:r>
          <a:endParaRPr lang="en-US" sz="1600" b="1" kern="1200" dirty="0">
            <a:solidFill>
              <a:srgbClr val="002060"/>
            </a:solidFill>
          </a:endParaRPr>
        </a:p>
      </dsp:txBody>
      <dsp:txXfrm>
        <a:off x="2563988" y="1154723"/>
        <a:ext cx="1469039" cy="1154723"/>
      </dsp:txXfrm>
    </dsp:sp>
    <dsp:sp modelId="{E20272C0-7DC5-49D1-97F5-01172952C52F}">
      <dsp:nvSpPr>
        <dsp:cNvPr id="0" name=""/>
        <dsp:cNvSpPr/>
      </dsp:nvSpPr>
      <dsp:spPr>
        <a:xfrm>
          <a:off x="0" y="0"/>
          <a:ext cx="2309446" cy="2309446"/>
        </a:xfrm>
        <a:prstGeom prst="triangle">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Volunteer Consultant</a:t>
          </a:r>
        </a:p>
      </dsp:txBody>
      <dsp:txXfrm>
        <a:off x="577362" y="1154723"/>
        <a:ext cx="1154723" cy="1154723"/>
      </dsp:txXfrm>
    </dsp:sp>
    <dsp:sp modelId="{FE165237-2A89-4EC4-8857-C1C741D9B953}">
      <dsp:nvSpPr>
        <dsp:cNvPr id="0" name=""/>
        <dsp:cNvSpPr/>
      </dsp:nvSpPr>
      <dsp:spPr>
        <a:xfrm rot="10800000">
          <a:off x="-5" y="2321166"/>
          <a:ext cx="6557119" cy="1829982"/>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solidFill>
              <a:srgbClr val="002060"/>
            </a:solidFill>
          </a:endParaRPr>
        </a:p>
        <a:p>
          <a:pPr lvl="0" algn="ctr" defTabSz="711200">
            <a:lnSpc>
              <a:spcPct val="90000"/>
            </a:lnSpc>
            <a:spcBef>
              <a:spcPct val="0"/>
            </a:spcBef>
            <a:spcAft>
              <a:spcPct val="35000"/>
            </a:spcAft>
          </a:pPr>
          <a:r>
            <a:rPr lang="en-US" sz="1600" b="1" kern="1200" dirty="0">
              <a:solidFill>
                <a:schemeClr val="tx1"/>
              </a:solidFill>
            </a:rPr>
            <a:t>Project Deliverables </a:t>
          </a:r>
          <a:endParaRPr lang="en-US" sz="1600" b="1" kern="1200" dirty="0" smtClean="0">
            <a:solidFill>
              <a:schemeClr val="tx1"/>
            </a:solidFill>
          </a:endParaRPr>
        </a:p>
        <a:p>
          <a:pPr lvl="0" algn="ctr" defTabSz="711200">
            <a:lnSpc>
              <a:spcPct val="90000"/>
            </a:lnSpc>
            <a:spcBef>
              <a:spcPct val="0"/>
            </a:spcBef>
            <a:spcAft>
              <a:spcPct val="35000"/>
            </a:spcAft>
          </a:pPr>
          <a:r>
            <a:rPr lang="en-US" sz="1600" b="1" kern="1200" dirty="0" smtClean="0">
              <a:solidFill>
                <a:schemeClr val="tx1"/>
              </a:solidFill>
            </a:rPr>
            <a:t>Outcomes</a:t>
          </a:r>
        </a:p>
        <a:p>
          <a:pPr lvl="0" algn="ctr" defTabSz="711200">
            <a:lnSpc>
              <a:spcPct val="90000"/>
            </a:lnSpc>
            <a:spcBef>
              <a:spcPct val="0"/>
            </a:spcBef>
            <a:spcAft>
              <a:spcPct val="35000"/>
            </a:spcAft>
          </a:pPr>
          <a:r>
            <a:rPr lang="en-US" sz="1600" b="1" kern="1200" dirty="0" smtClean="0">
              <a:solidFill>
                <a:schemeClr val="tx1"/>
              </a:solidFill>
            </a:rPr>
            <a:t>Impact</a:t>
          </a:r>
          <a:endParaRPr lang="en-US" sz="1600" b="1" kern="1200" dirty="0">
            <a:solidFill>
              <a:schemeClr val="tx1"/>
            </a:solidFill>
          </a:endParaRPr>
        </a:p>
      </dsp:txBody>
      <dsp:txXfrm rot="10800000">
        <a:off x="1639275" y="2321166"/>
        <a:ext cx="3278559" cy="914991"/>
      </dsp:txXfrm>
    </dsp:sp>
    <dsp:sp modelId="{D583860B-DFAD-4952-A519-A93D8AFE2FBB}">
      <dsp:nvSpPr>
        <dsp:cNvPr id="0" name=""/>
        <dsp:cNvSpPr/>
      </dsp:nvSpPr>
      <dsp:spPr>
        <a:xfrm>
          <a:off x="4167552" y="0"/>
          <a:ext cx="2309446" cy="2309446"/>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Projects</a:t>
          </a:r>
          <a:r>
            <a:rPr lang="en-US" sz="1600" b="1" kern="1200" dirty="0"/>
            <a:t> </a:t>
          </a:r>
          <a:r>
            <a:rPr lang="en-US" sz="1600" b="1" kern="1200" dirty="0">
              <a:solidFill>
                <a:srgbClr val="002060"/>
              </a:solidFill>
            </a:rPr>
            <a:t>Manager</a:t>
          </a:r>
        </a:p>
      </dsp:txBody>
      <dsp:txXfrm>
        <a:off x="4744914" y="1154723"/>
        <a:ext cx="1154723" cy="11547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404E6-C2F2-42AF-A5C1-DBE89DCF94BC}">
      <dsp:nvSpPr>
        <dsp:cNvPr id="0" name=""/>
        <dsp:cNvSpPr/>
      </dsp:nvSpPr>
      <dsp:spPr>
        <a:xfrm>
          <a:off x="461200"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dsp:txBody>
      <dsp:txXfrm>
        <a:off x="915593" y="670013"/>
        <a:ext cx="886067" cy="1112152"/>
      </dsp:txXfrm>
    </dsp:sp>
    <dsp:sp modelId="{7898DBDD-9DE6-46F7-B813-76A33A2B3CC4}">
      <dsp:nvSpPr>
        <dsp:cNvPr id="0" name=""/>
        <dsp:cNvSpPr/>
      </dsp:nvSpPr>
      <dsp:spPr>
        <a:xfrm>
          <a:off x="6806"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dsp:txBody>
      <dsp:txXfrm>
        <a:off x="139895" y="904784"/>
        <a:ext cx="642609" cy="642609"/>
      </dsp:txXfrm>
    </dsp:sp>
    <dsp:sp modelId="{B606DFCC-E9A5-4F35-B138-08BFF01D5D51}">
      <dsp:nvSpPr>
        <dsp:cNvPr id="0" name=""/>
        <dsp:cNvSpPr/>
      </dsp:nvSpPr>
      <dsp:spPr>
        <a:xfrm>
          <a:off x="284676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a:t>
          </a:r>
          <a:r>
            <a:rPr lang="en-US" sz="1000" kern="1200" dirty="0" smtClean="0"/>
            <a:t>Project Application/ </a:t>
          </a:r>
          <a:r>
            <a:rPr lang="en-US" sz="1000" kern="1200" dirty="0"/>
            <a:t>Brief)</a:t>
          </a:r>
        </a:p>
      </dsp:txBody>
      <dsp:txXfrm>
        <a:off x="3301159" y="670013"/>
        <a:ext cx="886067" cy="1112152"/>
      </dsp:txXfrm>
    </dsp:sp>
    <dsp:sp modelId="{8E6AD122-E625-490B-8C39-E6E5037FAD8C}">
      <dsp:nvSpPr>
        <dsp:cNvPr id="0" name=""/>
        <dsp:cNvSpPr/>
      </dsp:nvSpPr>
      <dsp:spPr>
        <a:xfrm>
          <a:off x="2392372"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dsp:txBody>
      <dsp:txXfrm>
        <a:off x="2525461" y="904784"/>
        <a:ext cx="642609" cy="642609"/>
      </dsp:txXfrm>
    </dsp:sp>
    <dsp:sp modelId="{77E9E0F3-AB6B-441C-8CE5-62184FFC03AD}">
      <dsp:nvSpPr>
        <dsp:cNvPr id="0" name=""/>
        <dsp:cNvSpPr/>
      </dsp:nvSpPr>
      <dsp:spPr>
        <a:xfrm>
          <a:off x="530014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dsp:txBody>
      <dsp:txXfrm>
        <a:off x="5754539" y="670013"/>
        <a:ext cx="886067" cy="1112152"/>
      </dsp:txXfrm>
    </dsp:sp>
    <dsp:sp modelId="{0ACFA60D-AD9E-44A6-8C8A-2B292CA1F761}">
      <dsp:nvSpPr>
        <dsp:cNvPr id="0" name=""/>
        <dsp:cNvSpPr/>
      </dsp:nvSpPr>
      <dsp:spPr>
        <a:xfrm>
          <a:off x="4777938" y="731195"/>
          <a:ext cx="1044414" cy="989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dsp:txBody>
      <dsp:txXfrm>
        <a:off x="4930889" y="876146"/>
        <a:ext cx="738512" cy="699885"/>
      </dsp:txXfrm>
    </dsp:sp>
    <dsp:sp modelId="{4C0AFF02-171C-4F43-AEBF-B1A8ACE6EBA6}">
      <dsp:nvSpPr>
        <dsp:cNvPr id="0" name=""/>
        <dsp:cNvSpPr/>
      </dsp:nvSpPr>
      <dsp:spPr>
        <a:xfrm>
          <a:off x="7720795"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dsp:txBody>
      <dsp:txXfrm>
        <a:off x="8175189" y="670013"/>
        <a:ext cx="886067" cy="1112152"/>
      </dsp:txXfrm>
    </dsp:sp>
    <dsp:sp modelId="{A625442F-DC34-439D-93CD-9348517CBDC9}">
      <dsp:nvSpPr>
        <dsp:cNvPr id="0" name=""/>
        <dsp:cNvSpPr/>
      </dsp:nvSpPr>
      <dsp:spPr>
        <a:xfrm>
          <a:off x="7231318" y="750816"/>
          <a:ext cx="978954" cy="95054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dsp:txBody>
      <dsp:txXfrm>
        <a:off x="7374682" y="890020"/>
        <a:ext cx="692226" cy="672137"/>
      </dsp:txXfrm>
    </dsp:sp>
    <dsp:sp modelId="{BEEAA77A-397E-42B0-80CD-4C4810361D4E}">
      <dsp:nvSpPr>
        <dsp:cNvPr id="0" name=""/>
        <dsp:cNvSpPr/>
      </dsp:nvSpPr>
      <dsp:spPr>
        <a:xfrm>
          <a:off x="10106361"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Outcomes </a:t>
          </a:r>
          <a:r>
            <a:rPr lang="en-US" sz="1000" kern="1200" dirty="0" smtClean="0"/>
            <a:t>broader </a:t>
          </a:r>
          <a:r>
            <a:rPr lang="en-US" sz="1000" kern="1200" dirty="0"/>
            <a:t>and longer-term </a:t>
          </a:r>
          <a:r>
            <a:rPr lang="en-US" sz="1000" kern="1200" dirty="0" smtClean="0"/>
            <a:t>outcomes</a:t>
          </a:r>
        </a:p>
        <a:p>
          <a:pPr lvl="0" algn="ctr" defTabSz="444500">
            <a:lnSpc>
              <a:spcPct val="90000"/>
            </a:lnSpc>
            <a:spcBef>
              <a:spcPct val="0"/>
            </a:spcBef>
            <a:spcAft>
              <a:spcPct val="35000"/>
            </a:spcAft>
          </a:pPr>
          <a:r>
            <a:rPr lang="en-US" sz="900" kern="1200" dirty="0" smtClean="0">
              <a:solidFill>
                <a:schemeClr val="tx1"/>
              </a:solidFill>
            </a:rPr>
            <a:t>(adjusted for what would have happened without consultancy support) </a:t>
          </a:r>
          <a:endParaRPr lang="en-US" sz="900" kern="1200" dirty="0">
            <a:solidFill>
              <a:schemeClr val="tx1"/>
            </a:solidFill>
          </a:endParaRPr>
        </a:p>
      </dsp:txBody>
      <dsp:txXfrm>
        <a:off x="10560755" y="670013"/>
        <a:ext cx="886067" cy="1112152"/>
      </dsp:txXfrm>
    </dsp:sp>
    <dsp:sp modelId="{D8B2DB28-33D8-4971-9CE3-1F0236AF61D1}">
      <dsp:nvSpPr>
        <dsp:cNvPr id="0" name=""/>
        <dsp:cNvSpPr/>
      </dsp:nvSpPr>
      <dsp:spPr>
        <a:xfrm>
          <a:off x="9651968" y="771695"/>
          <a:ext cx="908787" cy="908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Impact</a:t>
          </a:r>
        </a:p>
      </dsp:txBody>
      <dsp:txXfrm>
        <a:off x="9785057" y="904784"/>
        <a:ext cx="642609" cy="6426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42900" y="0"/>
          <a:ext cx="1668707" cy="1668707"/>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60077" y="834354"/>
        <a:ext cx="834353" cy="834353"/>
      </dsp:txXfrm>
    </dsp:sp>
    <dsp:sp modelId="{E20272C0-7DC5-49D1-97F5-01172952C52F}">
      <dsp:nvSpPr>
        <dsp:cNvPr id="0" name=""/>
        <dsp:cNvSpPr/>
      </dsp:nvSpPr>
      <dsp:spPr>
        <a:xfrm>
          <a:off x="791809"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08986" y="2503061"/>
        <a:ext cx="834353" cy="834353"/>
      </dsp:txXfrm>
    </dsp:sp>
    <dsp:sp modelId="{FE165237-2A89-4EC4-8857-C1C741D9B953}">
      <dsp:nvSpPr>
        <dsp:cNvPr id="0" name=""/>
        <dsp:cNvSpPr/>
      </dsp:nvSpPr>
      <dsp:spPr>
        <a:xfrm rot="10800000">
          <a:off x="1642900" y="1668707"/>
          <a:ext cx="1668707" cy="1668707"/>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60077" y="1668707"/>
        <a:ext cx="834353" cy="834353"/>
      </dsp:txXfrm>
    </dsp:sp>
    <dsp:sp modelId="{D583860B-DFAD-4952-A519-A93D8AFE2FBB}">
      <dsp:nvSpPr>
        <dsp:cNvPr id="0" name=""/>
        <dsp:cNvSpPr/>
      </dsp:nvSpPr>
      <dsp:spPr>
        <a:xfrm>
          <a:off x="2477254"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894431" y="2503061"/>
        <a:ext cx="834353" cy="834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70524" y="0"/>
          <a:ext cx="1711341" cy="1711341"/>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98359" y="855671"/>
        <a:ext cx="855671" cy="855670"/>
      </dsp:txXfrm>
    </dsp:sp>
    <dsp:sp modelId="{E20272C0-7DC5-49D1-97F5-01172952C52F}">
      <dsp:nvSpPr>
        <dsp:cNvPr id="0" name=""/>
        <dsp:cNvSpPr/>
      </dsp:nvSpPr>
      <dsp:spPr>
        <a:xfrm>
          <a:off x="797689"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25524" y="2567012"/>
        <a:ext cx="855671" cy="855670"/>
      </dsp:txXfrm>
    </dsp:sp>
    <dsp:sp modelId="{FE165237-2A89-4EC4-8857-C1C741D9B953}">
      <dsp:nvSpPr>
        <dsp:cNvPr id="0" name=""/>
        <dsp:cNvSpPr/>
      </dsp:nvSpPr>
      <dsp:spPr>
        <a:xfrm rot="10800000">
          <a:off x="1670524" y="1711341"/>
          <a:ext cx="1711341" cy="1711341"/>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98359" y="1711341"/>
        <a:ext cx="855671" cy="855670"/>
      </dsp:txXfrm>
    </dsp:sp>
    <dsp:sp modelId="{D583860B-DFAD-4952-A519-A93D8AFE2FBB}">
      <dsp:nvSpPr>
        <dsp:cNvPr id="0" name=""/>
        <dsp:cNvSpPr/>
      </dsp:nvSpPr>
      <dsp:spPr>
        <a:xfrm>
          <a:off x="2526195"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954030" y="2567012"/>
        <a:ext cx="855671" cy="85567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C6253E-DFE4-C54A-ACA1-51997C0DE2B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B4D89DC-B63C-B848-A70A-1E2564E4683B}"/>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F8716C5-795F-024E-A5C1-EB85D5CCF6D7}" type="datetimeFigureOut">
              <a:rPr lang="en-US" smtClean="0"/>
              <a:t>6/3/2021</a:t>
            </a:fld>
            <a:endParaRPr lang="en-US"/>
          </a:p>
        </p:txBody>
      </p:sp>
      <p:sp>
        <p:nvSpPr>
          <p:cNvPr id="4" name="Footer Placeholder 3">
            <a:extLst>
              <a:ext uri="{FF2B5EF4-FFF2-40B4-BE49-F238E27FC236}">
                <a16:creationId xmlns:a16="http://schemas.microsoft.com/office/drawing/2014/main" id="{2771E4AF-1D49-274C-AAFD-554D135D4222}"/>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BC3800E-F306-9C4D-BC56-5C951D14DD2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862727-D417-A944-AEEB-D05FE0A12BD4}" type="slidenum">
              <a:rPr lang="en-US" smtClean="0"/>
              <a:t>‹#›</a:t>
            </a:fld>
            <a:endParaRPr lang="en-US"/>
          </a:p>
        </p:txBody>
      </p:sp>
    </p:spTree>
    <p:extLst>
      <p:ext uri="{BB962C8B-B14F-4D97-AF65-F5344CB8AC3E}">
        <p14:creationId xmlns:p14="http://schemas.microsoft.com/office/powerpoint/2010/main" val="406562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EC6CDD4-9C62-434D-B6CA-8D4C1C83B4A2}" type="datetimeFigureOut">
              <a:rPr lang="en-GB" smtClean="0"/>
              <a:t>03/06/2021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D11A144-F782-4FB4-A762-EE89E9798024}" type="slidenum">
              <a:rPr lang="en-GB" smtClean="0"/>
              <a:t>‹#›</a:t>
            </a:fld>
            <a:endParaRPr lang="en-GB"/>
          </a:p>
        </p:txBody>
      </p:sp>
    </p:spTree>
    <p:extLst>
      <p:ext uri="{BB962C8B-B14F-4D97-AF65-F5344CB8AC3E}">
        <p14:creationId xmlns:p14="http://schemas.microsoft.com/office/powerpoint/2010/main" val="2651684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1</a:t>
            </a:fld>
            <a:endParaRPr lang="en-GB"/>
          </a:p>
        </p:txBody>
      </p:sp>
    </p:spTree>
    <p:extLst>
      <p:ext uri="{BB962C8B-B14F-4D97-AF65-F5344CB8AC3E}">
        <p14:creationId xmlns:p14="http://schemas.microsoft.com/office/powerpoint/2010/main" val="296122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2</a:t>
            </a:fld>
            <a:endParaRPr lang="en-GB"/>
          </a:p>
        </p:txBody>
      </p:sp>
    </p:spTree>
    <p:extLst>
      <p:ext uri="{BB962C8B-B14F-4D97-AF65-F5344CB8AC3E}">
        <p14:creationId xmlns:p14="http://schemas.microsoft.com/office/powerpoint/2010/main" val="217363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3</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767152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4</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370219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5</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878793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6</a:t>
            </a:fld>
            <a:endParaRPr lang="en-GB"/>
          </a:p>
        </p:txBody>
      </p:sp>
      <p:sp>
        <p:nvSpPr>
          <p:cNvPr id="8" name="Notes Placeholder 7"/>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430148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7</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925995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ADA4EE-E5BB-4104-9F76-ACCD021FE85D}" type="datetime1">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2086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557D9C2-48BD-4C0B-8483-C805289DED37}" type="datetime1">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92051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D94F66A-36C1-4A8A-B967-C77ECDCAB944}" type="datetime1">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169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BEBD34-CAF3-47B3-AD35-BA2F052168D1}" type="datetime1">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7698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845FB-CFA6-474C-A49B-F7D14CFEA7F2}" type="datetime1">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2427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4DEDD5-A592-4AB5-A331-4BFE067B8D0B}" type="datetime1">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18988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F0BEA62-62FF-403A-82DB-7EDDCEE55160}" type="datetime1">
              <a:rPr lang="en-GB" smtClean="0"/>
              <a:t>03/06/2021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8348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E80C75E-1B6F-42B3-B0CA-832E11B3BD2F}" type="datetime1">
              <a:rPr lang="en-GB" smtClean="0"/>
              <a:t>03/06/2021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81411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2F399-C02B-4315-B8EB-80C1A2AC7C04}" type="datetime1">
              <a:rPr lang="en-GB" smtClean="0"/>
              <a:t>03/06/2021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67258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18E54C-6C92-4E79-AE28-3F0364B3E36E}" type="datetime1">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01578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3B94D8-0D53-4F6E-AF4B-94951EA199F2}" type="datetime1">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84668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D01C1-8073-46BA-A44A-B62D03494B53}" type="datetime1">
              <a:rPr lang="en-GB" smtClean="0"/>
              <a:t>03/06/2021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738C6-E173-49B3-9604-8B3C60228052}" type="slidenum">
              <a:rPr lang="en-GB" smtClean="0"/>
              <a:t>‹#›</a:t>
            </a:fld>
            <a:endParaRPr lang="en-GB"/>
          </a:p>
        </p:txBody>
      </p:sp>
    </p:spTree>
    <p:extLst>
      <p:ext uri="{BB962C8B-B14F-4D97-AF65-F5344CB8AC3E}">
        <p14:creationId xmlns:p14="http://schemas.microsoft.com/office/powerpoint/2010/main" val="2743261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gif"/><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gif"/><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gif"/><Relationship Id="rId7" Type="http://schemas.openxmlformats.org/officeDocument/2006/relationships/diagramQuickStyle" Target="../diagrams/quickStyle4.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jpe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0693" y="1475267"/>
            <a:ext cx="3374937" cy="2188887"/>
          </a:xfrm>
          <a:prstGeom prst="rect">
            <a:avLst/>
          </a:prstGeom>
        </p:spPr>
      </p:pic>
      <p:sp>
        <p:nvSpPr>
          <p:cNvPr id="4" name="Title 1"/>
          <p:cNvSpPr txBox="1">
            <a:spLocks/>
          </p:cNvSpPr>
          <p:nvPr/>
        </p:nvSpPr>
        <p:spPr>
          <a:xfrm>
            <a:off x="1669808" y="295256"/>
            <a:ext cx="8664364" cy="7017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4400" dirty="0"/>
              <a:t>Consultancy</a:t>
            </a:r>
            <a:r>
              <a:rPr lang="en-GB" dirty="0"/>
              <a:t> </a:t>
            </a:r>
            <a:r>
              <a:rPr lang="en-GB" sz="4400" dirty="0"/>
              <a:t>Project Charter</a:t>
            </a:r>
          </a:p>
        </p:txBody>
      </p:sp>
      <p:sp>
        <p:nvSpPr>
          <p:cNvPr id="5" name="TextBox 4"/>
          <p:cNvSpPr txBox="1"/>
          <p:nvPr/>
        </p:nvSpPr>
        <p:spPr>
          <a:xfrm>
            <a:off x="190004" y="6481482"/>
            <a:ext cx="10863478" cy="261610"/>
          </a:xfrm>
          <a:prstGeom prst="rect">
            <a:avLst/>
          </a:prstGeom>
          <a:noFill/>
        </p:spPr>
        <p:txBody>
          <a:bodyPr wrap="square" rtlCol="0">
            <a:spAutoFit/>
          </a:bodyPr>
          <a:lstStyle/>
          <a:p>
            <a:r>
              <a:rPr lang="en-GB" sz="1100" dirty="0" smtClean="0">
                <a:solidFill>
                  <a:schemeClr val="bg2">
                    <a:lumMod val="50000"/>
                  </a:schemeClr>
                </a:solidFill>
              </a:rPr>
              <a:t>Revised Feb 2021</a:t>
            </a:r>
            <a:endParaRPr lang="en-GB" sz="1100" dirty="0">
              <a:solidFill>
                <a:schemeClr val="bg2">
                  <a:lumMod val="50000"/>
                </a:schemeClr>
              </a:solidFill>
            </a:endParaRPr>
          </a:p>
        </p:txBody>
      </p:sp>
      <p:graphicFrame>
        <p:nvGraphicFramePr>
          <p:cNvPr id="7" name="Diagram 6"/>
          <p:cNvGraphicFramePr/>
          <p:nvPr>
            <p:extLst>
              <p:ext uri="{D42A27DB-BD31-4B8C-83A1-F6EECF244321}">
                <p14:modId xmlns:p14="http://schemas.microsoft.com/office/powerpoint/2010/main" val="85583944"/>
              </p:ext>
            </p:extLst>
          </p:nvPr>
        </p:nvGraphicFramePr>
        <p:xfrm>
          <a:off x="5330091" y="1711568"/>
          <a:ext cx="6557109" cy="46188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8969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99309"/>
            <a:ext cx="1701319" cy="1103427"/>
          </a:xfrm>
          <a:prstGeom prst="rect">
            <a:avLst/>
          </a:prstGeom>
        </p:spPr>
      </p:pic>
      <p:graphicFrame>
        <p:nvGraphicFramePr>
          <p:cNvPr id="8" name="Diagram 7"/>
          <p:cNvGraphicFramePr/>
          <p:nvPr>
            <p:extLst>
              <p:ext uri="{D42A27DB-BD31-4B8C-83A1-F6EECF244321}">
                <p14:modId xmlns:p14="http://schemas.microsoft.com/office/powerpoint/2010/main" val="2395073455"/>
              </p:ext>
            </p:extLst>
          </p:nvPr>
        </p:nvGraphicFramePr>
        <p:xfrm>
          <a:off x="103273" y="2757235"/>
          <a:ext cx="11930743" cy="2452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p:cNvSpPr/>
          <p:nvPr/>
        </p:nvSpPr>
        <p:spPr>
          <a:xfrm>
            <a:off x="312613" y="1485167"/>
            <a:ext cx="11512061" cy="1477328"/>
          </a:xfrm>
          <a:prstGeom prst="rect">
            <a:avLst/>
          </a:prstGeom>
        </p:spPr>
        <p:txBody>
          <a:bodyPr wrap="square">
            <a:spAutoFit/>
          </a:bodyPr>
          <a:lstStyle/>
          <a:p>
            <a:r>
              <a:rPr lang="en-GB" dirty="0">
                <a:solidFill>
                  <a:schemeClr val="accent5">
                    <a:lumMod val="75000"/>
                  </a:schemeClr>
                </a:solidFill>
              </a:rPr>
              <a:t>A Cranfield Trust Consultancy Project aims to make a positive, measureable difference to the Charity or Not for Profit (“Organisation”).  This </a:t>
            </a:r>
            <a:r>
              <a:rPr lang="en-GB" dirty="0" smtClean="0">
                <a:solidFill>
                  <a:schemeClr val="accent5">
                    <a:lumMod val="75000"/>
                  </a:schemeClr>
                </a:solidFill>
              </a:rPr>
              <a:t>Charter </a:t>
            </a:r>
            <a:r>
              <a:rPr lang="en-GB" dirty="0">
                <a:solidFill>
                  <a:schemeClr val="accent5">
                    <a:lumMod val="75000"/>
                  </a:schemeClr>
                </a:solidFill>
              </a:rPr>
              <a:t>outlines how a project works and includes guidance on roles and responsibilities.  </a:t>
            </a:r>
            <a:endParaRPr lang="en-GB" dirty="0" smtClean="0">
              <a:solidFill>
                <a:schemeClr val="accent5">
                  <a:lumMod val="75000"/>
                </a:schemeClr>
              </a:solidFill>
            </a:endParaRPr>
          </a:p>
          <a:p>
            <a:endParaRPr lang="en-GB" dirty="0">
              <a:solidFill>
                <a:schemeClr val="accent5">
                  <a:lumMod val="75000"/>
                </a:schemeClr>
              </a:solidFill>
            </a:endParaRPr>
          </a:p>
          <a:p>
            <a:r>
              <a:rPr lang="en-GB" dirty="0" smtClean="0">
                <a:solidFill>
                  <a:schemeClr val="accent5">
                    <a:lumMod val="75000"/>
                  </a:schemeClr>
                </a:solidFill>
              </a:rPr>
              <a:t>The </a:t>
            </a:r>
            <a:r>
              <a:rPr lang="en-GB" dirty="0">
                <a:solidFill>
                  <a:schemeClr val="accent5">
                    <a:lumMod val="75000"/>
                  </a:schemeClr>
                </a:solidFill>
              </a:rPr>
              <a:t>positive difference is measured through </a:t>
            </a:r>
            <a:r>
              <a:rPr lang="en-GB" dirty="0" smtClean="0">
                <a:solidFill>
                  <a:schemeClr val="accent5">
                    <a:lumMod val="75000"/>
                  </a:schemeClr>
                </a:solidFill>
              </a:rPr>
              <a:t>deliverables </a:t>
            </a:r>
            <a:r>
              <a:rPr lang="en-GB" dirty="0">
                <a:solidFill>
                  <a:schemeClr val="accent5">
                    <a:lumMod val="75000"/>
                  </a:schemeClr>
                </a:solidFill>
              </a:rPr>
              <a:t>and </a:t>
            </a:r>
            <a:r>
              <a:rPr lang="en-GB" dirty="0" smtClean="0">
                <a:solidFill>
                  <a:schemeClr val="accent5">
                    <a:lumMod val="75000"/>
                  </a:schemeClr>
                </a:solidFill>
              </a:rPr>
              <a:t>outcomes.  It’s recorded using Cranfield Trust’s “Journey to Excellence” (J2E) evaluation tool.</a:t>
            </a:r>
            <a:endParaRPr lang="en-GB" dirty="0">
              <a:solidFill>
                <a:schemeClr val="accent5">
                  <a:lumMod val="75000"/>
                </a:schemeClr>
              </a:solidFill>
            </a:endParaRPr>
          </a:p>
        </p:txBody>
      </p:sp>
      <p:sp>
        <p:nvSpPr>
          <p:cNvPr id="7" name="Footer Placeholder 2"/>
          <p:cNvSpPr>
            <a:spLocks noGrp="1"/>
          </p:cNvSpPr>
          <p:nvPr>
            <p:ph type="ftr" sz="quarter" idx="11"/>
          </p:nvPr>
        </p:nvSpPr>
        <p:spPr>
          <a:xfrm>
            <a:off x="4038600" y="6356350"/>
            <a:ext cx="4114800" cy="365125"/>
          </a:xfrm>
        </p:spPr>
        <p:txBody>
          <a:bodyPr/>
          <a:lstStyle/>
          <a:p>
            <a:r>
              <a:rPr lang="en-GB" dirty="0" smtClean="0"/>
              <a:t>Cranfield </a:t>
            </a:r>
            <a:r>
              <a:rPr lang="en-GB" dirty="0"/>
              <a:t>Trust Consultancy Project </a:t>
            </a:r>
            <a:r>
              <a:rPr lang="en-GB" dirty="0" smtClean="0"/>
              <a:t>Charter</a:t>
            </a:r>
            <a:endParaRPr lang="en-GB" dirty="0"/>
          </a:p>
        </p:txBody>
      </p:sp>
    </p:spTree>
    <p:extLst>
      <p:ext uri="{BB962C8B-B14F-4D97-AF65-F5344CB8AC3E}">
        <p14:creationId xmlns:p14="http://schemas.microsoft.com/office/powerpoint/2010/main" val="124422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a:t>
            </a:r>
            <a:r>
              <a:rPr lang="en-GB" sz="2400" b="1" dirty="0" smtClean="0"/>
              <a:t>Project </a:t>
            </a:r>
            <a:r>
              <a:rPr lang="en-GB" sz="2400" b="1" dirty="0"/>
              <a:t>Manager Consultancy Charter</a:t>
            </a:r>
          </a:p>
        </p:txBody>
      </p:sp>
      <p:sp>
        <p:nvSpPr>
          <p:cNvPr id="6" name="TextBox 5"/>
          <p:cNvSpPr txBox="1"/>
          <p:nvPr/>
        </p:nvSpPr>
        <p:spPr>
          <a:xfrm>
            <a:off x="2386444" y="1412510"/>
            <a:ext cx="9406855" cy="2308324"/>
          </a:xfrm>
          <a:prstGeom prst="rect">
            <a:avLst/>
          </a:prstGeom>
          <a:noFill/>
        </p:spPr>
        <p:txBody>
          <a:bodyPr wrap="square" rtlCol="0">
            <a:spAutoFit/>
          </a:bodyPr>
          <a:lstStyle/>
          <a:p>
            <a:r>
              <a:rPr lang="en-GB" sz="1200" dirty="0">
                <a:solidFill>
                  <a:schemeClr val="accent5">
                    <a:lumMod val="75000"/>
                  </a:schemeClr>
                </a:solidFill>
              </a:rPr>
              <a:t>Cranfield Trust volunteer consultants are placed in projects with </a:t>
            </a:r>
            <a:r>
              <a:rPr lang="en-GB" sz="1200" dirty="0" smtClean="0">
                <a:solidFill>
                  <a:schemeClr val="accent5">
                    <a:lumMod val="75000"/>
                  </a:schemeClr>
                </a:solidFill>
              </a:rPr>
              <a:t>organisations </a:t>
            </a:r>
            <a:r>
              <a:rPr lang="en-GB" sz="1200" dirty="0">
                <a:solidFill>
                  <a:schemeClr val="accent5">
                    <a:lumMod val="75000"/>
                  </a:schemeClr>
                </a:solidFill>
              </a:rPr>
              <a:t>to help trustees and staff accomplish the deliverables as agreed in the </a:t>
            </a:r>
            <a:r>
              <a:rPr lang="en-GB" sz="1200" dirty="0" smtClean="0">
                <a:solidFill>
                  <a:schemeClr val="accent5">
                    <a:lumMod val="75000"/>
                  </a:schemeClr>
                </a:solidFill>
              </a:rPr>
              <a:t>Application/Project </a:t>
            </a:r>
            <a:r>
              <a:rPr lang="en-GB" sz="1200" dirty="0">
                <a:solidFill>
                  <a:schemeClr val="accent5">
                    <a:lumMod val="75000"/>
                  </a:schemeClr>
                </a:solidFill>
              </a:rPr>
              <a:t>Brief.  Each volunteer consultant has their own way of working and their approach can be to act as advisors, facilitators, critical friends, coaches or mentors. Some volunteer consultants will work in more detail than others, but their approach will not be to ‘do’ all the work as an additional </a:t>
            </a:r>
            <a:r>
              <a:rPr lang="en-GB" sz="1200" dirty="0" smtClean="0">
                <a:solidFill>
                  <a:schemeClr val="accent5">
                    <a:lumMod val="75000"/>
                  </a:schemeClr>
                </a:solidFill>
              </a:rPr>
              <a:t>organisation resource but rather to share their skills and experience.  </a:t>
            </a:r>
            <a:endParaRPr lang="en-GB" sz="1200" dirty="0">
              <a:solidFill>
                <a:schemeClr val="accent5">
                  <a:lumMod val="75000"/>
                </a:schemeClr>
              </a:solidFill>
            </a:endParaRPr>
          </a:p>
          <a:p>
            <a:r>
              <a:rPr lang="en-GB" sz="1200" dirty="0">
                <a:solidFill>
                  <a:schemeClr val="accent5">
                    <a:lumMod val="75000"/>
                  </a:schemeClr>
                </a:solidFill>
              </a:rPr>
              <a:t>Cranfield Trust expects each </a:t>
            </a:r>
            <a:r>
              <a:rPr lang="en-GB" sz="1200" dirty="0" smtClean="0">
                <a:solidFill>
                  <a:schemeClr val="accent5">
                    <a:lumMod val="75000"/>
                  </a:schemeClr>
                </a:solidFill>
              </a:rPr>
              <a:t>organisation </a:t>
            </a:r>
            <a:r>
              <a:rPr lang="en-GB" sz="1200" dirty="0">
                <a:solidFill>
                  <a:schemeClr val="accent5">
                    <a:lumMod val="75000"/>
                  </a:schemeClr>
                </a:solidFill>
              </a:rPr>
              <a:t>to provide a designated person or persons to take accountability for and work with the volunteer consultant throughout the project.  Joint ways of working should be agreed by the volunteer consultant and </a:t>
            </a:r>
            <a:r>
              <a:rPr lang="en-GB" sz="1200" dirty="0" smtClean="0">
                <a:solidFill>
                  <a:schemeClr val="accent5">
                    <a:lumMod val="75000"/>
                  </a:schemeClr>
                </a:solidFill>
              </a:rPr>
              <a:t>the organisation’s </a:t>
            </a:r>
            <a:r>
              <a:rPr lang="en-GB" sz="1200" dirty="0">
                <a:solidFill>
                  <a:schemeClr val="accent5">
                    <a:lumMod val="75000"/>
                  </a:schemeClr>
                </a:solidFill>
              </a:rPr>
              <a:t>accountable </a:t>
            </a:r>
            <a:r>
              <a:rPr lang="en-GB" sz="1200" dirty="0" smtClean="0">
                <a:solidFill>
                  <a:schemeClr val="accent5">
                    <a:lumMod val="75000"/>
                  </a:schemeClr>
                </a:solidFill>
              </a:rPr>
              <a:t>person (the Project Lead) </a:t>
            </a:r>
            <a:r>
              <a:rPr lang="en-GB" sz="1200" dirty="0">
                <a:solidFill>
                  <a:schemeClr val="accent5">
                    <a:lumMod val="75000"/>
                  </a:schemeClr>
                </a:solidFill>
              </a:rPr>
              <a:t>at their first meeting.  Whatever approach is decided upon, the accountable person should actively engage and seek to learn from the process to aid future sustainability and help build resilience in </a:t>
            </a:r>
            <a:r>
              <a:rPr lang="en-GB" sz="1200" dirty="0" smtClean="0">
                <a:solidFill>
                  <a:schemeClr val="accent5">
                    <a:lumMod val="75000"/>
                  </a:schemeClr>
                </a:solidFill>
              </a:rPr>
              <a:t>their organisation</a:t>
            </a:r>
            <a:r>
              <a:rPr lang="en-GB" sz="1200" dirty="0">
                <a:solidFill>
                  <a:schemeClr val="accent5">
                    <a:lumMod val="75000"/>
                  </a:schemeClr>
                </a:solidFill>
              </a:rPr>
              <a:t>.</a:t>
            </a:r>
          </a:p>
          <a:p>
            <a:endParaRPr lang="en-GB" sz="1200" dirty="0">
              <a:solidFill>
                <a:schemeClr val="accent5">
                  <a:lumMod val="75000"/>
                </a:schemeClr>
              </a:solidFill>
            </a:endParaRPr>
          </a:p>
          <a:p>
            <a:r>
              <a:rPr lang="en-GB" sz="1200" dirty="0">
                <a:solidFill>
                  <a:schemeClr val="accent5">
                    <a:lumMod val="75000"/>
                  </a:schemeClr>
                </a:solidFill>
              </a:rPr>
              <a:t>Each </a:t>
            </a:r>
            <a:r>
              <a:rPr lang="en-GB" sz="1200" dirty="0" smtClean="0">
                <a:solidFill>
                  <a:schemeClr val="accent5">
                    <a:lumMod val="75000"/>
                  </a:schemeClr>
                </a:solidFill>
              </a:rPr>
              <a:t>consultancy </a:t>
            </a:r>
            <a:r>
              <a:rPr lang="en-GB" sz="1200" dirty="0">
                <a:solidFill>
                  <a:schemeClr val="accent5">
                    <a:lumMod val="75000"/>
                  </a:schemeClr>
                </a:solidFill>
              </a:rPr>
              <a:t>p</a:t>
            </a:r>
            <a:r>
              <a:rPr lang="en-GB" sz="1200" dirty="0" smtClean="0">
                <a:solidFill>
                  <a:schemeClr val="accent5">
                    <a:lumMod val="75000"/>
                  </a:schemeClr>
                </a:solidFill>
              </a:rPr>
              <a:t>roject </a:t>
            </a:r>
            <a:r>
              <a:rPr lang="en-GB" sz="1200" dirty="0">
                <a:solidFill>
                  <a:schemeClr val="accent5">
                    <a:lumMod val="75000"/>
                  </a:schemeClr>
                </a:solidFill>
              </a:rPr>
              <a:t>is approved centrally by </a:t>
            </a:r>
            <a:r>
              <a:rPr lang="en-GB" sz="1200" dirty="0" smtClean="0">
                <a:solidFill>
                  <a:schemeClr val="accent5">
                    <a:lumMod val="75000"/>
                  </a:schemeClr>
                </a:solidFill>
              </a:rPr>
              <a:t>Cranfield </a:t>
            </a:r>
            <a:r>
              <a:rPr lang="en-GB" sz="1200" dirty="0">
                <a:solidFill>
                  <a:schemeClr val="accent5">
                    <a:lumMod val="75000"/>
                  </a:schemeClr>
                </a:solidFill>
              </a:rPr>
              <a:t>Trust. </a:t>
            </a:r>
            <a:r>
              <a:rPr lang="en-GB" sz="1200" dirty="0" smtClean="0">
                <a:solidFill>
                  <a:schemeClr val="accent5">
                    <a:lumMod val="75000"/>
                  </a:schemeClr>
                </a:solidFill>
              </a:rPr>
              <a:t>Cranfield Trusts Project </a:t>
            </a:r>
            <a:r>
              <a:rPr lang="en-GB" sz="1200" dirty="0">
                <a:solidFill>
                  <a:schemeClr val="accent5">
                    <a:lumMod val="75000"/>
                  </a:schemeClr>
                </a:solidFill>
              </a:rPr>
              <a:t>Manager and the Organisation Project Lead have </a:t>
            </a:r>
            <a:r>
              <a:rPr lang="en-GB" sz="1200" dirty="0" smtClean="0">
                <a:solidFill>
                  <a:schemeClr val="accent5">
                    <a:lumMod val="75000"/>
                  </a:schemeClr>
                </a:solidFill>
              </a:rPr>
              <a:t>agreed </a:t>
            </a:r>
            <a:r>
              <a:rPr lang="en-GB" sz="1200" dirty="0">
                <a:solidFill>
                  <a:schemeClr val="accent5">
                    <a:lumMod val="75000"/>
                  </a:schemeClr>
                </a:solidFill>
              </a:rPr>
              <a:t>a project brief and this has been viewed by The Trust’s Volunteer Consultant before accepting the project. This brief has also been approved and signed off by The Organisation’s  </a:t>
            </a:r>
            <a:r>
              <a:rPr lang="en-GB" sz="1200" dirty="0" smtClean="0">
                <a:solidFill>
                  <a:schemeClr val="accent5">
                    <a:lumMod val="75000"/>
                  </a:schemeClr>
                </a:solidFill>
              </a:rPr>
              <a:t>Board before being offered to a Volunteer Consultant for consideration.</a:t>
            </a:r>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3</a:t>
            </a:fld>
            <a:endParaRPr lang="en-GB"/>
          </a:p>
        </p:txBody>
      </p:sp>
      <p:graphicFrame>
        <p:nvGraphicFramePr>
          <p:cNvPr id="5" name="Diagram 4"/>
          <p:cNvGraphicFramePr/>
          <p:nvPr>
            <p:extLst>
              <p:ext uri="{D42A27DB-BD31-4B8C-83A1-F6EECF244321}">
                <p14:modId xmlns:p14="http://schemas.microsoft.com/office/powerpoint/2010/main" val="1112587968"/>
              </p:ext>
            </p:extLst>
          </p:nvPr>
        </p:nvGraphicFramePr>
        <p:xfrm>
          <a:off x="7690338" y="3384062"/>
          <a:ext cx="4954508" cy="33374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190004" y="3772078"/>
            <a:ext cx="8776714" cy="2339102"/>
          </a:xfrm>
          <a:prstGeom prst="rect">
            <a:avLst/>
          </a:prstGeom>
          <a:noFill/>
        </p:spPr>
        <p:txBody>
          <a:bodyPr wrap="square" rtlCol="0">
            <a:spAutoFit/>
          </a:bodyPr>
          <a:lstStyle/>
          <a:p>
            <a:r>
              <a:rPr lang="en-GB" sz="1200" dirty="0">
                <a:solidFill>
                  <a:schemeClr val="accent5">
                    <a:lumMod val="75000"/>
                  </a:schemeClr>
                </a:solidFill>
              </a:rPr>
              <a:t>During </a:t>
            </a:r>
            <a:r>
              <a:rPr lang="en-GB" sz="1200" dirty="0" smtClean="0">
                <a:solidFill>
                  <a:schemeClr val="accent5">
                    <a:lumMod val="75000"/>
                  </a:schemeClr>
                </a:solidFill>
              </a:rPr>
              <a:t>their </a:t>
            </a:r>
            <a:r>
              <a:rPr lang="en-GB" sz="1200" dirty="0">
                <a:solidFill>
                  <a:schemeClr val="accent5">
                    <a:lumMod val="75000"/>
                  </a:schemeClr>
                </a:solidFill>
              </a:rPr>
              <a:t>initial exploratory meeting, The Trust’s Volunteer Consultant and the Organisation Project Lead will review this project brief and establish that both can support one another in producing the deliverables within the timeframe specified.  After the meeting both parties will report back to The Trust </a:t>
            </a:r>
            <a:r>
              <a:rPr lang="en-GB" sz="1200" dirty="0" smtClean="0">
                <a:solidFill>
                  <a:schemeClr val="accent5">
                    <a:lumMod val="75000"/>
                  </a:schemeClr>
                </a:solidFill>
              </a:rPr>
              <a:t>Project </a:t>
            </a:r>
            <a:r>
              <a:rPr lang="en-GB" sz="1200" dirty="0">
                <a:solidFill>
                  <a:schemeClr val="accent5">
                    <a:lumMod val="75000"/>
                  </a:schemeClr>
                </a:solidFill>
              </a:rPr>
              <a:t>Manager to confirm the start of the consultancy process.</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Volunteer Consultant and the Organisation Project Lead will keep The Cranfield Trust </a:t>
            </a:r>
            <a:r>
              <a:rPr lang="en-GB" sz="1200" dirty="0" smtClean="0">
                <a:solidFill>
                  <a:schemeClr val="accent5">
                    <a:lumMod val="75000"/>
                  </a:schemeClr>
                </a:solidFill>
              </a:rPr>
              <a:t>Project </a:t>
            </a:r>
            <a:r>
              <a:rPr lang="en-GB" sz="1200" dirty="0">
                <a:solidFill>
                  <a:schemeClr val="accent5">
                    <a:lumMod val="75000"/>
                  </a:schemeClr>
                </a:solidFill>
              </a:rPr>
              <a:t>Manager updated on progress and promptly respond to the </a:t>
            </a:r>
            <a:r>
              <a:rPr lang="en-GB" sz="1200" dirty="0" smtClean="0">
                <a:solidFill>
                  <a:schemeClr val="accent5">
                    <a:lumMod val="75000"/>
                  </a:schemeClr>
                </a:solidFill>
              </a:rPr>
              <a:t>Trust PMs follow-up requests.</a:t>
            </a:r>
            <a:endParaRPr lang="en-GB" sz="1200" b="1" dirty="0"/>
          </a:p>
          <a:p>
            <a:endParaRPr lang="en-GB" sz="1200" dirty="0">
              <a:solidFill>
                <a:schemeClr val="accent5">
                  <a:lumMod val="75000"/>
                </a:schemeClr>
              </a:solidFill>
            </a:endParaRPr>
          </a:p>
          <a:p>
            <a:r>
              <a:rPr lang="en-GB" sz="1200" dirty="0">
                <a:solidFill>
                  <a:schemeClr val="accent5">
                    <a:lumMod val="75000"/>
                  </a:schemeClr>
                </a:solidFill>
              </a:rPr>
              <a:t>All parties will communicate in a timely and courteous manner.</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project lead and volunteer consultant should contact the Trust </a:t>
            </a:r>
            <a:r>
              <a:rPr lang="en-GB" sz="1200" dirty="0" smtClean="0">
                <a:solidFill>
                  <a:schemeClr val="accent5">
                    <a:lumMod val="75000"/>
                  </a:schemeClr>
                </a:solidFill>
              </a:rPr>
              <a:t>project </a:t>
            </a:r>
            <a:r>
              <a:rPr lang="en-GB" sz="1200" dirty="0">
                <a:solidFill>
                  <a:schemeClr val="accent5">
                    <a:lumMod val="75000"/>
                  </a:schemeClr>
                </a:solidFill>
              </a:rPr>
              <a:t>manager if problems arise. If needed, the </a:t>
            </a:r>
            <a:r>
              <a:rPr lang="en-GB" sz="1200" dirty="0" smtClean="0">
                <a:solidFill>
                  <a:schemeClr val="accent5">
                    <a:lumMod val="75000"/>
                  </a:schemeClr>
                </a:solidFill>
              </a:rPr>
              <a:t>project </a:t>
            </a:r>
            <a:r>
              <a:rPr lang="en-GB" sz="1200" dirty="0">
                <a:solidFill>
                  <a:schemeClr val="accent5">
                    <a:lumMod val="75000"/>
                  </a:schemeClr>
                </a:solidFill>
              </a:rPr>
              <a:t>manager will escalate to the </a:t>
            </a:r>
            <a:r>
              <a:rPr lang="en-GB" sz="1200" dirty="0" smtClean="0">
                <a:solidFill>
                  <a:schemeClr val="accent5">
                    <a:lumMod val="75000"/>
                  </a:schemeClr>
                </a:solidFill>
              </a:rPr>
              <a:t>Trust’s Head of Consultancy.  </a:t>
            </a:r>
            <a:endParaRPr lang="en-GB" sz="1200" dirty="0">
              <a:solidFill>
                <a:schemeClr val="accent5">
                  <a:lumMod val="75000"/>
                </a:schemeClr>
              </a:solidFill>
            </a:endParaRPr>
          </a:p>
          <a:p>
            <a:endParaRPr lang="en-GB" sz="1400" b="1" dirty="0">
              <a:solidFill>
                <a:schemeClr val="accent5">
                  <a:lumMod val="75000"/>
                </a:schemeClr>
              </a:solidFill>
            </a:endParaRPr>
          </a:p>
        </p:txBody>
      </p:sp>
      <p:grpSp>
        <p:nvGrpSpPr>
          <p:cNvPr id="16" name="Group 15"/>
          <p:cNvGrpSpPr/>
          <p:nvPr/>
        </p:nvGrpSpPr>
        <p:grpSpPr>
          <a:xfrm>
            <a:off x="114476" y="1673391"/>
            <a:ext cx="2271968" cy="1588788"/>
            <a:chOff x="4960016" y="2634606"/>
            <a:chExt cx="2271968" cy="1588788"/>
          </a:xfrm>
        </p:grpSpPr>
        <p:grpSp>
          <p:nvGrpSpPr>
            <p:cNvPr id="10" name="Group 9"/>
            <p:cNvGrpSpPr/>
            <p:nvPr/>
          </p:nvGrpSpPr>
          <p:grpSpPr>
            <a:xfrm>
              <a:off x="5414410" y="2634606"/>
              <a:ext cx="1817574" cy="1588788"/>
              <a:chOff x="461200" y="431695"/>
              <a:chExt cx="1817574" cy="1588788"/>
            </a:xfrm>
          </p:grpSpPr>
          <p:sp>
            <p:nvSpPr>
              <p:cNvPr id="14" name="Right Arrow 13"/>
              <p:cNvSpPr/>
              <p:nvPr/>
            </p:nvSpPr>
            <p:spPr>
              <a:xfrm>
                <a:off x="461200"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915593"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p:txBody>
          </p:sp>
        </p:grpSp>
        <p:grpSp>
          <p:nvGrpSpPr>
            <p:cNvPr id="11" name="Group 10"/>
            <p:cNvGrpSpPr/>
            <p:nvPr/>
          </p:nvGrpSpPr>
          <p:grpSpPr>
            <a:xfrm>
              <a:off x="4960016" y="2974606"/>
              <a:ext cx="908787" cy="908787"/>
              <a:chOff x="6806" y="771695"/>
              <a:chExt cx="908787" cy="908787"/>
            </a:xfrm>
          </p:grpSpPr>
          <p:sp>
            <p:nvSpPr>
              <p:cNvPr id="12" name="Oval 11"/>
              <p:cNvSpPr/>
              <p:nvPr/>
            </p:nvSpPr>
            <p:spPr>
              <a:xfrm>
                <a:off x="6806"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139895"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p:txBody>
          </p:sp>
        </p:grpSp>
      </p:grpSp>
      <p:sp>
        <p:nvSpPr>
          <p:cNvPr id="17" name="Rectangle 16"/>
          <p:cNvSpPr/>
          <p:nvPr/>
        </p:nvSpPr>
        <p:spPr>
          <a:xfrm>
            <a:off x="3141339" y="1123332"/>
            <a:ext cx="9503507" cy="338554"/>
          </a:xfrm>
          <a:prstGeom prst="rect">
            <a:avLst/>
          </a:prstGeom>
        </p:spPr>
        <p:txBody>
          <a:bodyPr wrap="square">
            <a:spAutoFit/>
          </a:bodyPr>
          <a:lstStyle/>
          <a:p>
            <a:r>
              <a:rPr lang="en-GB" sz="1600" b="1" i="1" dirty="0"/>
              <a:t>Your Time is </a:t>
            </a:r>
            <a:r>
              <a:rPr lang="en-GB" sz="1600" b="1" i="1" dirty="0" smtClean="0"/>
              <a:t>Valued - we </a:t>
            </a:r>
            <a:r>
              <a:rPr lang="en-GB" sz="1600" b="1" i="1" dirty="0"/>
              <a:t>take the time to ensure that yours is used productively</a:t>
            </a:r>
          </a:p>
        </p:txBody>
      </p:sp>
    </p:spTree>
    <p:extLst>
      <p:ext uri="{BB962C8B-B14F-4D97-AF65-F5344CB8AC3E}">
        <p14:creationId xmlns:p14="http://schemas.microsoft.com/office/powerpoint/2010/main" val="192862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a:t>
            </a:r>
            <a:r>
              <a:rPr lang="en-GB" sz="2400" b="1" dirty="0" smtClean="0"/>
              <a:t>Project Manager</a:t>
            </a:r>
            <a:br>
              <a:rPr lang="en-GB" sz="2400" b="1" dirty="0" smtClean="0"/>
            </a:br>
            <a:r>
              <a:rPr lang="en-GB" sz="2400" b="1" dirty="0" smtClean="0"/>
              <a:t>Project Charter</a:t>
            </a:r>
            <a:endParaRPr lang="en-GB" sz="2400" b="1" dirty="0"/>
          </a:p>
        </p:txBody>
      </p:sp>
      <p:sp>
        <p:nvSpPr>
          <p:cNvPr id="6" name="TextBox 5"/>
          <p:cNvSpPr txBox="1"/>
          <p:nvPr/>
        </p:nvSpPr>
        <p:spPr>
          <a:xfrm>
            <a:off x="190002" y="1100445"/>
            <a:ext cx="11618821" cy="2215991"/>
          </a:xfrm>
          <a:prstGeom prst="rect">
            <a:avLst/>
          </a:prstGeom>
          <a:noFill/>
        </p:spPr>
        <p:txBody>
          <a:bodyPr wrap="square" rtlCol="0">
            <a:spAutoFit/>
          </a:bodyPr>
          <a:lstStyle/>
          <a:p>
            <a:r>
              <a:rPr lang="en-GB" sz="1400" dirty="0" smtClean="0">
                <a:solidFill>
                  <a:schemeClr val="accent5">
                    <a:lumMod val="75000"/>
                  </a:schemeClr>
                </a:solidFill>
              </a:rPr>
              <a:t>Cranfield </a:t>
            </a:r>
            <a:r>
              <a:rPr lang="en-GB" sz="1400" dirty="0">
                <a:solidFill>
                  <a:schemeClr val="accent5">
                    <a:lumMod val="75000"/>
                  </a:schemeClr>
                </a:solidFill>
              </a:rPr>
              <a:t>Trust volunteer consultants are placed in projects with organisations to help trustees and staff accomplish the deliverables as agreed in </a:t>
            </a:r>
            <a:r>
              <a:rPr lang="en-GB" sz="1400" dirty="0" smtClean="0">
                <a:solidFill>
                  <a:schemeClr val="accent5">
                    <a:lumMod val="75000"/>
                  </a:schemeClr>
                </a:solidFill>
              </a:rPr>
              <a:t>the </a:t>
            </a:r>
            <a:r>
              <a:rPr lang="en-GB" sz="1400" dirty="0">
                <a:solidFill>
                  <a:schemeClr val="accent5">
                    <a:lumMod val="75000"/>
                  </a:schemeClr>
                </a:solidFill>
              </a:rPr>
              <a:t>Project </a:t>
            </a:r>
            <a:r>
              <a:rPr lang="en-GB" sz="1400" dirty="0" smtClean="0">
                <a:solidFill>
                  <a:schemeClr val="accent5">
                    <a:lumMod val="75000"/>
                  </a:schemeClr>
                </a:solidFill>
              </a:rPr>
              <a:t>Application/Brief. Each organisation is expected </a:t>
            </a:r>
            <a:r>
              <a:rPr lang="en-GB" sz="1400" dirty="0">
                <a:solidFill>
                  <a:schemeClr val="accent5">
                    <a:lumMod val="75000"/>
                  </a:schemeClr>
                </a:solidFill>
              </a:rPr>
              <a:t>to provide a designated person or persons to take accountability for and work with the volunteer consultant throughout the </a:t>
            </a:r>
            <a:r>
              <a:rPr lang="en-GB" sz="1400" dirty="0" smtClean="0">
                <a:solidFill>
                  <a:schemeClr val="accent5">
                    <a:lumMod val="75000"/>
                  </a:schemeClr>
                </a:solidFill>
              </a:rPr>
              <a:t>project.</a:t>
            </a:r>
            <a:r>
              <a:rPr lang="en-GB" sz="1400" dirty="0">
                <a:solidFill>
                  <a:schemeClr val="accent5">
                    <a:lumMod val="75000"/>
                  </a:schemeClr>
                </a:solidFill>
              </a:rPr>
              <a:t> During their initial exploratory meeting, The Trust’s Volunteer Consultant and the Organisation Project Lead will review </a:t>
            </a:r>
            <a:r>
              <a:rPr lang="en-GB" sz="1400" dirty="0" smtClean="0">
                <a:solidFill>
                  <a:schemeClr val="accent5">
                    <a:lumMod val="75000"/>
                  </a:schemeClr>
                </a:solidFill>
              </a:rPr>
              <a:t>the </a:t>
            </a:r>
            <a:r>
              <a:rPr lang="en-GB" sz="1400" dirty="0">
                <a:solidFill>
                  <a:schemeClr val="accent5">
                    <a:lumMod val="75000"/>
                  </a:schemeClr>
                </a:solidFill>
              </a:rPr>
              <a:t>project brief and establish that both can support one another in producing the deliverables within the timeframe </a:t>
            </a:r>
            <a:r>
              <a:rPr lang="en-GB" sz="1400" dirty="0" smtClean="0">
                <a:solidFill>
                  <a:schemeClr val="accent5">
                    <a:lumMod val="75000"/>
                  </a:schemeClr>
                </a:solidFill>
              </a:rPr>
              <a:t>specified.</a:t>
            </a:r>
          </a:p>
          <a:p>
            <a:endParaRPr lang="en-GB" sz="1400" dirty="0">
              <a:solidFill>
                <a:schemeClr val="accent5">
                  <a:lumMod val="75000"/>
                </a:schemeClr>
              </a:solidFill>
            </a:endParaRPr>
          </a:p>
          <a:p>
            <a:r>
              <a:rPr lang="en-GB" sz="1400" dirty="0" smtClean="0">
                <a:solidFill>
                  <a:schemeClr val="accent5">
                    <a:lumMod val="75000"/>
                  </a:schemeClr>
                </a:solidFill>
              </a:rPr>
              <a:t>The </a:t>
            </a:r>
            <a:r>
              <a:rPr lang="en-GB" sz="1400" dirty="0">
                <a:solidFill>
                  <a:schemeClr val="accent5">
                    <a:lumMod val="75000"/>
                  </a:schemeClr>
                </a:solidFill>
              </a:rPr>
              <a:t>overall process is summarised below</a:t>
            </a:r>
            <a:r>
              <a:rPr lang="en-GB" sz="1400" b="1" dirty="0">
                <a:solidFill>
                  <a:schemeClr val="accent5">
                    <a:lumMod val="75000"/>
                  </a:schemeClr>
                </a:solidFill>
              </a:rPr>
              <a:t>.  Key to success is good communication </a:t>
            </a:r>
            <a:r>
              <a:rPr lang="en-GB" sz="1400" dirty="0">
                <a:solidFill>
                  <a:schemeClr val="accent5">
                    <a:lumMod val="75000"/>
                  </a:schemeClr>
                </a:solidFill>
              </a:rPr>
              <a:t>between all three parties The Cranfield Trust (Volunteer Consultant and </a:t>
            </a:r>
            <a:r>
              <a:rPr lang="en-GB" sz="1400" dirty="0" smtClean="0">
                <a:solidFill>
                  <a:schemeClr val="accent5">
                    <a:lumMod val="75000"/>
                  </a:schemeClr>
                </a:solidFill>
              </a:rPr>
              <a:t>Project </a:t>
            </a:r>
            <a:r>
              <a:rPr lang="en-GB" sz="1400" dirty="0">
                <a:solidFill>
                  <a:schemeClr val="accent5">
                    <a:lumMod val="75000"/>
                  </a:schemeClr>
                </a:solidFill>
              </a:rPr>
              <a:t>Manager) and The Organisation Project Lead. </a:t>
            </a:r>
            <a:r>
              <a:rPr lang="en-GB" sz="1400" dirty="0" smtClean="0">
                <a:solidFill>
                  <a:schemeClr val="accent5">
                    <a:lumMod val="75000"/>
                  </a:schemeClr>
                </a:solidFill>
              </a:rPr>
              <a:t>The Project </a:t>
            </a:r>
            <a:r>
              <a:rPr lang="en-GB" sz="1400" dirty="0">
                <a:solidFill>
                  <a:schemeClr val="accent5">
                    <a:lumMod val="75000"/>
                  </a:schemeClr>
                </a:solidFill>
              </a:rPr>
              <a:t>Manager should always be kept informed of any unplanned events, delays to schedule or changes in personnel. </a:t>
            </a:r>
          </a:p>
          <a:p>
            <a:endParaRPr lang="en-GB" sz="1400" dirty="0">
              <a:solidFill>
                <a:schemeClr val="accent5">
                  <a:lumMod val="75000"/>
                </a:schemeClr>
              </a:solidFill>
            </a:endParaRPr>
          </a:p>
          <a:p>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Rectangle 2"/>
          <p:cNvSpPr/>
          <p:nvPr/>
        </p:nvSpPr>
        <p:spPr>
          <a:xfrm>
            <a:off x="190004" y="284736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enquires about management consultancy support from </a:t>
            </a:r>
            <a:r>
              <a:rPr lang="en-GB" sz="1200" dirty="0" smtClean="0"/>
              <a:t>the </a:t>
            </a:r>
            <a:r>
              <a:rPr lang="en-GB" sz="1200" dirty="0"/>
              <a:t>Cranfield Trust </a:t>
            </a:r>
          </a:p>
        </p:txBody>
      </p:sp>
      <p:sp>
        <p:nvSpPr>
          <p:cNvPr id="8" name="Rectangle 7"/>
          <p:cNvSpPr/>
          <p:nvPr/>
        </p:nvSpPr>
        <p:spPr>
          <a:xfrm>
            <a:off x="2515198" y="2847364"/>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approved for Cranfield Trust Consultancy Support</a:t>
            </a:r>
          </a:p>
        </p:txBody>
      </p:sp>
      <p:sp>
        <p:nvSpPr>
          <p:cNvPr id="9" name="Rectangle 8"/>
          <p:cNvSpPr/>
          <p:nvPr/>
        </p:nvSpPr>
        <p:spPr>
          <a:xfrm>
            <a:off x="6473239" y="2847362"/>
            <a:ext cx="2997332" cy="881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dirty="0" smtClean="0"/>
          </a:p>
          <a:p>
            <a:r>
              <a:rPr lang="en-GB" sz="1200" dirty="0" smtClean="0"/>
              <a:t>Cranfield </a:t>
            </a:r>
            <a:r>
              <a:rPr lang="en-GB" sz="1200" dirty="0"/>
              <a:t>Trust </a:t>
            </a:r>
            <a:r>
              <a:rPr lang="en-GB" sz="1200" dirty="0" smtClean="0"/>
              <a:t>Project </a:t>
            </a:r>
            <a:r>
              <a:rPr lang="en-GB" sz="1200" dirty="0"/>
              <a:t>Manager meets with </a:t>
            </a:r>
            <a:r>
              <a:rPr lang="en-GB" sz="1200" dirty="0" smtClean="0"/>
              <a:t>Organisation to scope </a:t>
            </a:r>
            <a:r>
              <a:rPr lang="en-GB" sz="1200" dirty="0"/>
              <a:t>the </a:t>
            </a:r>
            <a:r>
              <a:rPr lang="en-GB" sz="1200" dirty="0" smtClean="0">
                <a:solidFill>
                  <a:schemeClr val="bg1"/>
                </a:solidFill>
              </a:rPr>
              <a:t>work </a:t>
            </a:r>
            <a:r>
              <a:rPr lang="en-US" sz="1200" dirty="0">
                <a:solidFill>
                  <a:schemeClr val="bg1"/>
                </a:solidFill>
              </a:rPr>
              <a:t>&amp; complete baseline Journey to Excellence (J2E</a:t>
            </a:r>
            <a:r>
              <a:rPr lang="en-US" sz="1400" dirty="0">
                <a:solidFill>
                  <a:schemeClr val="bg1"/>
                </a:solidFill>
              </a:rPr>
              <a:t>)</a:t>
            </a:r>
          </a:p>
          <a:p>
            <a:pPr algn="ctr"/>
            <a:endParaRPr lang="en-GB" sz="1400" dirty="0"/>
          </a:p>
        </p:txBody>
      </p:sp>
      <p:sp>
        <p:nvSpPr>
          <p:cNvPr id="10" name="Rectangle 9"/>
          <p:cNvSpPr/>
          <p:nvPr/>
        </p:nvSpPr>
        <p:spPr>
          <a:xfrm>
            <a:off x="4770717" y="2847364"/>
            <a:ext cx="1512517"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completes an application for consultancy support</a:t>
            </a:r>
          </a:p>
        </p:txBody>
      </p:sp>
      <p:sp>
        <p:nvSpPr>
          <p:cNvPr id="11" name="Rectangle 10"/>
          <p:cNvSpPr/>
          <p:nvPr/>
        </p:nvSpPr>
        <p:spPr>
          <a:xfrm>
            <a:off x="9588137" y="2847364"/>
            <a:ext cx="1953490"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Cranfield Trust </a:t>
            </a:r>
            <a:r>
              <a:rPr lang="en-GB" sz="1200" dirty="0" smtClean="0"/>
              <a:t>Project </a:t>
            </a:r>
            <a:r>
              <a:rPr lang="en-GB" sz="1200" dirty="0"/>
              <a:t>Manager </a:t>
            </a:r>
            <a:r>
              <a:rPr lang="en-GB" sz="1200" dirty="0" smtClean="0"/>
              <a:t>confirms project details  </a:t>
            </a:r>
            <a:r>
              <a:rPr lang="en-GB" sz="1200" dirty="0"/>
              <a:t>for Organisation review</a:t>
            </a:r>
          </a:p>
        </p:txBody>
      </p:sp>
      <p:sp>
        <p:nvSpPr>
          <p:cNvPr id="12" name="Rectangle 11"/>
          <p:cNvSpPr/>
          <p:nvPr/>
        </p:nvSpPr>
        <p:spPr>
          <a:xfrm>
            <a:off x="190004" y="416235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approves the </a:t>
            </a:r>
            <a:r>
              <a:rPr lang="en-GB" sz="1200" dirty="0" smtClean="0"/>
              <a:t>details </a:t>
            </a:r>
            <a:r>
              <a:rPr lang="en-GB" sz="1200" dirty="0"/>
              <a:t>and obtains </a:t>
            </a:r>
            <a:r>
              <a:rPr lang="en-GB" sz="1200" dirty="0" smtClean="0"/>
              <a:t>relevant sign </a:t>
            </a:r>
            <a:r>
              <a:rPr lang="en-GB" sz="1200" dirty="0"/>
              <a:t>off </a:t>
            </a:r>
          </a:p>
        </p:txBody>
      </p:sp>
      <p:sp>
        <p:nvSpPr>
          <p:cNvPr id="13" name="Rectangle 12"/>
          <p:cNvSpPr/>
          <p:nvPr/>
        </p:nvSpPr>
        <p:spPr>
          <a:xfrm>
            <a:off x="2480360" y="4162356"/>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The Cranfield Trust </a:t>
            </a:r>
            <a:r>
              <a:rPr lang="en-GB" sz="1200" dirty="0" smtClean="0"/>
              <a:t>Project </a:t>
            </a:r>
            <a:r>
              <a:rPr lang="en-GB" sz="1200" dirty="0"/>
              <a:t>Manager invites a Volunteer Consultant to work on the project</a:t>
            </a:r>
          </a:p>
        </p:txBody>
      </p:sp>
      <p:sp>
        <p:nvSpPr>
          <p:cNvPr id="14" name="Rectangle 13"/>
          <p:cNvSpPr/>
          <p:nvPr/>
        </p:nvSpPr>
        <p:spPr>
          <a:xfrm>
            <a:off x="4770716" y="4162356"/>
            <a:ext cx="1926179"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Volunteer Consultant agrees to support the Organisation</a:t>
            </a:r>
          </a:p>
        </p:txBody>
      </p:sp>
      <p:sp>
        <p:nvSpPr>
          <p:cNvPr id="15" name="Rectangle 14"/>
          <p:cNvSpPr/>
          <p:nvPr/>
        </p:nvSpPr>
        <p:spPr>
          <a:xfrm>
            <a:off x="6886900" y="4164528"/>
            <a:ext cx="223375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Trust Project Manager introduces Volunteer Consultant and Organisation</a:t>
            </a:r>
            <a:endParaRPr lang="en-GB" sz="1200" dirty="0"/>
          </a:p>
        </p:txBody>
      </p:sp>
      <p:sp>
        <p:nvSpPr>
          <p:cNvPr id="16" name="Rectangle 15"/>
          <p:cNvSpPr/>
          <p:nvPr/>
        </p:nvSpPr>
        <p:spPr>
          <a:xfrm>
            <a:off x="9310656" y="4162356"/>
            <a:ext cx="2230972"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and Organisation set date for their first meeting and inform Trust Project Manager</a:t>
            </a:r>
            <a:endParaRPr lang="en-GB" sz="1200" dirty="0"/>
          </a:p>
        </p:txBody>
      </p:sp>
      <p:sp>
        <p:nvSpPr>
          <p:cNvPr id="18" name="Rectangle 17"/>
          <p:cNvSpPr/>
          <p:nvPr/>
        </p:nvSpPr>
        <p:spPr>
          <a:xfrm>
            <a:off x="190002" y="5477347"/>
            <a:ext cx="2043745" cy="1236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t>
            </a:r>
            <a:r>
              <a:rPr lang="en-GB" sz="1200" dirty="0"/>
              <a:t>and Organisation complete their exploratory meeting and report back to Trust </a:t>
            </a:r>
            <a:r>
              <a:rPr lang="en-GB" sz="1200" dirty="0" smtClean="0"/>
              <a:t>Project </a:t>
            </a:r>
            <a:r>
              <a:rPr lang="en-GB" sz="1200" dirty="0"/>
              <a:t>Manager</a:t>
            </a:r>
          </a:p>
        </p:txBody>
      </p:sp>
      <p:sp>
        <p:nvSpPr>
          <p:cNvPr id="19" name="Rectangle 18"/>
          <p:cNvSpPr/>
          <p:nvPr/>
        </p:nvSpPr>
        <p:spPr>
          <a:xfrm>
            <a:off x="2486891" y="5477348"/>
            <a:ext cx="2065514"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t>
            </a:r>
            <a:r>
              <a:rPr lang="en-GB" sz="1200" dirty="0"/>
              <a:t>and Organisation work towards deliverable -  outlined in the Project Brief – focussing on the outcomes and timeline</a:t>
            </a:r>
          </a:p>
        </p:txBody>
      </p:sp>
      <p:sp>
        <p:nvSpPr>
          <p:cNvPr id="20" name="Rectangle 19"/>
          <p:cNvSpPr/>
          <p:nvPr/>
        </p:nvSpPr>
        <p:spPr>
          <a:xfrm>
            <a:off x="4805549" y="5477347"/>
            <a:ext cx="1891346" cy="12366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a:t>
            </a:r>
            <a:r>
              <a:rPr lang="en-GB" sz="1200" dirty="0" smtClean="0">
                <a:solidFill>
                  <a:schemeClr val="bg1"/>
                </a:solidFill>
              </a:rPr>
              <a:t>keeps in touch with Volunteer Consultant  </a:t>
            </a:r>
            <a:r>
              <a:rPr lang="en-GB" sz="1200" dirty="0">
                <a:solidFill>
                  <a:schemeClr val="bg1"/>
                </a:solidFill>
              </a:rPr>
              <a:t>Organisation Project Lead </a:t>
            </a:r>
            <a:r>
              <a:rPr lang="en-GB" sz="1200" dirty="0" smtClean="0">
                <a:solidFill>
                  <a:schemeClr val="bg1"/>
                </a:solidFill>
              </a:rPr>
              <a:t>through short, regular progress messages</a:t>
            </a:r>
            <a:endParaRPr lang="en-GB" sz="1200" b="1" dirty="0">
              <a:solidFill>
                <a:schemeClr val="bg1"/>
              </a:solidFill>
            </a:endParaRPr>
          </a:p>
        </p:txBody>
      </p:sp>
      <p:sp>
        <p:nvSpPr>
          <p:cNvPr id="21" name="Rectangle 20"/>
          <p:cNvSpPr/>
          <p:nvPr/>
        </p:nvSpPr>
        <p:spPr>
          <a:xfrm>
            <a:off x="6950039" y="5477346"/>
            <a:ext cx="2170612"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Organisation </a:t>
            </a:r>
            <a:r>
              <a:rPr lang="en-GB" sz="1200" dirty="0" smtClean="0">
                <a:solidFill>
                  <a:schemeClr val="bg1"/>
                </a:solidFill>
              </a:rPr>
              <a:t>informs </a:t>
            </a:r>
            <a:r>
              <a:rPr lang="en-GB" sz="1200" dirty="0">
                <a:solidFill>
                  <a:schemeClr val="bg1"/>
                </a:solidFill>
              </a:rPr>
              <a:t>Trust </a:t>
            </a:r>
            <a:r>
              <a:rPr lang="en-GB" sz="1200" dirty="0" smtClean="0">
                <a:solidFill>
                  <a:schemeClr val="bg1"/>
                </a:solidFill>
              </a:rPr>
              <a:t>Project Manager </a:t>
            </a:r>
            <a:r>
              <a:rPr lang="en-GB" sz="1200" dirty="0">
                <a:solidFill>
                  <a:schemeClr val="bg1"/>
                </a:solidFill>
              </a:rPr>
              <a:t>on completion of project. Both discuss project deliverables and </a:t>
            </a:r>
            <a:r>
              <a:rPr lang="en-GB" sz="1200" dirty="0" smtClean="0">
                <a:solidFill>
                  <a:schemeClr val="bg1"/>
                </a:solidFill>
              </a:rPr>
              <a:t>outcomes. </a:t>
            </a:r>
            <a:r>
              <a:rPr lang="en-US" sz="1200" dirty="0">
                <a:solidFill>
                  <a:schemeClr val="bg1"/>
                </a:solidFill>
              </a:rPr>
              <a:t>Post Project J2E is completed</a:t>
            </a:r>
            <a:r>
              <a:rPr lang="en-GB" sz="1200" dirty="0" smtClean="0">
                <a:solidFill>
                  <a:schemeClr val="bg1"/>
                </a:solidFill>
              </a:rPr>
              <a:t> </a:t>
            </a:r>
            <a:r>
              <a:rPr lang="en-GB" sz="1200" b="1" dirty="0" smtClean="0">
                <a:solidFill>
                  <a:schemeClr val="bg1"/>
                </a:solidFill>
              </a:rPr>
              <a:t> </a:t>
            </a:r>
            <a:endParaRPr lang="en-GB" sz="1200" b="1" dirty="0">
              <a:solidFill>
                <a:schemeClr val="bg1"/>
              </a:solidFill>
            </a:endParaRPr>
          </a:p>
        </p:txBody>
      </p:sp>
      <p:sp>
        <p:nvSpPr>
          <p:cNvPr id="22" name="Rectangle 21"/>
          <p:cNvSpPr/>
          <p:nvPr/>
        </p:nvSpPr>
        <p:spPr>
          <a:xfrm>
            <a:off x="9373795" y="5477346"/>
            <a:ext cx="2230971"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closes off project, sending a feedback request to Organisation and Consultant</a:t>
            </a:r>
            <a:r>
              <a:rPr lang="en-GB" sz="1200" b="1" dirty="0">
                <a:solidFill>
                  <a:schemeClr val="bg1"/>
                </a:solidFill>
              </a:rPr>
              <a:t> </a:t>
            </a:r>
            <a:r>
              <a:rPr lang="en-GB" sz="1200" b="1" dirty="0" smtClean="0">
                <a:solidFill>
                  <a:schemeClr val="bg1"/>
                </a:solidFill>
              </a:rPr>
              <a:t> </a:t>
            </a:r>
            <a:endParaRPr lang="en-GB" sz="1200" dirty="0">
              <a:solidFill>
                <a:schemeClr val="bg1"/>
              </a:solidFill>
            </a:endParaRPr>
          </a:p>
        </p:txBody>
      </p:sp>
      <p:cxnSp>
        <p:nvCxnSpPr>
          <p:cNvPr id="5" name="Straight Arrow Connector 4"/>
          <p:cNvCxnSpPr>
            <a:stCxn id="3" idx="3"/>
            <a:endCxn id="8" idx="1"/>
          </p:cNvCxnSpPr>
          <p:nvPr/>
        </p:nvCxnSpPr>
        <p:spPr>
          <a:xfrm flipV="1">
            <a:off x="2233749" y="3284970"/>
            <a:ext cx="281449"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3"/>
            <a:endCxn id="10" idx="1"/>
          </p:cNvCxnSpPr>
          <p:nvPr/>
        </p:nvCxnSpPr>
        <p:spPr>
          <a:xfrm>
            <a:off x="4580712" y="3284970"/>
            <a:ext cx="1900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3"/>
            <a:endCxn id="9" idx="1"/>
          </p:cNvCxnSpPr>
          <p:nvPr/>
        </p:nvCxnSpPr>
        <p:spPr>
          <a:xfrm>
            <a:off x="6283234" y="3284970"/>
            <a:ext cx="190005" cy="3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1" idx="1"/>
          </p:cNvCxnSpPr>
          <p:nvPr/>
        </p:nvCxnSpPr>
        <p:spPr>
          <a:xfrm>
            <a:off x="9470571" y="3284970"/>
            <a:ext cx="1175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3"/>
            <a:endCxn id="13" idx="1"/>
          </p:cNvCxnSpPr>
          <p:nvPr/>
        </p:nvCxnSpPr>
        <p:spPr>
          <a:xfrm flipV="1">
            <a:off x="2233749" y="4599962"/>
            <a:ext cx="24661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3"/>
            <a:endCxn id="14" idx="1"/>
          </p:cNvCxnSpPr>
          <p:nvPr/>
        </p:nvCxnSpPr>
        <p:spPr>
          <a:xfrm>
            <a:off x="4545874" y="4599962"/>
            <a:ext cx="2248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4" idx="3"/>
            <a:endCxn id="15" idx="1"/>
          </p:cNvCxnSpPr>
          <p:nvPr/>
        </p:nvCxnSpPr>
        <p:spPr>
          <a:xfrm>
            <a:off x="6696895"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5" idx="3"/>
            <a:endCxn id="16" idx="1"/>
          </p:cNvCxnSpPr>
          <p:nvPr/>
        </p:nvCxnSpPr>
        <p:spPr>
          <a:xfrm flipV="1">
            <a:off x="9120651"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8" idx="3"/>
            <a:endCxn id="19" idx="1"/>
          </p:cNvCxnSpPr>
          <p:nvPr/>
        </p:nvCxnSpPr>
        <p:spPr>
          <a:xfrm>
            <a:off x="2233747"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9" idx="3"/>
            <a:endCxn id="20" idx="1"/>
          </p:cNvCxnSpPr>
          <p:nvPr/>
        </p:nvCxnSpPr>
        <p:spPr>
          <a:xfrm flipV="1">
            <a:off x="4552405"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3"/>
            <a:endCxn id="21" idx="1"/>
          </p:cNvCxnSpPr>
          <p:nvPr/>
        </p:nvCxnSpPr>
        <p:spPr>
          <a:xfrm>
            <a:off x="6696895"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1" idx="3"/>
            <a:endCxn id="22" idx="1"/>
          </p:cNvCxnSpPr>
          <p:nvPr/>
        </p:nvCxnSpPr>
        <p:spPr>
          <a:xfrm>
            <a:off x="9120651"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1" idx="3"/>
            <a:endCxn id="12" idx="0"/>
          </p:cNvCxnSpPr>
          <p:nvPr/>
        </p:nvCxnSpPr>
        <p:spPr>
          <a:xfrm flipH="1">
            <a:off x="1211877" y="3284970"/>
            <a:ext cx="10329750" cy="877387"/>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16" idx="3"/>
            <a:endCxn id="18" idx="0"/>
          </p:cNvCxnSpPr>
          <p:nvPr/>
        </p:nvCxnSpPr>
        <p:spPr>
          <a:xfrm flipH="1">
            <a:off x="1211875" y="4599962"/>
            <a:ext cx="10329753" cy="877385"/>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7387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0659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a:t>
            </a:r>
            <a:r>
              <a:rPr lang="en-GB" sz="2400" b="1" dirty="0" smtClean="0"/>
              <a:t>Project </a:t>
            </a:r>
            <a:r>
              <a:rPr lang="en-GB" sz="2400" b="1" dirty="0"/>
              <a:t>Manager Consultancy Charter</a:t>
            </a:r>
          </a:p>
        </p:txBody>
      </p:sp>
      <p:sp>
        <p:nvSpPr>
          <p:cNvPr id="6" name="TextBox 5"/>
          <p:cNvSpPr txBox="1"/>
          <p:nvPr/>
        </p:nvSpPr>
        <p:spPr>
          <a:xfrm>
            <a:off x="2873078" y="2893917"/>
            <a:ext cx="4975579" cy="3724096"/>
          </a:xfrm>
          <a:prstGeom prst="rect">
            <a:avLst/>
          </a:prstGeom>
          <a:noFill/>
        </p:spPr>
        <p:txBody>
          <a:bodyPr wrap="square" rtlCol="0">
            <a:spAutoFit/>
          </a:bodyPr>
          <a:lstStyle/>
          <a:p>
            <a:pPr lvl="0"/>
            <a:endParaRPr lang="en-GB" sz="1400" dirty="0">
              <a:solidFill>
                <a:schemeClr val="accent5">
                  <a:lumMod val="75000"/>
                </a:schemeClr>
              </a:solidFill>
            </a:endParaRPr>
          </a:p>
          <a:p>
            <a:pPr lvl="0"/>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 or Cranfield </a:t>
            </a:r>
            <a:r>
              <a:rPr lang="en-GB" sz="1400" dirty="0">
                <a:solidFill>
                  <a:schemeClr val="accent5">
                    <a:lumMod val="75000"/>
                  </a:schemeClr>
                </a:solidFill>
              </a:rPr>
              <a:t>Trust </a:t>
            </a:r>
            <a:r>
              <a:rPr lang="en-GB" sz="1400" dirty="0" smtClean="0">
                <a:solidFill>
                  <a:schemeClr val="accent5">
                    <a:lumMod val="75000"/>
                  </a:schemeClr>
                </a:solidFill>
              </a:rPr>
              <a:t>wish </a:t>
            </a:r>
            <a:r>
              <a:rPr lang="en-GB" sz="1400" dirty="0">
                <a:solidFill>
                  <a:schemeClr val="accent5">
                    <a:lumMod val="75000"/>
                  </a:schemeClr>
                </a:solidFill>
              </a:rPr>
              <a:t>to conclude the project early before the objectives have been </a:t>
            </a:r>
            <a:r>
              <a:rPr lang="en-GB" sz="1400" dirty="0" smtClean="0">
                <a:solidFill>
                  <a:schemeClr val="accent5">
                    <a:lumMod val="75000"/>
                  </a:schemeClr>
                </a:solidFill>
              </a:rPr>
              <a:t>achieved, </a:t>
            </a:r>
            <a:r>
              <a:rPr lang="en-GB" sz="1400" dirty="0">
                <a:solidFill>
                  <a:schemeClr val="accent5">
                    <a:lumMod val="75000"/>
                  </a:schemeClr>
                </a:solidFill>
              </a:rPr>
              <a:t>or </a:t>
            </a:r>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rganisation’s </a:t>
            </a:r>
            <a:r>
              <a:rPr lang="en-GB" sz="1400" dirty="0">
                <a:solidFill>
                  <a:schemeClr val="accent5">
                    <a:lumMod val="75000"/>
                  </a:schemeClr>
                </a:solidFill>
              </a:rPr>
              <a:t>priorities change it is important that this is agreed and discussed between the </a:t>
            </a:r>
            <a:r>
              <a:rPr lang="en-GB" sz="1400" dirty="0" smtClean="0">
                <a:solidFill>
                  <a:schemeClr val="accent5">
                    <a:lumMod val="75000"/>
                  </a:schemeClr>
                </a:solidFill>
              </a:rPr>
              <a:t>organisation</a:t>
            </a:r>
            <a:r>
              <a:rPr lang="en-GB" sz="1400" dirty="0">
                <a:solidFill>
                  <a:schemeClr val="accent5">
                    <a:lumMod val="75000"/>
                  </a:schemeClr>
                </a:solidFill>
              </a:rPr>
              <a:t>, the </a:t>
            </a:r>
            <a:r>
              <a:rPr lang="en-GB" sz="1400" dirty="0" smtClean="0">
                <a:solidFill>
                  <a:schemeClr val="accent5">
                    <a:lumMod val="75000"/>
                  </a:schemeClr>
                </a:solidFill>
              </a:rPr>
              <a:t>Volunteer </a:t>
            </a:r>
            <a:r>
              <a:rPr lang="en-GB" sz="1400" dirty="0">
                <a:solidFill>
                  <a:schemeClr val="accent5">
                    <a:lumMod val="75000"/>
                  </a:schemeClr>
                </a:solidFill>
              </a:rPr>
              <a:t>C</a:t>
            </a:r>
            <a:r>
              <a:rPr lang="en-GB" sz="1400" dirty="0" smtClean="0">
                <a:solidFill>
                  <a:schemeClr val="accent5">
                    <a:lumMod val="75000"/>
                  </a:schemeClr>
                </a:solidFill>
              </a:rPr>
              <a:t>onsultant </a:t>
            </a:r>
            <a:r>
              <a:rPr lang="en-GB" sz="1400" dirty="0">
                <a:solidFill>
                  <a:schemeClr val="accent5">
                    <a:lumMod val="75000"/>
                  </a:schemeClr>
                </a:solidFill>
              </a:rPr>
              <a:t>and </a:t>
            </a:r>
            <a:r>
              <a:rPr lang="en-GB" sz="1400" dirty="0" smtClean="0">
                <a:solidFill>
                  <a:schemeClr val="accent5">
                    <a:lumMod val="75000"/>
                  </a:schemeClr>
                </a:solidFill>
              </a:rPr>
              <a:t>Cranfield </a:t>
            </a:r>
            <a:r>
              <a:rPr lang="en-GB" sz="1400" dirty="0">
                <a:solidFill>
                  <a:schemeClr val="accent5">
                    <a:lumMod val="75000"/>
                  </a:schemeClr>
                </a:solidFill>
              </a:rPr>
              <a:t>Trust </a:t>
            </a:r>
            <a:r>
              <a:rPr lang="en-GB" sz="1400" dirty="0" smtClean="0">
                <a:solidFill>
                  <a:schemeClr val="accent5">
                    <a:lumMod val="75000"/>
                  </a:schemeClr>
                </a:solidFill>
              </a:rPr>
              <a:t>Project </a:t>
            </a:r>
            <a:r>
              <a:rPr lang="en-GB" sz="1400" dirty="0">
                <a:solidFill>
                  <a:schemeClr val="accent5">
                    <a:lumMod val="75000"/>
                  </a:schemeClr>
                </a:solidFill>
              </a:rPr>
              <a:t>Manager. In some cases it may be appropriate </a:t>
            </a:r>
            <a:r>
              <a:rPr lang="en-GB" sz="1400" dirty="0" smtClean="0">
                <a:solidFill>
                  <a:schemeClr val="accent5">
                    <a:lumMod val="75000"/>
                  </a:schemeClr>
                </a:solidFill>
              </a:rPr>
              <a:t>to put the project on hold, or change direction and draw up </a:t>
            </a:r>
            <a:r>
              <a:rPr lang="en-GB" sz="1400" dirty="0">
                <a:solidFill>
                  <a:schemeClr val="accent5">
                    <a:lumMod val="75000"/>
                  </a:schemeClr>
                </a:solidFill>
              </a:rPr>
              <a:t>a new project </a:t>
            </a:r>
            <a:r>
              <a:rPr lang="en-GB" sz="1400" dirty="0" smtClean="0">
                <a:solidFill>
                  <a:schemeClr val="accent5">
                    <a:lumMod val="75000"/>
                  </a:schemeClr>
                </a:solidFill>
              </a:rPr>
              <a:t>brief.</a:t>
            </a:r>
          </a:p>
          <a:p>
            <a:pPr lvl="0"/>
            <a:endParaRPr lang="en-GB" sz="1400" dirty="0">
              <a:solidFill>
                <a:schemeClr val="accent5">
                  <a:lumMod val="75000"/>
                </a:schemeClr>
              </a:solidFill>
            </a:endParaRPr>
          </a:p>
          <a:p>
            <a:pPr lvl="0"/>
            <a:r>
              <a:rPr lang="en-GB" sz="1400" dirty="0" smtClean="0">
                <a:solidFill>
                  <a:schemeClr val="accent5">
                    <a:lumMod val="75000"/>
                  </a:schemeClr>
                </a:solidFill>
              </a:rPr>
              <a:t>The Cranfield </a:t>
            </a:r>
            <a:r>
              <a:rPr lang="en-GB" sz="1400" dirty="0">
                <a:solidFill>
                  <a:schemeClr val="accent5">
                    <a:lumMod val="75000"/>
                  </a:schemeClr>
                </a:solidFill>
              </a:rPr>
              <a:t>Trust </a:t>
            </a:r>
            <a:r>
              <a:rPr lang="en-GB" sz="1400" dirty="0" smtClean="0">
                <a:solidFill>
                  <a:schemeClr val="accent5">
                    <a:lumMod val="75000"/>
                  </a:schemeClr>
                </a:solidFill>
              </a:rPr>
              <a:t>Project </a:t>
            </a:r>
            <a:r>
              <a:rPr lang="en-GB" sz="1400" dirty="0">
                <a:solidFill>
                  <a:schemeClr val="accent5">
                    <a:lumMod val="75000"/>
                  </a:schemeClr>
                </a:solidFill>
              </a:rPr>
              <a:t>Manager should always be kept informed of any unplanned </a:t>
            </a:r>
            <a:r>
              <a:rPr lang="en-GB" sz="1400" dirty="0" smtClean="0">
                <a:solidFill>
                  <a:schemeClr val="accent5">
                    <a:lumMod val="75000"/>
                  </a:schemeClr>
                </a:solidFill>
              </a:rPr>
              <a:t>events, </a:t>
            </a:r>
            <a:r>
              <a:rPr lang="en-GB" sz="1400" dirty="0">
                <a:solidFill>
                  <a:schemeClr val="accent5">
                    <a:lumMod val="75000"/>
                  </a:schemeClr>
                </a:solidFill>
              </a:rPr>
              <a:t>delays to schedule or changes in personnel. </a:t>
            </a:r>
          </a:p>
          <a:p>
            <a:pPr lvl="0"/>
            <a:endParaRPr lang="en-GB" sz="1400" dirty="0">
              <a:solidFill>
                <a:schemeClr val="accent5">
                  <a:lumMod val="75000"/>
                </a:schemeClr>
              </a:solidFill>
            </a:endParaRPr>
          </a:p>
          <a:p>
            <a:pPr lvl="0"/>
            <a:r>
              <a:rPr lang="en-GB" sz="1400" dirty="0">
                <a:solidFill>
                  <a:schemeClr val="accent5">
                    <a:lumMod val="75000"/>
                  </a:schemeClr>
                </a:solidFill>
              </a:rPr>
              <a:t>Everyone agrees to maintain prompt and efficient lines of communication as agreed at the start of the consultancy project.</a:t>
            </a:r>
          </a:p>
          <a:p>
            <a:pPr lvl="0"/>
            <a:endParaRPr lang="en-GB" sz="1400" dirty="0">
              <a:solidFill>
                <a:schemeClr val="accent5">
                  <a:lumMod val="75000"/>
                </a:schemeClr>
              </a:solidFill>
            </a:endParaRPr>
          </a:p>
          <a:p>
            <a:pPr lvl="0"/>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9" name="Footer Placeholder 8"/>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a:p>
            <a:endParaRPr lang="en-GB" dirty="0"/>
          </a:p>
        </p:txBody>
      </p:sp>
      <p:grpSp>
        <p:nvGrpSpPr>
          <p:cNvPr id="8" name="Group 7"/>
          <p:cNvGrpSpPr/>
          <p:nvPr/>
        </p:nvGrpSpPr>
        <p:grpSpPr>
          <a:xfrm>
            <a:off x="187578" y="1706748"/>
            <a:ext cx="2271968" cy="1588788"/>
            <a:chOff x="4960016" y="2634606"/>
            <a:chExt cx="2271968" cy="1588788"/>
          </a:xfrm>
        </p:grpSpPr>
        <p:grpSp>
          <p:nvGrpSpPr>
            <p:cNvPr id="10" name="Group 9"/>
            <p:cNvGrpSpPr/>
            <p:nvPr/>
          </p:nvGrpSpPr>
          <p:grpSpPr>
            <a:xfrm>
              <a:off x="5414410" y="2634606"/>
              <a:ext cx="1817574" cy="1588788"/>
              <a:chOff x="2846766" y="431695"/>
              <a:chExt cx="1817574" cy="1588788"/>
            </a:xfrm>
          </p:grpSpPr>
          <p:sp>
            <p:nvSpPr>
              <p:cNvPr id="14" name="Right Arrow 13"/>
              <p:cNvSpPr/>
              <p:nvPr/>
            </p:nvSpPr>
            <p:spPr>
              <a:xfrm>
                <a:off x="284676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330115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p:txBody>
          </p:sp>
        </p:grpSp>
        <p:grpSp>
          <p:nvGrpSpPr>
            <p:cNvPr id="11" name="Group 10"/>
            <p:cNvGrpSpPr/>
            <p:nvPr/>
          </p:nvGrpSpPr>
          <p:grpSpPr>
            <a:xfrm>
              <a:off x="4960016" y="2974606"/>
              <a:ext cx="908787" cy="908787"/>
              <a:chOff x="2392372" y="771695"/>
              <a:chExt cx="908787" cy="908787"/>
            </a:xfrm>
          </p:grpSpPr>
          <p:sp>
            <p:nvSpPr>
              <p:cNvPr id="12" name="Oval 11"/>
              <p:cNvSpPr/>
              <p:nvPr/>
            </p:nvSpPr>
            <p:spPr>
              <a:xfrm>
                <a:off x="2392372"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2525461"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p:txBody>
          </p:sp>
        </p:grpSp>
      </p:grpSp>
      <p:sp>
        <p:nvSpPr>
          <p:cNvPr id="16" name="TextBox 15"/>
          <p:cNvSpPr txBox="1"/>
          <p:nvPr/>
        </p:nvSpPr>
        <p:spPr>
          <a:xfrm>
            <a:off x="2839806" y="1839677"/>
            <a:ext cx="5042124" cy="954107"/>
          </a:xfrm>
          <a:prstGeom prst="rect">
            <a:avLst/>
          </a:prstGeom>
          <a:noFill/>
        </p:spPr>
        <p:txBody>
          <a:bodyPr wrap="square" rtlCol="0">
            <a:spAutoFit/>
          </a:bodyPr>
          <a:lstStyle/>
          <a:p>
            <a:pPr lvl="0"/>
            <a:r>
              <a:rPr lang="en-GB" sz="1400" dirty="0" smtClean="0">
                <a:solidFill>
                  <a:schemeClr val="accent5">
                    <a:lumMod val="75000"/>
                  </a:schemeClr>
                </a:solidFill>
              </a:rPr>
              <a:t>It’s expected that once the Cranfield Trust Volunteer Consultant has met the organisation and agreed to provide pro-bono support, this Charter will become an integral part of the process and serve as a reminder of key project roles and responsibilities. </a:t>
            </a:r>
            <a:endParaRPr lang="en-GB" sz="1200" dirty="0">
              <a:solidFill>
                <a:schemeClr val="accent5">
                  <a:lumMod val="75000"/>
                </a:schemeClr>
              </a:solidFill>
            </a:endParaRPr>
          </a:p>
        </p:txBody>
      </p:sp>
      <p:sp>
        <p:nvSpPr>
          <p:cNvPr id="5" name="Rectangle 4"/>
          <p:cNvSpPr/>
          <p:nvPr/>
        </p:nvSpPr>
        <p:spPr>
          <a:xfrm>
            <a:off x="1914947" y="1226205"/>
            <a:ext cx="8362105" cy="338554"/>
          </a:xfrm>
          <a:prstGeom prst="rect">
            <a:avLst/>
          </a:prstGeom>
        </p:spPr>
        <p:txBody>
          <a:bodyPr wrap="square">
            <a:spAutoFit/>
          </a:bodyPr>
          <a:lstStyle/>
          <a:p>
            <a:r>
              <a:rPr lang="en-GB" sz="1600" b="1" i="1" dirty="0"/>
              <a:t>We understand that all charities are not the same and face their own individual challenges</a:t>
            </a:r>
          </a:p>
        </p:txBody>
      </p:sp>
      <p:grpSp>
        <p:nvGrpSpPr>
          <p:cNvPr id="17" name="Group 16"/>
          <p:cNvGrpSpPr/>
          <p:nvPr/>
        </p:nvGrpSpPr>
        <p:grpSpPr>
          <a:xfrm>
            <a:off x="251303" y="4202810"/>
            <a:ext cx="2339782" cy="1588788"/>
            <a:chOff x="4926109" y="2634606"/>
            <a:chExt cx="2339782" cy="1588788"/>
          </a:xfrm>
        </p:grpSpPr>
        <p:grpSp>
          <p:nvGrpSpPr>
            <p:cNvPr id="18" name="Group 17"/>
            <p:cNvGrpSpPr/>
            <p:nvPr/>
          </p:nvGrpSpPr>
          <p:grpSpPr>
            <a:xfrm>
              <a:off x="5448317" y="2634606"/>
              <a:ext cx="1817574" cy="1588788"/>
              <a:chOff x="5300146" y="431695"/>
              <a:chExt cx="1817574" cy="1588788"/>
            </a:xfrm>
          </p:grpSpPr>
          <p:sp>
            <p:nvSpPr>
              <p:cNvPr id="22" name="Right Arrow 21"/>
              <p:cNvSpPr/>
              <p:nvPr/>
            </p:nvSpPr>
            <p:spPr>
              <a:xfrm>
                <a:off x="530014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ight Arrow 4"/>
              <p:cNvSpPr txBox="1"/>
              <p:nvPr/>
            </p:nvSpPr>
            <p:spPr>
              <a:xfrm>
                <a:off x="575453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Project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p:txBody>
          </p:sp>
        </p:grpSp>
        <p:grpSp>
          <p:nvGrpSpPr>
            <p:cNvPr id="19" name="Group 18"/>
            <p:cNvGrpSpPr/>
            <p:nvPr/>
          </p:nvGrpSpPr>
          <p:grpSpPr>
            <a:xfrm>
              <a:off x="4926109" y="2934106"/>
              <a:ext cx="1044414" cy="989787"/>
              <a:chOff x="4777938" y="731195"/>
              <a:chExt cx="1044414" cy="989787"/>
            </a:xfrm>
          </p:grpSpPr>
          <p:sp>
            <p:nvSpPr>
              <p:cNvPr id="20" name="Oval 19"/>
              <p:cNvSpPr/>
              <p:nvPr/>
            </p:nvSpPr>
            <p:spPr>
              <a:xfrm>
                <a:off x="4777938" y="731195"/>
                <a:ext cx="1044414" cy="989787"/>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Oval 6"/>
              <p:cNvSpPr txBox="1"/>
              <p:nvPr/>
            </p:nvSpPr>
            <p:spPr>
              <a:xfrm>
                <a:off x="4930889" y="876146"/>
                <a:ext cx="738512" cy="6998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p:txBody>
          </p:sp>
        </p:grpSp>
      </p:gr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887" y="1988270"/>
            <a:ext cx="3449813" cy="2302376"/>
          </a:xfrm>
          <a:prstGeom prst="rect">
            <a:avLst/>
          </a:prstGeom>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p14="http://schemas.microsoft.com/office/powerpoint/2010/main" val="328449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a:t>
            </a:r>
            <a:r>
              <a:rPr lang="en-GB" sz="2400" b="1" dirty="0" smtClean="0"/>
              <a:t>Project </a:t>
            </a:r>
            <a:r>
              <a:rPr lang="en-GB" sz="2400" b="1" dirty="0"/>
              <a:t>Manager Consultancy Charter</a:t>
            </a:r>
          </a:p>
        </p:txBody>
      </p:sp>
      <p:sp>
        <p:nvSpPr>
          <p:cNvPr id="6" name="TextBox 5"/>
          <p:cNvSpPr txBox="1"/>
          <p:nvPr/>
        </p:nvSpPr>
        <p:spPr>
          <a:xfrm>
            <a:off x="3375307" y="1176818"/>
            <a:ext cx="8446577" cy="3908762"/>
          </a:xfrm>
          <a:prstGeom prst="rect">
            <a:avLst/>
          </a:prstGeom>
          <a:noFill/>
        </p:spPr>
        <p:txBody>
          <a:bodyPr wrap="square" rtlCol="0">
            <a:spAutoFit/>
          </a:bodyPr>
          <a:lstStyle/>
          <a:p>
            <a:pPr algn="ctr"/>
            <a:r>
              <a:rPr lang="en-GB" sz="1600" b="1" i="1" dirty="0"/>
              <a:t>Our funding depends on your </a:t>
            </a:r>
            <a:r>
              <a:rPr lang="en-GB" sz="1600" b="1" i="1" dirty="0" smtClean="0"/>
              <a:t>feedback</a:t>
            </a:r>
          </a:p>
          <a:p>
            <a:endParaRPr lang="en-GB" sz="1600" b="1" dirty="0" smtClean="0"/>
          </a:p>
          <a:p>
            <a:r>
              <a:rPr lang="en-GB" sz="1600" b="1" dirty="0" smtClean="0"/>
              <a:t>Organisation and Volunteer Consultant’s Feedback</a:t>
            </a:r>
            <a:endParaRPr lang="en-GB" sz="1600" b="1" dirty="0"/>
          </a:p>
          <a:p>
            <a:endParaRPr lang="en-GB" sz="1400" dirty="0" smtClean="0">
              <a:solidFill>
                <a:schemeClr val="accent5">
                  <a:lumMod val="75000"/>
                </a:schemeClr>
              </a:solidFill>
            </a:endParaRPr>
          </a:p>
          <a:p>
            <a:r>
              <a:rPr lang="en-GB" sz="1400" dirty="0" smtClean="0">
                <a:solidFill>
                  <a:schemeClr val="accent5">
                    <a:lumMod val="75000"/>
                  </a:schemeClr>
                </a:solidFill>
              </a:rPr>
              <a:t>Cranfield Trust’s </a:t>
            </a:r>
            <a:r>
              <a:rPr lang="en-GB" sz="1400" dirty="0">
                <a:solidFill>
                  <a:schemeClr val="accent5">
                    <a:lumMod val="75000"/>
                  </a:schemeClr>
                </a:solidFill>
              </a:rPr>
              <a:t>vision is for all voluntary organisations to have the management expertise they need to help them thrive. As a charity we rely solely on income generated from our fundraising </a:t>
            </a:r>
            <a:r>
              <a:rPr lang="en-GB" sz="1400" dirty="0" smtClean="0">
                <a:solidFill>
                  <a:schemeClr val="accent5">
                    <a:lumMod val="75000"/>
                  </a:schemeClr>
                </a:solidFill>
              </a:rPr>
              <a:t>activities, completion of the Journey to Excellence forms </a:t>
            </a:r>
            <a:r>
              <a:rPr lang="en-GB" sz="1400" dirty="0">
                <a:solidFill>
                  <a:schemeClr val="accent5">
                    <a:lumMod val="75000"/>
                  </a:schemeClr>
                </a:solidFill>
              </a:rPr>
              <a:t>and the </a:t>
            </a:r>
            <a:r>
              <a:rPr lang="en-GB" sz="1400" dirty="0" smtClean="0">
                <a:solidFill>
                  <a:schemeClr val="accent5">
                    <a:lumMod val="75000"/>
                  </a:schemeClr>
                </a:solidFill>
              </a:rPr>
              <a:t>on-line feedback </a:t>
            </a:r>
            <a:r>
              <a:rPr lang="en-GB" sz="1400" dirty="0">
                <a:solidFill>
                  <a:schemeClr val="accent5">
                    <a:lumMod val="75000"/>
                  </a:schemeClr>
                </a:solidFill>
              </a:rPr>
              <a:t>you provide at the end of your project is vital to our sustainability.</a:t>
            </a:r>
          </a:p>
          <a:p>
            <a:r>
              <a:rPr lang="en-GB" sz="1400" dirty="0">
                <a:solidFill>
                  <a:schemeClr val="accent5">
                    <a:lumMod val="75000"/>
                  </a:schemeClr>
                </a:solidFill>
              </a:rPr>
              <a:t> </a:t>
            </a:r>
          </a:p>
          <a:p>
            <a:r>
              <a:rPr lang="en-GB" sz="1400" dirty="0" smtClean="0">
                <a:solidFill>
                  <a:schemeClr val="accent5">
                    <a:lumMod val="75000"/>
                  </a:schemeClr>
                </a:solidFill>
              </a:rPr>
              <a:t>Without the J2E and </a:t>
            </a:r>
            <a:r>
              <a:rPr lang="en-GB" sz="1400" dirty="0">
                <a:solidFill>
                  <a:schemeClr val="accent5">
                    <a:lumMod val="75000"/>
                  </a:schemeClr>
                </a:solidFill>
              </a:rPr>
              <a:t>your feedback, we are unable to monitor and evaluate our services for funders, putting our valuable services in jeopardy. Taking </a:t>
            </a:r>
            <a:r>
              <a:rPr lang="en-GB" sz="1400" dirty="0" smtClean="0">
                <a:solidFill>
                  <a:schemeClr val="accent5">
                    <a:lumMod val="75000"/>
                  </a:schemeClr>
                </a:solidFill>
              </a:rPr>
              <a:t>time </a:t>
            </a:r>
            <a:r>
              <a:rPr lang="en-GB" sz="1400" dirty="0">
                <a:solidFill>
                  <a:schemeClr val="accent5">
                    <a:lumMod val="75000"/>
                  </a:schemeClr>
                </a:solidFill>
              </a:rPr>
              <a:t>to complete and return your feedback survey means other charities, like yours, will be able to benefit from our free services in the future.</a:t>
            </a:r>
          </a:p>
          <a:p>
            <a:r>
              <a:rPr lang="en-GB" sz="1400" dirty="0">
                <a:solidFill>
                  <a:schemeClr val="accent5">
                    <a:lumMod val="75000"/>
                  </a:schemeClr>
                </a:solidFill>
              </a:rPr>
              <a:t> </a:t>
            </a:r>
          </a:p>
          <a:p>
            <a:r>
              <a:rPr lang="en-GB" sz="1400" dirty="0">
                <a:solidFill>
                  <a:schemeClr val="accent5">
                    <a:lumMod val="75000"/>
                  </a:schemeClr>
                </a:solidFill>
              </a:rPr>
              <a:t>Your feedback really is invaluable to us, we hope you can help us to achieve our </a:t>
            </a:r>
            <a:r>
              <a:rPr lang="en-GB" sz="1400" dirty="0" smtClean="0">
                <a:solidFill>
                  <a:schemeClr val="accent5">
                    <a:lumMod val="75000"/>
                  </a:schemeClr>
                </a:solidFill>
              </a:rPr>
              <a:t>vision to help you and other small but vital charities and not for profit organisations.</a:t>
            </a:r>
            <a:endParaRPr lang="en-GB" sz="1400" dirty="0">
              <a:solidFill>
                <a:schemeClr val="accent5">
                  <a:lumMod val="75000"/>
                </a:schemeClr>
              </a:solidFill>
            </a:endParaRPr>
          </a:p>
          <a:p>
            <a:r>
              <a:rPr lang="en-GB" sz="1400" dirty="0" smtClean="0">
                <a:solidFill>
                  <a:schemeClr val="accent5">
                    <a:lumMod val="75000"/>
                  </a:schemeClr>
                </a:solidFill>
              </a:rPr>
              <a:t>.</a:t>
            </a:r>
            <a:endParaRPr lang="en-GB" sz="1400" dirty="0">
              <a:solidFill>
                <a:schemeClr val="accent5">
                  <a:lumMod val="75000"/>
                </a:schemeClr>
              </a:solidFill>
            </a:endParaRPr>
          </a:p>
          <a:p>
            <a:r>
              <a:rPr lang="en-GB" dirty="0"/>
              <a:t>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p:txBody>
      </p:sp>
      <p:sp>
        <p:nvSpPr>
          <p:cNvPr id="10" name="TextBox 9"/>
          <p:cNvSpPr txBox="1"/>
          <p:nvPr/>
        </p:nvSpPr>
        <p:spPr>
          <a:xfrm>
            <a:off x="3430955" y="5099043"/>
            <a:ext cx="8390930" cy="10895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lvl1pPr>
          </a:lstStyle>
          <a:p>
            <a:r>
              <a:rPr lang="en-GB" dirty="0" smtClean="0"/>
              <a:t>Cranfield </a:t>
            </a:r>
            <a:r>
              <a:rPr lang="en-GB" dirty="0"/>
              <a:t>Trust works with Volunteer Consultants to put their skills to work for charities as pro bono consultants, to help these non-profit organisations </a:t>
            </a:r>
            <a:r>
              <a:rPr lang="en-GB" dirty="0" smtClean="0"/>
              <a:t>become more successful</a:t>
            </a:r>
            <a:endParaRPr lang="en-GB"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838" y="4290647"/>
            <a:ext cx="3048188" cy="184796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grpSp>
        <p:nvGrpSpPr>
          <p:cNvPr id="8" name="Group 7"/>
          <p:cNvGrpSpPr/>
          <p:nvPr/>
        </p:nvGrpSpPr>
        <p:grpSpPr>
          <a:xfrm>
            <a:off x="374827" y="1431268"/>
            <a:ext cx="2307051" cy="1588788"/>
            <a:chOff x="4942475" y="2634606"/>
            <a:chExt cx="2307051" cy="1588788"/>
          </a:xfrm>
        </p:grpSpPr>
        <p:grpSp>
          <p:nvGrpSpPr>
            <p:cNvPr id="9" name="Group 8"/>
            <p:cNvGrpSpPr/>
            <p:nvPr/>
          </p:nvGrpSpPr>
          <p:grpSpPr>
            <a:xfrm>
              <a:off x="5431952" y="2634606"/>
              <a:ext cx="1817574" cy="1588788"/>
              <a:chOff x="7720795" y="431695"/>
              <a:chExt cx="1817574" cy="1588788"/>
            </a:xfrm>
          </p:grpSpPr>
          <p:sp>
            <p:nvSpPr>
              <p:cNvPr id="14" name="Right Arrow 13"/>
              <p:cNvSpPr/>
              <p:nvPr/>
            </p:nvSpPr>
            <p:spPr>
              <a:xfrm>
                <a:off x="7720795"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817518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p:txBody>
          </p:sp>
        </p:grpSp>
        <p:grpSp>
          <p:nvGrpSpPr>
            <p:cNvPr id="11" name="Group 10"/>
            <p:cNvGrpSpPr/>
            <p:nvPr/>
          </p:nvGrpSpPr>
          <p:grpSpPr>
            <a:xfrm>
              <a:off x="4942475" y="2953727"/>
              <a:ext cx="978954" cy="950545"/>
              <a:chOff x="7231318" y="750816"/>
              <a:chExt cx="978954" cy="950545"/>
            </a:xfrm>
          </p:grpSpPr>
          <p:sp>
            <p:nvSpPr>
              <p:cNvPr id="12" name="Oval 11"/>
              <p:cNvSpPr/>
              <p:nvPr/>
            </p:nvSpPr>
            <p:spPr>
              <a:xfrm>
                <a:off x="7231318" y="750816"/>
                <a:ext cx="978954" cy="950545"/>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l 6"/>
              <p:cNvSpPr txBox="1"/>
              <p:nvPr/>
            </p:nvSpPr>
            <p:spPr>
              <a:xfrm>
                <a:off x="7374682" y="890020"/>
                <a:ext cx="692226" cy="672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p:txBody>
          </p:sp>
        </p:grpSp>
      </p:grpSp>
    </p:spTree>
    <p:extLst>
      <p:ext uri="{BB962C8B-B14F-4D97-AF65-F5344CB8AC3E}">
        <p14:creationId xmlns:p14="http://schemas.microsoft.com/office/powerpoint/2010/main" val="2087363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200" y="256413"/>
            <a:ext cx="10057739" cy="757130"/>
          </a:xfr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400" b="1" dirty="0"/>
              <a:t>Organisation, Trust Volunteer Consultant and Trust </a:t>
            </a:r>
            <a:r>
              <a:rPr lang="en-GB" sz="2400" b="1" dirty="0" smtClean="0"/>
              <a:t>Project </a:t>
            </a:r>
            <a:r>
              <a:rPr lang="en-GB" sz="2400" b="1" dirty="0"/>
              <a:t>Manager </a:t>
            </a:r>
            <a:r>
              <a:rPr lang="en-GB" sz="2400" b="1" dirty="0" smtClean="0"/>
              <a:t/>
            </a:r>
            <a:br>
              <a:rPr lang="en-GB" sz="2400" b="1" dirty="0" smtClean="0"/>
            </a:br>
            <a:r>
              <a:rPr lang="en-GB" sz="2400" b="1" dirty="0" smtClean="0"/>
              <a:t>Consultancy Charter</a:t>
            </a:r>
            <a:endParaRPr lang="en-GB" sz="24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a:p>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7</a:t>
            </a:fld>
            <a:endParaRPr lang="en-GB"/>
          </a:p>
        </p:txBody>
      </p:sp>
      <p:pic>
        <p:nvPicPr>
          <p:cNvPr id="1026" name="Picture 2" descr="https://www.cranfieldtrust.org/sites/default/files/styles/section_link/adaptive-image/public/MiH%20elderly-woman.jpg?itok=XjDPvVr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6260" y="2653290"/>
            <a:ext cx="3377540" cy="2253635"/>
          </a:xfrm>
          <a:prstGeom prst="rect">
            <a:avLst/>
          </a:prstGeom>
          <a:ln>
            <a:noFill/>
          </a:ln>
          <a:effectLst>
            <a:outerShdw blurRad="292100" dist="139700" dir="2700000" algn="tl" rotWithShape="0">
              <a:srgbClr val="333333">
                <a:alpha val="65000"/>
              </a:srgbClr>
            </a:outerShdw>
          </a:effectLst>
        </p:spPr>
        <p:style>
          <a:lnRef idx="2">
            <a:schemeClr val="accent1">
              <a:shade val="50000"/>
            </a:schemeClr>
          </a:lnRef>
          <a:fillRef idx="1">
            <a:schemeClr val="accent1"/>
          </a:fillRef>
          <a:effectRef idx="0">
            <a:schemeClr val="accent1"/>
          </a:effectRef>
          <a:fontRef idx="minor">
            <a:schemeClr val="lt1"/>
          </a:fontRef>
        </p:style>
      </p:pic>
      <p:sp>
        <p:nvSpPr>
          <p:cNvPr id="5" name="Rectangle 4"/>
          <p:cNvSpPr/>
          <p:nvPr/>
        </p:nvSpPr>
        <p:spPr>
          <a:xfrm>
            <a:off x="7818782" y="1475177"/>
            <a:ext cx="3650974" cy="923330"/>
          </a:xfrm>
          <a:prstGeom prst="rect">
            <a:avLst/>
          </a:prstGeom>
        </p:spPr>
        <p:txBody>
          <a:bodyPr wrap="square">
            <a:spAutoFit/>
          </a:bodyPr>
          <a:lstStyle/>
          <a:p>
            <a:pPr algn="ctr"/>
            <a:r>
              <a:rPr lang="en-GB" b="1" i="1" dirty="0" smtClean="0">
                <a:solidFill>
                  <a:schemeClr val="accent2"/>
                </a:solidFill>
              </a:rPr>
              <a:t>Cranfield Trust works with Volunteer Consultants to help non-profit organisations be successful</a:t>
            </a:r>
            <a:endParaRPr lang="en-GB" b="1" i="1" dirty="0">
              <a:solidFill>
                <a:schemeClr val="accent2"/>
              </a:solidFill>
            </a:endParaRPr>
          </a:p>
        </p:txBody>
      </p:sp>
      <p:sp>
        <p:nvSpPr>
          <p:cNvPr id="9" name="Slide Number Placeholder 3"/>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9738C6-E173-49B3-9604-8B3C60228052}" type="slidenum">
              <a:rPr lang="en-GB" smtClean="0"/>
              <a:pPr/>
              <a:t>7</a:t>
            </a:fld>
            <a:endParaRPr lang="en-GB"/>
          </a:p>
        </p:txBody>
      </p:sp>
      <p:graphicFrame>
        <p:nvGraphicFramePr>
          <p:cNvPr id="10" name="Diagram 9"/>
          <p:cNvGraphicFramePr/>
          <p:nvPr>
            <p:extLst>
              <p:ext uri="{D42A27DB-BD31-4B8C-83A1-F6EECF244321}">
                <p14:modId xmlns:p14="http://schemas.microsoft.com/office/powerpoint/2010/main" val="2663357367"/>
              </p:ext>
            </p:extLst>
          </p:nvPr>
        </p:nvGraphicFramePr>
        <p:xfrm>
          <a:off x="-563217" y="1560443"/>
          <a:ext cx="5052390" cy="342268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0"/>
          <p:cNvSpPr txBox="1"/>
          <p:nvPr/>
        </p:nvSpPr>
        <p:spPr>
          <a:xfrm>
            <a:off x="160422" y="5314108"/>
            <a:ext cx="11309334" cy="132343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4000" b="1" dirty="0" smtClean="0"/>
              <a:t>CRANFIELD </a:t>
            </a:r>
            <a:r>
              <a:rPr lang="en-GB" sz="4000" b="1" dirty="0"/>
              <a:t>TRUST </a:t>
            </a:r>
            <a:r>
              <a:rPr lang="en-GB" sz="4000" dirty="0"/>
              <a:t> </a:t>
            </a:r>
            <a:r>
              <a:rPr lang="en-GB" sz="4000" cap="all" dirty="0"/>
              <a:t>PROVIDING FREE BUSINESS SKILLS TO BUILD SUCCESSFUL </a:t>
            </a:r>
            <a:r>
              <a:rPr lang="en-GB" sz="4000" cap="all" dirty="0" smtClean="0"/>
              <a:t>CHARITIES</a:t>
            </a:r>
            <a:endParaRPr lang="en-GB" sz="4000" cap="all" dirty="0"/>
          </a:p>
        </p:txBody>
      </p:sp>
      <p:sp>
        <p:nvSpPr>
          <p:cNvPr id="8" name="Pentagon 7"/>
          <p:cNvSpPr/>
          <p:nvPr/>
        </p:nvSpPr>
        <p:spPr>
          <a:xfrm>
            <a:off x="4240696" y="3295166"/>
            <a:ext cx="2981739" cy="704652"/>
          </a:xfrm>
          <a:prstGeom prst="homePlat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t>Journey to Excellence</a:t>
            </a:r>
            <a:endParaRPr lang="en-GB" b="1" dirty="0"/>
          </a:p>
        </p:txBody>
      </p:sp>
    </p:spTree>
    <p:extLst>
      <p:ext uri="{BB962C8B-B14F-4D97-AF65-F5344CB8AC3E}">
        <p14:creationId xmlns:p14="http://schemas.microsoft.com/office/powerpoint/2010/main" val="2611823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D72923FDE2514F849E05B8056933D2" ma:contentTypeVersion="9" ma:contentTypeDescription="Create a new document." ma:contentTypeScope="" ma:versionID="57d597b32d9de4b0773d91a6c348f5ba">
  <xsd:schema xmlns:xsd="http://www.w3.org/2001/XMLSchema" xmlns:xs="http://www.w3.org/2001/XMLSchema" xmlns:p="http://schemas.microsoft.com/office/2006/metadata/properties" xmlns:ns2="c36e2c55-16de-4fce-a545-efced8ac2877" targetNamespace="http://schemas.microsoft.com/office/2006/metadata/properties" ma:root="true" ma:fieldsID="933a3328136025b57d9530332eb0b36d" ns2:_="">
    <xsd:import namespace="c36e2c55-16de-4fce-a545-efced8ac287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6e2c55-16de-4fce-a545-efced8ac28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C72C29-9BC5-4795-9F8A-4F65060BDE98}"/>
</file>

<file path=customXml/itemProps2.xml><?xml version="1.0" encoding="utf-8"?>
<ds:datastoreItem xmlns:ds="http://schemas.openxmlformats.org/officeDocument/2006/customXml" ds:itemID="{16CEAAFA-076B-4D95-BC67-546A215C794E}"/>
</file>

<file path=customXml/itemProps3.xml><?xml version="1.0" encoding="utf-8"?>
<ds:datastoreItem xmlns:ds="http://schemas.openxmlformats.org/officeDocument/2006/customXml" ds:itemID="{617960A8-AB35-42E4-BD87-CCEDE6FCB92E}"/>
</file>

<file path=docProps/app.xml><?xml version="1.0" encoding="utf-8"?>
<Properties xmlns="http://schemas.openxmlformats.org/officeDocument/2006/extended-properties" xmlns:vt="http://schemas.openxmlformats.org/officeDocument/2006/docPropsVTypes">
  <TotalTime>4693</TotalTime>
  <Words>1466</Words>
  <Application>Microsoft Office PowerPoint</Application>
  <PresentationFormat>Widescreen</PresentationFormat>
  <Paragraphs>115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Organisation, Trust Volunteer Consultant and Trust Project Manager Consultancy Charter</vt:lpstr>
      <vt:lpstr>Organisation, Trust Volunteer Consultant and Trust Project Manager Project Charter</vt:lpstr>
      <vt:lpstr>Organisation, Trust Volunteer Consultant and Trust Project Manager Consultancy Charter</vt:lpstr>
      <vt:lpstr>Organisation, Trust Volunteer Consultant and Trust Project Manager Consultancy Charter</vt:lpstr>
      <vt:lpstr>Organisation, Trust Volunteer Consultant and Trust Project Manager  Consultancy Charter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ian williams</cp:lastModifiedBy>
  <cp:revision>167</cp:revision>
  <cp:lastPrinted>2018-02-02T23:58:41Z</cp:lastPrinted>
  <dcterms:created xsi:type="dcterms:W3CDTF">2017-09-19T21:38:09Z</dcterms:created>
  <dcterms:modified xsi:type="dcterms:W3CDTF">2021-06-03T10:19:14Z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0x01010087D72923FDE2514F849E05B8056933D2</vt:lpwstr>
  </property>
</Properties>
</file>