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84" r:id="rId2"/>
    <p:sldId id="457" r:id="rId3"/>
    <p:sldId id="385" r:id="rId4"/>
    <p:sldId id="386" r:id="rId5"/>
    <p:sldId id="271" r:id="rId6"/>
    <p:sldId id="357" r:id="rId7"/>
    <p:sldId id="356" r:id="rId8"/>
    <p:sldId id="265" r:id="rId9"/>
    <p:sldId id="439" r:id="rId10"/>
    <p:sldId id="367" r:id="rId11"/>
    <p:sldId id="368" r:id="rId12"/>
    <p:sldId id="369" r:id="rId13"/>
    <p:sldId id="381" r:id="rId14"/>
    <p:sldId id="370" r:id="rId15"/>
    <p:sldId id="459" r:id="rId16"/>
    <p:sldId id="371" r:id="rId17"/>
    <p:sldId id="440" r:id="rId18"/>
    <p:sldId id="393" r:id="rId19"/>
    <p:sldId id="394" r:id="rId20"/>
    <p:sldId id="460" r:id="rId21"/>
    <p:sldId id="372" r:id="rId22"/>
    <p:sldId id="383" r:id="rId23"/>
    <p:sldId id="374" r:id="rId24"/>
    <p:sldId id="423" r:id="rId25"/>
    <p:sldId id="377" r:id="rId26"/>
    <p:sldId id="458" r:id="rId27"/>
    <p:sldId id="380" r:id="rId28"/>
    <p:sldId id="378" r:id="rId29"/>
    <p:sldId id="376" r:id="rId30"/>
    <p:sldId id="464" r:id="rId31"/>
    <p:sldId id="418" r:id="rId32"/>
    <p:sldId id="410" r:id="rId33"/>
    <p:sldId id="379" r:id="rId34"/>
    <p:sldId id="382" r:id="rId35"/>
    <p:sldId id="429" r:id="rId36"/>
    <p:sldId id="438" r:id="rId37"/>
    <p:sldId id="387" r:id="rId38"/>
    <p:sldId id="388" r:id="rId39"/>
    <p:sldId id="405" r:id="rId40"/>
    <p:sldId id="389" r:id="rId41"/>
    <p:sldId id="390" r:id="rId42"/>
    <p:sldId id="391" r:id="rId43"/>
    <p:sldId id="332" r:id="rId44"/>
    <p:sldId id="333" r:id="rId45"/>
    <p:sldId id="278" r:id="rId46"/>
    <p:sldId id="336" r:id="rId47"/>
    <p:sldId id="430" r:id="rId48"/>
    <p:sldId id="392" r:id="rId49"/>
    <p:sldId id="431" r:id="rId50"/>
    <p:sldId id="395" r:id="rId51"/>
    <p:sldId id="396" r:id="rId52"/>
    <p:sldId id="398" r:id="rId53"/>
    <p:sldId id="399" r:id="rId54"/>
    <p:sldId id="402" r:id="rId55"/>
    <p:sldId id="434" r:id="rId56"/>
    <p:sldId id="403" r:id="rId57"/>
    <p:sldId id="404" r:id="rId58"/>
    <p:sldId id="277" r:id="rId59"/>
    <p:sldId id="286" r:id="rId60"/>
    <p:sldId id="432" r:id="rId61"/>
    <p:sldId id="397" r:id="rId62"/>
    <p:sldId id="437" r:id="rId63"/>
    <p:sldId id="287" r:id="rId64"/>
    <p:sldId id="436" r:id="rId65"/>
    <p:sldId id="400" r:id="rId66"/>
    <p:sldId id="401" r:id="rId67"/>
    <p:sldId id="442" r:id="rId68"/>
    <p:sldId id="441" r:id="rId69"/>
    <p:sldId id="461" r:id="rId70"/>
    <p:sldId id="419" r:id="rId71"/>
    <p:sldId id="463" r:id="rId72"/>
    <p:sldId id="443" r:id="rId73"/>
    <p:sldId id="422" r:id="rId74"/>
    <p:sldId id="279" r:id="rId75"/>
    <p:sldId id="281" r:id="rId76"/>
    <p:sldId id="285" r:id="rId77"/>
    <p:sldId id="451" r:id="rId78"/>
    <p:sldId id="444" r:id="rId79"/>
    <p:sldId id="298" r:id="rId80"/>
    <p:sldId id="297" r:id="rId81"/>
    <p:sldId id="363" r:id="rId82"/>
    <p:sldId id="324" r:id="rId83"/>
    <p:sldId id="445" r:id="rId84"/>
    <p:sldId id="453" r:id="rId85"/>
    <p:sldId id="420" r:id="rId86"/>
    <p:sldId id="365" r:id="rId87"/>
    <p:sldId id="364" r:id="rId88"/>
    <p:sldId id="454" r:id="rId89"/>
    <p:sldId id="446" r:id="rId90"/>
    <p:sldId id="258" r:id="rId91"/>
    <p:sldId id="259" r:id="rId92"/>
    <p:sldId id="262" r:id="rId93"/>
    <p:sldId id="263" r:id="rId94"/>
    <p:sldId id="264" r:id="rId95"/>
    <p:sldId id="426" r:id="rId96"/>
    <p:sldId id="256" r:id="rId97"/>
    <p:sldId id="266" r:id="rId98"/>
    <p:sldId id="294" r:id="rId99"/>
    <p:sldId id="293" r:id="rId100"/>
    <p:sldId id="455" r:id="rId101"/>
    <p:sldId id="272" r:id="rId102"/>
    <p:sldId id="273" r:id="rId103"/>
    <p:sldId id="296" r:id="rId104"/>
    <p:sldId id="299" r:id="rId105"/>
    <p:sldId id="302" r:id="rId106"/>
    <p:sldId id="301" r:id="rId107"/>
    <p:sldId id="300" r:id="rId108"/>
    <p:sldId id="303" r:id="rId109"/>
    <p:sldId id="304" r:id="rId110"/>
    <p:sldId id="305" r:id="rId111"/>
    <p:sldId id="306" r:id="rId112"/>
    <p:sldId id="307" r:id="rId113"/>
    <p:sldId id="308" r:id="rId114"/>
    <p:sldId id="309" r:id="rId115"/>
    <p:sldId id="310" r:id="rId116"/>
    <p:sldId id="311" r:id="rId117"/>
    <p:sldId id="312" r:id="rId118"/>
    <p:sldId id="314" r:id="rId119"/>
    <p:sldId id="315" r:id="rId120"/>
    <p:sldId id="316" r:id="rId121"/>
    <p:sldId id="449" r:id="rId122"/>
    <p:sldId id="427" r:id="rId123"/>
    <p:sldId id="428" r:id="rId124"/>
    <p:sldId id="462" r:id="rId125"/>
    <p:sldId id="447" r:id="rId126"/>
    <p:sldId id="424" r:id="rId127"/>
  </p:sldIdLst>
  <p:sldSz cx="12192000" cy="6858000"/>
  <p:notesSz cx="6858000" cy="9144000"/>
  <p:custShowLst>
    <p:custShow name="Schizophrenia 10.05.2019" id="0">
      <p:sldLst>
        <p:sld r:id="rId2"/>
        <p:sld r:id="rId4"/>
        <p:sld r:id="rId5"/>
        <p:sld r:id="rId6"/>
        <p:sld r:id="rId7"/>
        <p:sld r:id="rId8"/>
        <p:sld r:id="rId10"/>
        <p:sld r:id="rId11"/>
        <p:sld r:id="rId12"/>
        <p:sld r:id="rId13"/>
        <p:sld r:id="rId14"/>
        <p:sld r:id="rId15"/>
        <p:sld r:id="rId16"/>
        <p:sld r:id="rId17"/>
        <p:sld r:id="rId18"/>
        <p:sld r:id="rId21"/>
        <p:sld r:id="rId22"/>
        <p:sld r:id="rId23"/>
        <p:sld r:id="rId24"/>
        <p:sld r:id="rId25"/>
        <p:sld r:id="rId26"/>
        <p:sld r:id="rId27"/>
        <p:sld r:id="rId30"/>
        <p:sld r:id="rId31"/>
        <p:sld r:id="rId32"/>
        <p:sld r:id="rId33"/>
        <p:sld r:id="rId34"/>
        <p:sld r:id="rId35"/>
        <p:sld r:id="rId36"/>
        <p:sld r:id="rId37"/>
        <p:sld r:id="rId39"/>
        <p:sld r:id="rId41"/>
        <p:sld r:id="rId42"/>
        <p:sld r:id="rId43"/>
        <p:sld r:id="rId48"/>
        <p:sld r:id="rId50"/>
        <p:sld r:id="rId52"/>
        <p:sld r:id="rId53"/>
        <p:sld r:id="rId55"/>
        <p:sld r:id="rId56"/>
        <p:sld r:id="rId57"/>
        <p:sld r:id="rId58"/>
        <p:sld r:id="rId61"/>
        <p:sld r:id="rId62"/>
        <p:sld r:id="rId65"/>
        <p:sld r:id="rId66"/>
        <p:sld r:id="rId67"/>
        <p:sld r:id="rId68"/>
        <p:sld r:id="rId69"/>
        <p:sld r:id="rId70"/>
        <p:sld r:id="rId71"/>
        <p:sld r:id="rId72"/>
        <p:sld r:id="rId73"/>
        <p:sld r:id="rId74"/>
        <p:sld r:id="rId75"/>
        <p:sld r:id="rId78"/>
        <p:sld r:id="rId79"/>
        <p:sld r:id="rId80"/>
        <p:sld r:id="rId81"/>
        <p:sld r:id="rId82"/>
        <p:sld r:id="rId83"/>
        <p:sld r:id="rId84"/>
        <p:sld r:id="rId85"/>
        <p:sld r:id="rId87"/>
        <p:sld r:id="rId88"/>
        <p:sld r:id="rId89"/>
        <p:sld r:id="rId90"/>
        <p:sld r:id="rId91"/>
        <p:sld r:id="rId92"/>
        <p:sld r:id="rId95"/>
        <p:sld r:id="rId96"/>
        <p:sld r:id="rId99"/>
        <p:sld r:id="rId100"/>
        <p:sld r:id="rId101"/>
        <p:sld r:id="rId102"/>
        <p:sld r:id="rId103"/>
        <p:sld r:id="rId104"/>
        <p:sld r:id="rId105"/>
        <p:sld r:id="rId106"/>
        <p:sld r:id="rId107"/>
        <p:sld r:id="rId108"/>
        <p:sld r:id="rId109"/>
        <p:sld r:id="rId110"/>
        <p:sld r:id="rId111"/>
        <p:sld r:id="rId112"/>
        <p:sld r:id="rId113"/>
        <p:sld r:id="rId118"/>
        <p:sld r:id="rId119"/>
        <p:sld r:id="rId123"/>
        <p:sld r:id="rId124"/>
        <p:sld r:id="rId125"/>
        <p:sld r:id="rId126"/>
        <p:sld r:id="rId127"/>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7" d="100"/>
          <a:sy n="107" d="100"/>
        </p:scale>
        <p:origin x="126"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ADE6C5-83BB-461E-9A86-6CE2C9C77E4D}" type="datetimeFigureOut">
              <a:rPr lang="en-GB" smtClean="0"/>
              <a:t>11/05/2019</a:t>
            </a:fld>
            <a:endParaRPr lang="en-GB"/>
          </a:p>
        </p:txBody>
      </p:sp>
      <p:sp>
        <p:nvSpPr>
          <p:cNvPr id="5" name="Footer Placeholder 4"/>
          <p:cNvSpPr>
            <a:spLocks noGrp="1"/>
          </p:cNvSpPr>
          <p:nvPr>
            <p:ph type="ftr" sz="quarter" idx="11"/>
          </p:nvPr>
        </p:nvSpPr>
        <p:spPr>
          <a:xfrm>
            <a:off x="1451579" y="329307"/>
            <a:ext cx="5626774" cy="309201"/>
          </a:xfrm>
        </p:spPr>
        <p:txBody>
          <a:bodyPr/>
          <a:lstStyle/>
          <a:p>
            <a:endParaRPr lang="en-GB"/>
          </a:p>
        </p:txBody>
      </p:sp>
      <p:sp>
        <p:nvSpPr>
          <p:cNvPr id="6" name="Slide Number Placeholder 5"/>
          <p:cNvSpPr>
            <a:spLocks noGrp="1"/>
          </p:cNvSpPr>
          <p:nvPr>
            <p:ph type="sldNum" sz="quarter" idx="12"/>
          </p:nvPr>
        </p:nvSpPr>
        <p:spPr>
          <a:xfrm>
            <a:off x="476834" y="798973"/>
            <a:ext cx="811019" cy="503578"/>
          </a:xfrm>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196266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DE6C5-83BB-461E-9A86-6CE2C9C77E4D}"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330087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DE6C5-83BB-461E-9A86-6CE2C9C77E4D}"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78435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DE6C5-83BB-461E-9A86-6CE2C9C77E4D}"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382620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ADE6C5-83BB-461E-9A86-6CE2C9C77E4D}"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122359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ADE6C5-83BB-461E-9A86-6CE2C9C77E4D}" type="datetimeFigureOut">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331065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ADE6C5-83BB-461E-9A86-6CE2C9C77E4D}" type="datetimeFigureOut">
              <a:rPr lang="en-GB" smtClean="0"/>
              <a:t>11/05/2019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284151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ADE6C5-83BB-461E-9A86-6CE2C9C77E4D}" type="datetimeFigureOut">
              <a:rPr lang="en-GB" smtClean="0"/>
              <a:t>11/05/2019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29760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DE6C5-83BB-461E-9A86-6CE2C9C77E4D}" type="datetimeFigureOut">
              <a:rPr lang="en-GB" smtClean="0"/>
              <a:t>11/05/2019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390834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ADE6C5-83BB-461E-9A86-6CE2C9C77E4D}" type="datetimeFigureOut">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429416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1ADE6C5-83BB-461E-9A86-6CE2C9C77E4D}" type="datetimeFigureOut">
              <a:rPr lang="en-GB" smtClean="0"/>
              <a:t>11/05/2019</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3C72A857-32E6-49CA-B67F-870F6391F2BA}" type="slidenum">
              <a:rPr lang="en-GB" smtClean="0"/>
              <a:t>‹#›</a:t>
            </a:fld>
            <a:endParaRPr lang="en-GB"/>
          </a:p>
        </p:txBody>
      </p:sp>
    </p:spTree>
    <p:extLst>
      <p:ext uri="{BB962C8B-B14F-4D97-AF65-F5344CB8AC3E}">
        <p14:creationId xmlns:p14="http://schemas.microsoft.com/office/powerpoint/2010/main" val="131624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1ADE6C5-83BB-461E-9A86-6CE2C9C77E4D}" type="datetimeFigureOut">
              <a:rPr lang="en-GB" smtClean="0"/>
              <a:t>11/05/2019</a:t>
            </a:fld>
            <a:endParaRPr lang="en-GB"/>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C72A857-32E6-49CA-B67F-870F6391F2BA}" type="slidenum">
              <a:rPr lang="en-GB" smtClean="0"/>
              <a:t>‹#›</a:t>
            </a:fld>
            <a:endParaRPr lang="en-GB"/>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11592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46B7-E91E-466A-9421-EA53797B2961}"/>
              </a:ext>
            </a:extLst>
          </p:cNvPr>
          <p:cNvSpPr>
            <a:spLocks noGrp="1"/>
          </p:cNvSpPr>
          <p:nvPr>
            <p:ph type="ctrTitle"/>
          </p:nvPr>
        </p:nvSpPr>
        <p:spPr>
          <a:xfrm>
            <a:off x="1807286" y="-451820"/>
            <a:ext cx="9144000" cy="3795550"/>
          </a:xfrm>
        </p:spPr>
        <p:txBody>
          <a:bodyPr>
            <a:noAutofit/>
          </a:bodyPr>
          <a:lstStyle/>
          <a:p>
            <a:br>
              <a:rPr lang="en-GB" sz="5400" dirty="0"/>
            </a:br>
            <a:br>
              <a:rPr lang="en-GB" sz="5400" dirty="0"/>
            </a:br>
            <a:br>
              <a:rPr lang="en-GB" sz="5400" dirty="0"/>
            </a:br>
            <a:r>
              <a:rPr lang="en-GB" sz="3600" dirty="0"/>
              <a:t>Schizophrenia as a biological systems illness.</a:t>
            </a:r>
            <a:br>
              <a:rPr lang="en-GB" sz="5400" dirty="0"/>
            </a:br>
            <a:br>
              <a:rPr lang="en-GB" sz="5400" dirty="0"/>
            </a:br>
            <a:endParaRPr lang="en-GB" sz="5400" dirty="0"/>
          </a:p>
        </p:txBody>
      </p:sp>
      <p:sp>
        <p:nvSpPr>
          <p:cNvPr id="3" name="Subtitle 2">
            <a:extLst>
              <a:ext uri="{FF2B5EF4-FFF2-40B4-BE49-F238E27FC236}">
                <a16:creationId xmlns:a16="http://schemas.microsoft.com/office/drawing/2014/main" id="{27B4960C-17D5-48A8-ABE9-C46F4467C908}"/>
              </a:ext>
            </a:extLst>
          </p:cNvPr>
          <p:cNvSpPr>
            <a:spLocks noGrp="1"/>
          </p:cNvSpPr>
          <p:nvPr>
            <p:ph type="subTitle" idx="1"/>
          </p:nvPr>
        </p:nvSpPr>
        <p:spPr/>
        <p:txBody>
          <a:bodyPr>
            <a:normAutofit fontScale="85000" lnSpcReduction="10000"/>
          </a:bodyPr>
          <a:lstStyle/>
          <a:p>
            <a:r>
              <a:rPr lang="en-GB" dirty="0"/>
              <a:t>Dr Julia a Piper. BM BS BMedSci, DFFP, FRCGP, </a:t>
            </a:r>
            <a:r>
              <a:rPr lang="en-GB" dirty="0" err="1"/>
              <a:t>DipOccMed</a:t>
            </a:r>
            <a:r>
              <a:rPr lang="en-GB" dirty="0"/>
              <a:t>, </a:t>
            </a:r>
            <a:r>
              <a:rPr lang="en-GB" dirty="0" err="1"/>
              <a:t>DipMedAcc</a:t>
            </a:r>
            <a:r>
              <a:rPr lang="en-GB" dirty="0"/>
              <a:t>, AFMCP</a:t>
            </a:r>
          </a:p>
          <a:p>
            <a:r>
              <a:rPr lang="en-GB" dirty="0"/>
              <a:t>www.privategp.com</a:t>
            </a:r>
          </a:p>
        </p:txBody>
      </p:sp>
    </p:spTree>
    <p:extLst>
      <p:ext uri="{BB962C8B-B14F-4D97-AF65-F5344CB8AC3E}">
        <p14:creationId xmlns:p14="http://schemas.microsoft.com/office/powerpoint/2010/main" val="2854506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0A5F52-D4EC-4C03-8FE5-93E56F7E4FEA}"/>
              </a:ext>
            </a:extLst>
          </p:cNvPr>
          <p:cNvSpPr/>
          <p:nvPr/>
        </p:nvSpPr>
        <p:spPr>
          <a:xfrm>
            <a:off x="1342418" y="963038"/>
            <a:ext cx="9712436" cy="4708981"/>
          </a:xfrm>
          <a:prstGeom prst="rect">
            <a:avLst/>
          </a:prstGeom>
        </p:spPr>
        <p:txBody>
          <a:bodyPr wrap="square">
            <a:spAutoFit/>
          </a:bodyPr>
          <a:lstStyle/>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Male aged 32</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Full term, mother on antibiotics for throat infection during pregnancy. </a:t>
            </a:r>
          </a:p>
          <a:p>
            <a:pPr marL="285750" indent="-285750">
              <a:spcAft>
                <a:spcPts val="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Delayed stage 2 	I.e. head stuck in canal for prolonged periods of time. Duration uncertain.</a:t>
            </a: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With effect from the age of six weeks, had a six-week bout of extreme diarrhoea every evening for between four and six hours. He would scream constantly. Cause unknown. Settled with weaning.</a:t>
            </a: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 During early childhood, hyperactive, discrepancy between emotional and intellectual development.</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itle 3">
            <a:extLst>
              <a:ext uri="{FF2B5EF4-FFF2-40B4-BE49-F238E27FC236}">
                <a16:creationId xmlns:a16="http://schemas.microsoft.com/office/drawing/2014/main" id="{5B70318C-87E6-4D02-AABB-DF6C1CEF4ABC}"/>
              </a:ext>
            </a:extLst>
          </p:cNvPr>
          <p:cNvSpPr>
            <a:spLocks noGrp="1"/>
          </p:cNvSpPr>
          <p:nvPr>
            <p:ph type="title"/>
          </p:nvPr>
        </p:nvSpPr>
        <p:spPr/>
        <p:txBody>
          <a:bodyPr/>
          <a:lstStyle/>
          <a:p>
            <a:r>
              <a:rPr lang="en-GB" dirty="0"/>
              <a:t>Early medical history</a:t>
            </a:r>
          </a:p>
        </p:txBody>
      </p:sp>
      <p:sp>
        <p:nvSpPr>
          <p:cNvPr id="5" name="Content Placeholder 4">
            <a:extLst>
              <a:ext uri="{FF2B5EF4-FFF2-40B4-BE49-F238E27FC236}">
                <a16:creationId xmlns:a16="http://schemas.microsoft.com/office/drawing/2014/main" id="{163C443C-962A-4E3C-B986-05D706F57C9A}"/>
              </a:ext>
            </a:extLst>
          </p:cNvPr>
          <p:cNvSpPr>
            <a:spLocks noGrp="1"/>
          </p:cNvSpPr>
          <p:nvPr>
            <p:ph idx="1"/>
          </p:nvPr>
        </p:nvSpPr>
        <p:spPr>
          <a:xfrm flipH="1" flipV="1">
            <a:off x="486384" y="5466345"/>
            <a:ext cx="965196" cy="45719"/>
          </a:xfrm>
        </p:spPr>
        <p:txBody>
          <a:bodyPr>
            <a:normAutofit fontScale="25000" lnSpcReduction="20000"/>
          </a:bodyPr>
          <a:lstStyle/>
          <a:p>
            <a:endParaRPr lang="en-GB" dirty="0"/>
          </a:p>
        </p:txBody>
      </p:sp>
    </p:spTree>
    <p:extLst>
      <p:ext uri="{BB962C8B-B14F-4D97-AF65-F5344CB8AC3E}">
        <p14:creationId xmlns:p14="http://schemas.microsoft.com/office/powerpoint/2010/main" val="27369207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987DA-6B7D-461B-B2A1-A8396DA03A20}"/>
              </a:ext>
            </a:extLst>
          </p:cNvPr>
          <p:cNvSpPr>
            <a:spLocks noGrp="1"/>
          </p:cNvSpPr>
          <p:nvPr>
            <p:ph type="title"/>
          </p:nvPr>
        </p:nvSpPr>
        <p:spPr>
          <a:xfrm>
            <a:off x="1172584" y="804519"/>
            <a:ext cx="9882271" cy="4961580"/>
          </a:xfrm>
        </p:spPr>
        <p:txBody>
          <a:bodyPr>
            <a:noAutofit/>
          </a:bodyPr>
          <a:lstStyle/>
          <a:p>
            <a:r>
              <a:rPr lang="en-GB" sz="5400" dirty="0"/>
              <a:t>DISCUSSION</a:t>
            </a:r>
            <a:br>
              <a:rPr lang="en-GB" sz="6600" dirty="0"/>
            </a:br>
            <a:br>
              <a:rPr lang="en-GB" sz="6600" dirty="0"/>
            </a:br>
            <a:r>
              <a:rPr lang="en-GB" sz="2400" dirty="0"/>
              <a:t>1. chronic inflammatory response syndrome</a:t>
            </a:r>
            <a:br>
              <a:rPr lang="en-GB" sz="2400" dirty="0"/>
            </a:br>
            <a:r>
              <a:rPr lang="en-GB" sz="2400" dirty="0"/>
              <a:t>2. NEUROIMMUNOLGY AND EARLY SIGNS OF SCHIZOPHRENIA &amp; DEPRESSION RISK</a:t>
            </a:r>
            <a:br>
              <a:rPr lang="en-GB" sz="2400" dirty="0"/>
            </a:br>
            <a:r>
              <a:rPr lang="en-GB" sz="2400" dirty="0"/>
              <a:t>3.Genetic immune challenges in schizophrenia</a:t>
            </a:r>
            <a:br>
              <a:rPr lang="en-GB" sz="2400" dirty="0"/>
            </a:br>
            <a:r>
              <a:rPr lang="en-GB" sz="2400" dirty="0"/>
              <a:t>4.SCHIZOPHRENIA AS AN AUTOIMMUNE ILLNESS</a:t>
            </a:r>
            <a:br>
              <a:rPr lang="en-GB" sz="2400" dirty="0"/>
            </a:br>
            <a:br>
              <a:rPr lang="en-GB" sz="2400" dirty="0"/>
            </a:br>
            <a:r>
              <a:rPr lang="en-GB" sz="2400" dirty="0">
                <a:solidFill>
                  <a:srgbClr val="FF0000"/>
                </a:solidFill>
              </a:rPr>
              <a:t>5. Schizophrenia &amp; homology with gluten &amp; infections</a:t>
            </a:r>
            <a:br>
              <a:rPr lang="en-GB" sz="2000" dirty="0"/>
            </a:br>
            <a:br>
              <a:rPr lang="en-GB" sz="2000" dirty="0"/>
            </a:br>
            <a:endParaRPr lang="en-GB" sz="2000" dirty="0"/>
          </a:p>
        </p:txBody>
      </p:sp>
    </p:spTree>
    <p:extLst>
      <p:ext uri="{BB962C8B-B14F-4D97-AF65-F5344CB8AC3E}">
        <p14:creationId xmlns:p14="http://schemas.microsoft.com/office/powerpoint/2010/main" val="7598342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0655-86FF-424D-898E-E532185FA650}"/>
              </a:ext>
            </a:extLst>
          </p:cNvPr>
          <p:cNvSpPr>
            <a:spLocks noGrp="1"/>
          </p:cNvSpPr>
          <p:nvPr>
            <p:ph type="title"/>
          </p:nvPr>
        </p:nvSpPr>
        <p:spPr/>
        <p:txBody>
          <a:bodyPr/>
          <a:lstStyle/>
          <a:p>
            <a:r>
              <a:rPr lang="en-GB" dirty="0"/>
              <a:t>5.Schitzophrenia &amp; gluten homology</a:t>
            </a:r>
          </a:p>
        </p:txBody>
      </p:sp>
      <p:pic>
        <p:nvPicPr>
          <p:cNvPr id="5" name="Content Placeholder 4">
            <a:extLst>
              <a:ext uri="{FF2B5EF4-FFF2-40B4-BE49-F238E27FC236}">
                <a16:creationId xmlns:a16="http://schemas.microsoft.com/office/drawing/2014/main" id="{159AE106-E701-4957-815B-8111597DB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8981" y="2016125"/>
            <a:ext cx="4315625" cy="3449638"/>
          </a:xfrm>
        </p:spPr>
      </p:pic>
    </p:spTree>
    <p:extLst>
      <p:ext uri="{BB962C8B-B14F-4D97-AF65-F5344CB8AC3E}">
        <p14:creationId xmlns:p14="http://schemas.microsoft.com/office/powerpoint/2010/main" val="38217510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FB2E-6EE4-4AA9-A84A-AAC3DB724D22}"/>
              </a:ext>
            </a:extLst>
          </p:cNvPr>
          <p:cNvSpPr>
            <a:spLocks noGrp="1"/>
          </p:cNvSpPr>
          <p:nvPr>
            <p:ph type="title"/>
          </p:nvPr>
        </p:nvSpPr>
        <p:spPr>
          <a:xfrm>
            <a:off x="1380565" y="564777"/>
            <a:ext cx="9674289" cy="1288978"/>
          </a:xfrm>
        </p:spPr>
        <p:txBody>
          <a:bodyPr>
            <a:normAutofit fontScale="90000"/>
          </a:bodyPr>
          <a:lstStyle/>
          <a:p>
            <a:r>
              <a:rPr lang="en-GB" dirty="0"/>
              <a:t>Fasano:  abnormal levels of TG6. </a:t>
            </a:r>
            <a:br>
              <a:rPr lang="en-GB" dirty="0"/>
            </a:br>
            <a:r>
              <a:rPr lang="en-GB" dirty="0"/>
              <a:t>20% of those with schizophrenia may have a gluten reaction as a cause of their disorder</a:t>
            </a:r>
          </a:p>
        </p:txBody>
      </p:sp>
      <p:pic>
        <p:nvPicPr>
          <p:cNvPr id="5" name="Content Placeholder 4">
            <a:extLst>
              <a:ext uri="{FF2B5EF4-FFF2-40B4-BE49-F238E27FC236}">
                <a16:creationId xmlns:a16="http://schemas.microsoft.com/office/drawing/2014/main" id="{626703F6-4781-4DCD-A96F-7F5DFFC8D6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3384" y="2016125"/>
            <a:ext cx="3746819" cy="3449638"/>
          </a:xfrm>
        </p:spPr>
      </p:pic>
    </p:spTree>
    <p:extLst>
      <p:ext uri="{BB962C8B-B14F-4D97-AF65-F5344CB8AC3E}">
        <p14:creationId xmlns:p14="http://schemas.microsoft.com/office/powerpoint/2010/main" val="40060407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764FD4-9CB5-43B2-875B-A2A335926ADD}"/>
              </a:ext>
            </a:extLst>
          </p:cNvPr>
          <p:cNvPicPr>
            <a:picLocks noChangeAspect="1"/>
          </p:cNvPicPr>
          <p:nvPr/>
        </p:nvPicPr>
        <p:blipFill>
          <a:blip r:embed="rId2"/>
          <a:stretch>
            <a:fillRect/>
          </a:stretch>
        </p:blipFill>
        <p:spPr>
          <a:xfrm>
            <a:off x="2512585" y="790371"/>
            <a:ext cx="7166830" cy="5277258"/>
          </a:xfrm>
          <a:prstGeom prst="rect">
            <a:avLst/>
          </a:prstGeom>
        </p:spPr>
      </p:pic>
    </p:spTree>
    <p:extLst>
      <p:ext uri="{BB962C8B-B14F-4D97-AF65-F5344CB8AC3E}">
        <p14:creationId xmlns:p14="http://schemas.microsoft.com/office/powerpoint/2010/main" val="5478900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B7F477-D6CE-4B5C-8BB7-B64EB1677EC1}"/>
              </a:ext>
            </a:extLst>
          </p:cNvPr>
          <p:cNvPicPr>
            <a:picLocks noChangeAspect="1"/>
          </p:cNvPicPr>
          <p:nvPr/>
        </p:nvPicPr>
        <p:blipFill>
          <a:blip r:embed="rId2"/>
          <a:stretch>
            <a:fillRect/>
          </a:stretch>
        </p:blipFill>
        <p:spPr>
          <a:xfrm>
            <a:off x="2461756" y="929914"/>
            <a:ext cx="7268487" cy="4998172"/>
          </a:xfrm>
          <a:prstGeom prst="rect">
            <a:avLst/>
          </a:prstGeom>
        </p:spPr>
      </p:pic>
    </p:spTree>
    <p:extLst>
      <p:ext uri="{BB962C8B-B14F-4D97-AF65-F5344CB8AC3E}">
        <p14:creationId xmlns:p14="http://schemas.microsoft.com/office/powerpoint/2010/main" val="28684516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E45A0A-662D-4124-B690-9B4A375EA760}"/>
              </a:ext>
            </a:extLst>
          </p:cNvPr>
          <p:cNvPicPr>
            <a:picLocks noChangeAspect="1"/>
          </p:cNvPicPr>
          <p:nvPr/>
        </p:nvPicPr>
        <p:blipFill>
          <a:blip r:embed="rId2"/>
          <a:stretch>
            <a:fillRect/>
          </a:stretch>
        </p:blipFill>
        <p:spPr>
          <a:xfrm>
            <a:off x="2537999" y="1399285"/>
            <a:ext cx="7116001" cy="4059429"/>
          </a:xfrm>
          <a:prstGeom prst="rect">
            <a:avLst/>
          </a:prstGeom>
        </p:spPr>
      </p:pic>
    </p:spTree>
    <p:extLst>
      <p:ext uri="{BB962C8B-B14F-4D97-AF65-F5344CB8AC3E}">
        <p14:creationId xmlns:p14="http://schemas.microsoft.com/office/powerpoint/2010/main" val="34777640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150E41-D637-4FE1-B82A-8CD1AB430A29}"/>
              </a:ext>
            </a:extLst>
          </p:cNvPr>
          <p:cNvPicPr>
            <a:picLocks noChangeAspect="1"/>
          </p:cNvPicPr>
          <p:nvPr/>
        </p:nvPicPr>
        <p:blipFill>
          <a:blip r:embed="rId2"/>
          <a:stretch>
            <a:fillRect/>
          </a:stretch>
        </p:blipFill>
        <p:spPr>
          <a:xfrm>
            <a:off x="2487171" y="809399"/>
            <a:ext cx="7217658" cy="5239201"/>
          </a:xfrm>
          <a:prstGeom prst="rect">
            <a:avLst/>
          </a:prstGeom>
        </p:spPr>
      </p:pic>
    </p:spTree>
    <p:extLst>
      <p:ext uri="{BB962C8B-B14F-4D97-AF65-F5344CB8AC3E}">
        <p14:creationId xmlns:p14="http://schemas.microsoft.com/office/powerpoint/2010/main" val="30106186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E18B94-4307-4393-968A-3BA286F49390}"/>
              </a:ext>
            </a:extLst>
          </p:cNvPr>
          <p:cNvPicPr>
            <a:picLocks noChangeAspect="1"/>
          </p:cNvPicPr>
          <p:nvPr/>
        </p:nvPicPr>
        <p:blipFill>
          <a:blip r:embed="rId2"/>
          <a:stretch>
            <a:fillRect/>
          </a:stretch>
        </p:blipFill>
        <p:spPr>
          <a:xfrm>
            <a:off x="2436342" y="771342"/>
            <a:ext cx="7319315" cy="5315315"/>
          </a:xfrm>
          <a:prstGeom prst="rect">
            <a:avLst/>
          </a:prstGeom>
        </p:spPr>
      </p:pic>
    </p:spTree>
    <p:extLst>
      <p:ext uri="{BB962C8B-B14F-4D97-AF65-F5344CB8AC3E}">
        <p14:creationId xmlns:p14="http://schemas.microsoft.com/office/powerpoint/2010/main" val="41913899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82B40-3C4A-409F-B01E-FC08C9725A98}"/>
              </a:ext>
            </a:extLst>
          </p:cNvPr>
          <p:cNvPicPr>
            <a:picLocks noChangeAspect="1"/>
          </p:cNvPicPr>
          <p:nvPr/>
        </p:nvPicPr>
        <p:blipFill>
          <a:blip r:embed="rId2"/>
          <a:stretch>
            <a:fillRect/>
          </a:stretch>
        </p:blipFill>
        <p:spPr>
          <a:xfrm>
            <a:off x="2512585" y="891857"/>
            <a:ext cx="7166830" cy="5074286"/>
          </a:xfrm>
          <a:prstGeom prst="rect">
            <a:avLst/>
          </a:prstGeom>
        </p:spPr>
      </p:pic>
    </p:spTree>
    <p:extLst>
      <p:ext uri="{BB962C8B-B14F-4D97-AF65-F5344CB8AC3E}">
        <p14:creationId xmlns:p14="http://schemas.microsoft.com/office/powerpoint/2010/main" val="13533498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86C944-C33A-49D7-A2FA-A3EC64B65771}"/>
              </a:ext>
            </a:extLst>
          </p:cNvPr>
          <p:cNvPicPr>
            <a:picLocks noChangeAspect="1"/>
          </p:cNvPicPr>
          <p:nvPr/>
        </p:nvPicPr>
        <p:blipFill>
          <a:blip r:embed="rId2"/>
          <a:stretch>
            <a:fillRect/>
          </a:stretch>
        </p:blipFill>
        <p:spPr>
          <a:xfrm>
            <a:off x="2512585" y="1916349"/>
            <a:ext cx="7166830" cy="4176651"/>
          </a:xfrm>
          <a:prstGeom prst="rect">
            <a:avLst/>
          </a:prstGeom>
        </p:spPr>
      </p:pic>
      <p:sp>
        <p:nvSpPr>
          <p:cNvPr id="3" name="Title 2">
            <a:extLst>
              <a:ext uri="{FF2B5EF4-FFF2-40B4-BE49-F238E27FC236}">
                <a16:creationId xmlns:a16="http://schemas.microsoft.com/office/drawing/2014/main" id="{0C9FCB81-C6C7-4086-9E7B-397067F08ADD}"/>
              </a:ext>
            </a:extLst>
          </p:cNvPr>
          <p:cNvSpPr>
            <a:spLocks noGrp="1"/>
          </p:cNvSpPr>
          <p:nvPr>
            <p:ph type="title"/>
          </p:nvPr>
        </p:nvSpPr>
        <p:spPr>
          <a:xfrm>
            <a:off x="1332689" y="87550"/>
            <a:ext cx="9722165" cy="846306"/>
          </a:xfrm>
        </p:spPr>
        <p:txBody>
          <a:bodyPr>
            <a:normAutofit fontScale="90000"/>
          </a:bodyPr>
          <a:lstStyle/>
          <a:p>
            <a:r>
              <a:rPr lang="en-GB" dirty="0"/>
              <a:t>Chronic infections affecting immune reactivity</a:t>
            </a:r>
          </a:p>
        </p:txBody>
      </p:sp>
    </p:spTree>
    <p:extLst>
      <p:ext uri="{BB962C8B-B14F-4D97-AF65-F5344CB8AC3E}">
        <p14:creationId xmlns:p14="http://schemas.microsoft.com/office/powerpoint/2010/main" val="161695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2BFAD-869D-42E8-BE38-93CF23321CD8}"/>
              </a:ext>
            </a:extLst>
          </p:cNvPr>
          <p:cNvSpPr/>
          <p:nvPr/>
        </p:nvSpPr>
        <p:spPr>
          <a:xfrm>
            <a:off x="1050586" y="2251707"/>
            <a:ext cx="8745167" cy="3450613"/>
          </a:xfrm>
          <a:prstGeom prst="rect">
            <a:avLst/>
          </a:prstGeom>
        </p:spPr>
        <p:txBody>
          <a:bodyPr wrap="square">
            <a:spAutoFit/>
          </a:bodyPr>
          <a:lstStyle/>
          <a:p>
            <a:pPr marL="285750" indent="-285750">
              <a:spcAft>
                <a:spcPts val="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Puberty, became very depressed, moved from a straight A student to getting grades E and F. Wished to work with his socialisation as he felt he was not good at this. </a:t>
            </a:r>
          </a:p>
          <a:p>
            <a:pPr>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Episodes of paranoia during his teenage years, with occasional features of OCD and fixation on the Bible.</a:t>
            </a:r>
          </a:p>
          <a:p>
            <a:pPr marL="285750" indent="-285750">
              <a:spcAft>
                <a:spcPts val="0"/>
              </a:spcAft>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Eventually, got grade </a:t>
            </a:r>
            <a:r>
              <a:rPr lang="en-GB" sz="2400" b="1" dirty="0">
                <a:latin typeface="Calibri" panose="020F0502020204030204" pitchFamily="34" charset="0"/>
                <a:ea typeface="Calibri" panose="020F0502020204030204" pitchFamily="34" charset="0"/>
                <a:cs typeface="Times New Roman" panose="02020603050405020304" pitchFamily="18" charset="0"/>
              </a:rPr>
              <a:t>ABB</a:t>
            </a:r>
            <a:r>
              <a:rPr lang="en-GB" sz="2400" dirty="0">
                <a:latin typeface="Calibri" panose="020F0502020204030204" pitchFamily="34" charset="0"/>
                <a:ea typeface="Calibri" panose="020F0502020204030204" pitchFamily="34" charset="0"/>
                <a:cs typeface="Times New Roman" panose="02020603050405020304" pitchFamily="18" charset="0"/>
              </a:rPr>
              <a:t> in A levels and went to university To study computer software programming.</a:t>
            </a:r>
          </a:p>
        </p:txBody>
      </p:sp>
      <p:sp>
        <p:nvSpPr>
          <p:cNvPr id="3" name="Title 2">
            <a:extLst>
              <a:ext uri="{FF2B5EF4-FFF2-40B4-BE49-F238E27FC236}">
                <a16:creationId xmlns:a16="http://schemas.microsoft.com/office/drawing/2014/main" id="{B729380F-6EFC-4A11-A34B-B994564302EA}"/>
              </a:ext>
            </a:extLst>
          </p:cNvPr>
          <p:cNvSpPr>
            <a:spLocks noGrp="1"/>
          </p:cNvSpPr>
          <p:nvPr>
            <p:ph type="title"/>
          </p:nvPr>
        </p:nvSpPr>
        <p:spPr>
          <a:xfrm>
            <a:off x="1050586" y="365125"/>
            <a:ext cx="10303213" cy="889743"/>
          </a:xfrm>
        </p:spPr>
        <p:txBody>
          <a:bodyPr/>
          <a:lstStyle/>
          <a:p>
            <a:r>
              <a:rPr lang="en-GB" dirty="0"/>
              <a:t>Puberty</a:t>
            </a:r>
          </a:p>
        </p:txBody>
      </p:sp>
    </p:spTree>
    <p:extLst>
      <p:ext uri="{BB962C8B-B14F-4D97-AF65-F5344CB8AC3E}">
        <p14:creationId xmlns:p14="http://schemas.microsoft.com/office/powerpoint/2010/main" val="37486904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15D3CD-35F7-4478-9EE2-4FCC7C2F3918}"/>
              </a:ext>
            </a:extLst>
          </p:cNvPr>
          <p:cNvPicPr>
            <a:picLocks noChangeAspect="1"/>
          </p:cNvPicPr>
          <p:nvPr/>
        </p:nvPicPr>
        <p:blipFill>
          <a:blip r:embed="rId2"/>
          <a:stretch>
            <a:fillRect/>
          </a:stretch>
        </p:blipFill>
        <p:spPr>
          <a:xfrm>
            <a:off x="2436342" y="1069457"/>
            <a:ext cx="7319315" cy="4719086"/>
          </a:xfrm>
          <a:prstGeom prst="rect">
            <a:avLst/>
          </a:prstGeom>
        </p:spPr>
      </p:pic>
      <p:sp>
        <p:nvSpPr>
          <p:cNvPr id="3" name="Title 2">
            <a:extLst>
              <a:ext uri="{FF2B5EF4-FFF2-40B4-BE49-F238E27FC236}">
                <a16:creationId xmlns:a16="http://schemas.microsoft.com/office/drawing/2014/main" id="{2FB5F31A-4A3B-4059-8B5F-94644B5A38C1}"/>
              </a:ext>
            </a:extLst>
          </p:cNvPr>
          <p:cNvSpPr>
            <a:spLocks noGrp="1"/>
          </p:cNvSpPr>
          <p:nvPr>
            <p:ph type="title"/>
          </p:nvPr>
        </p:nvSpPr>
        <p:spPr>
          <a:xfrm>
            <a:off x="1451579" y="107005"/>
            <a:ext cx="9603276" cy="962452"/>
          </a:xfrm>
        </p:spPr>
        <p:txBody>
          <a:bodyPr/>
          <a:lstStyle/>
          <a:p>
            <a:r>
              <a:rPr lang="en-GB" dirty="0"/>
              <a:t>Group a streptococcus</a:t>
            </a:r>
          </a:p>
        </p:txBody>
      </p:sp>
    </p:spTree>
    <p:extLst>
      <p:ext uri="{BB962C8B-B14F-4D97-AF65-F5344CB8AC3E}">
        <p14:creationId xmlns:p14="http://schemas.microsoft.com/office/powerpoint/2010/main" val="1057624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D7B7CF-2788-4B0A-952E-0068F4731A95}"/>
              </a:ext>
            </a:extLst>
          </p:cNvPr>
          <p:cNvPicPr>
            <a:picLocks noChangeAspect="1"/>
          </p:cNvPicPr>
          <p:nvPr/>
        </p:nvPicPr>
        <p:blipFill>
          <a:blip r:embed="rId2"/>
          <a:stretch>
            <a:fillRect/>
          </a:stretch>
        </p:blipFill>
        <p:spPr>
          <a:xfrm>
            <a:off x="2512585" y="726942"/>
            <a:ext cx="7166830" cy="5404115"/>
          </a:xfrm>
          <a:prstGeom prst="rect">
            <a:avLst/>
          </a:prstGeom>
        </p:spPr>
      </p:pic>
      <p:sp>
        <p:nvSpPr>
          <p:cNvPr id="3" name="Title 2">
            <a:extLst>
              <a:ext uri="{FF2B5EF4-FFF2-40B4-BE49-F238E27FC236}">
                <a16:creationId xmlns:a16="http://schemas.microsoft.com/office/drawing/2014/main" id="{91C4C669-EB57-4F1C-B821-509C8FD6AF70}"/>
              </a:ext>
            </a:extLst>
          </p:cNvPr>
          <p:cNvSpPr>
            <a:spLocks noGrp="1"/>
          </p:cNvSpPr>
          <p:nvPr>
            <p:ph type="title"/>
          </p:nvPr>
        </p:nvSpPr>
        <p:spPr>
          <a:xfrm>
            <a:off x="1451579" y="77821"/>
            <a:ext cx="9603276" cy="649121"/>
          </a:xfrm>
        </p:spPr>
        <p:txBody>
          <a:bodyPr/>
          <a:lstStyle/>
          <a:p>
            <a:r>
              <a:rPr lang="en-GB" dirty="0"/>
              <a:t>Homology with Group a streptococcus</a:t>
            </a:r>
          </a:p>
        </p:txBody>
      </p:sp>
    </p:spTree>
    <p:extLst>
      <p:ext uri="{BB962C8B-B14F-4D97-AF65-F5344CB8AC3E}">
        <p14:creationId xmlns:p14="http://schemas.microsoft.com/office/powerpoint/2010/main" val="16786321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06BD-B0DD-4EA8-93A7-71CEC4BC1EA2}"/>
              </a:ext>
            </a:extLst>
          </p:cNvPr>
          <p:cNvPicPr>
            <a:picLocks noChangeAspect="1"/>
          </p:cNvPicPr>
          <p:nvPr/>
        </p:nvPicPr>
        <p:blipFill>
          <a:blip r:embed="rId2"/>
          <a:stretch>
            <a:fillRect/>
          </a:stretch>
        </p:blipFill>
        <p:spPr>
          <a:xfrm>
            <a:off x="2512585" y="822085"/>
            <a:ext cx="7166830" cy="5213829"/>
          </a:xfrm>
          <a:prstGeom prst="rect">
            <a:avLst/>
          </a:prstGeom>
        </p:spPr>
      </p:pic>
      <p:sp>
        <p:nvSpPr>
          <p:cNvPr id="3" name="Title 2">
            <a:extLst>
              <a:ext uri="{FF2B5EF4-FFF2-40B4-BE49-F238E27FC236}">
                <a16:creationId xmlns:a16="http://schemas.microsoft.com/office/drawing/2014/main" id="{8E945FAF-2404-4F3E-A3ED-0DEA0711E6BE}"/>
              </a:ext>
            </a:extLst>
          </p:cNvPr>
          <p:cNvSpPr>
            <a:spLocks noGrp="1"/>
          </p:cNvSpPr>
          <p:nvPr>
            <p:ph type="title"/>
          </p:nvPr>
        </p:nvSpPr>
        <p:spPr>
          <a:xfrm>
            <a:off x="1225685" y="97278"/>
            <a:ext cx="9829169" cy="724808"/>
          </a:xfrm>
        </p:spPr>
        <p:txBody>
          <a:bodyPr/>
          <a:lstStyle/>
          <a:p>
            <a:r>
              <a:rPr lang="en-GB" dirty="0"/>
              <a:t>Homology with fungal infection</a:t>
            </a:r>
          </a:p>
        </p:txBody>
      </p:sp>
    </p:spTree>
    <p:extLst>
      <p:ext uri="{BB962C8B-B14F-4D97-AF65-F5344CB8AC3E}">
        <p14:creationId xmlns:p14="http://schemas.microsoft.com/office/powerpoint/2010/main" val="892341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95C80-7EEC-47A9-BBC7-6CB043B52183}"/>
              </a:ext>
            </a:extLst>
          </p:cNvPr>
          <p:cNvPicPr>
            <a:picLocks noChangeAspect="1"/>
          </p:cNvPicPr>
          <p:nvPr/>
        </p:nvPicPr>
        <p:blipFill>
          <a:blip r:embed="rId2"/>
          <a:stretch>
            <a:fillRect/>
          </a:stretch>
        </p:blipFill>
        <p:spPr>
          <a:xfrm>
            <a:off x="2461756" y="707914"/>
            <a:ext cx="7268487" cy="5442172"/>
          </a:xfrm>
          <a:prstGeom prst="rect">
            <a:avLst/>
          </a:prstGeom>
        </p:spPr>
      </p:pic>
      <p:sp>
        <p:nvSpPr>
          <p:cNvPr id="3" name="Title 2">
            <a:extLst>
              <a:ext uri="{FF2B5EF4-FFF2-40B4-BE49-F238E27FC236}">
                <a16:creationId xmlns:a16="http://schemas.microsoft.com/office/drawing/2014/main" id="{C8CF936A-FE41-4401-A57B-51C0B2CC9858}"/>
              </a:ext>
            </a:extLst>
          </p:cNvPr>
          <p:cNvSpPr>
            <a:spLocks noGrp="1"/>
          </p:cNvSpPr>
          <p:nvPr>
            <p:ph type="title"/>
          </p:nvPr>
        </p:nvSpPr>
        <p:spPr>
          <a:xfrm>
            <a:off x="1235413" y="1"/>
            <a:ext cx="9819441" cy="707913"/>
          </a:xfrm>
        </p:spPr>
        <p:txBody>
          <a:bodyPr/>
          <a:lstStyle/>
          <a:p>
            <a:r>
              <a:rPr lang="en-GB" dirty="0"/>
              <a:t>Blood brain barrier</a:t>
            </a:r>
          </a:p>
        </p:txBody>
      </p:sp>
    </p:spTree>
    <p:extLst>
      <p:ext uri="{BB962C8B-B14F-4D97-AF65-F5344CB8AC3E}">
        <p14:creationId xmlns:p14="http://schemas.microsoft.com/office/powerpoint/2010/main" val="9764508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63BD89-EA64-46D9-9467-2275D4CDB1C2}"/>
              </a:ext>
            </a:extLst>
          </p:cNvPr>
          <p:cNvPicPr>
            <a:picLocks noChangeAspect="1"/>
          </p:cNvPicPr>
          <p:nvPr/>
        </p:nvPicPr>
        <p:blipFill>
          <a:blip r:embed="rId2"/>
          <a:stretch>
            <a:fillRect/>
          </a:stretch>
        </p:blipFill>
        <p:spPr>
          <a:xfrm>
            <a:off x="1381328" y="354171"/>
            <a:ext cx="8196429" cy="5345572"/>
          </a:xfrm>
          <a:prstGeom prst="rect">
            <a:avLst/>
          </a:prstGeom>
        </p:spPr>
      </p:pic>
    </p:spTree>
    <p:extLst>
      <p:ext uri="{BB962C8B-B14F-4D97-AF65-F5344CB8AC3E}">
        <p14:creationId xmlns:p14="http://schemas.microsoft.com/office/powerpoint/2010/main" val="3679185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888C94-D0CD-4A44-9118-055CE280CADF}"/>
              </a:ext>
            </a:extLst>
          </p:cNvPr>
          <p:cNvPicPr>
            <a:picLocks noChangeAspect="1"/>
          </p:cNvPicPr>
          <p:nvPr/>
        </p:nvPicPr>
        <p:blipFill>
          <a:blip r:embed="rId2"/>
          <a:stretch>
            <a:fillRect/>
          </a:stretch>
        </p:blipFill>
        <p:spPr>
          <a:xfrm>
            <a:off x="2614242" y="758656"/>
            <a:ext cx="6963515" cy="5340687"/>
          </a:xfrm>
          <a:prstGeom prst="rect">
            <a:avLst/>
          </a:prstGeom>
        </p:spPr>
      </p:pic>
    </p:spTree>
    <p:extLst>
      <p:ext uri="{BB962C8B-B14F-4D97-AF65-F5344CB8AC3E}">
        <p14:creationId xmlns:p14="http://schemas.microsoft.com/office/powerpoint/2010/main" val="39807691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647E27-21E5-4378-B548-581EA999884A}"/>
              </a:ext>
            </a:extLst>
          </p:cNvPr>
          <p:cNvPicPr>
            <a:picLocks noChangeAspect="1"/>
          </p:cNvPicPr>
          <p:nvPr/>
        </p:nvPicPr>
        <p:blipFill>
          <a:blip r:embed="rId2"/>
          <a:stretch>
            <a:fillRect/>
          </a:stretch>
        </p:blipFill>
        <p:spPr>
          <a:xfrm>
            <a:off x="2537999" y="1955260"/>
            <a:ext cx="7116001" cy="4042597"/>
          </a:xfrm>
          <a:prstGeom prst="rect">
            <a:avLst/>
          </a:prstGeom>
        </p:spPr>
      </p:pic>
      <p:sp>
        <p:nvSpPr>
          <p:cNvPr id="3" name="Title 2">
            <a:extLst>
              <a:ext uri="{FF2B5EF4-FFF2-40B4-BE49-F238E27FC236}">
                <a16:creationId xmlns:a16="http://schemas.microsoft.com/office/drawing/2014/main" id="{6F6FC203-B136-4E81-93F7-61A4638DDCB9}"/>
              </a:ext>
            </a:extLst>
          </p:cNvPr>
          <p:cNvSpPr>
            <a:spLocks noGrp="1"/>
          </p:cNvSpPr>
          <p:nvPr>
            <p:ph type="title"/>
          </p:nvPr>
        </p:nvSpPr>
        <p:spPr>
          <a:xfrm>
            <a:off x="982495" y="311285"/>
            <a:ext cx="10072360" cy="807396"/>
          </a:xfrm>
        </p:spPr>
        <p:txBody>
          <a:bodyPr>
            <a:normAutofit fontScale="90000"/>
          </a:bodyPr>
          <a:lstStyle/>
          <a:p>
            <a:r>
              <a:rPr lang="en-GB" dirty="0"/>
              <a:t>Significance of brain reactive autoantibodies</a:t>
            </a:r>
          </a:p>
        </p:txBody>
      </p:sp>
    </p:spTree>
    <p:extLst>
      <p:ext uri="{BB962C8B-B14F-4D97-AF65-F5344CB8AC3E}">
        <p14:creationId xmlns:p14="http://schemas.microsoft.com/office/powerpoint/2010/main" val="7401015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C85F12-1163-497A-8EBA-E1B7DAED659D}"/>
              </a:ext>
            </a:extLst>
          </p:cNvPr>
          <p:cNvPicPr>
            <a:picLocks noChangeAspect="1"/>
          </p:cNvPicPr>
          <p:nvPr/>
        </p:nvPicPr>
        <p:blipFill>
          <a:blip r:embed="rId2"/>
          <a:stretch>
            <a:fillRect/>
          </a:stretch>
        </p:blipFill>
        <p:spPr>
          <a:xfrm>
            <a:off x="2614242" y="2015732"/>
            <a:ext cx="6963515" cy="3963097"/>
          </a:xfrm>
          <a:prstGeom prst="rect">
            <a:avLst/>
          </a:prstGeom>
        </p:spPr>
      </p:pic>
      <p:sp>
        <p:nvSpPr>
          <p:cNvPr id="3" name="Title 2">
            <a:extLst>
              <a:ext uri="{FF2B5EF4-FFF2-40B4-BE49-F238E27FC236}">
                <a16:creationId xmlns:a16="http://schemas.microsoft.com/office/drawing/2014/main" id="{C15EFCCB-C1AA-4DC3-BF59-75A6B7FDD821}"/>
              </a:ext>
            </a:extLst>
          </p:cNvPr>
          <p:cNvSpPr>
            <a:spLocks noGrp="1"/>
          </p:cNvSpPr>
          <p:nvPr>
            <p:ph type="title"/>
          </p:nvPr>
        </p:nvSpPr>
        <p:spPr>
          <a:xfrm>
            <a:off x="1653701" y="155643"/>
            <a:ext cx="9401153" cy="885217"/>
          </a:xfrm>
        </p:spPr>
        <p:txBody>
          <a:bodyPr>
            <a:noAutofit/>
          </a:bodyPr>
          <a:lstStyle/>
          <a:p>
            <a:r>
              <a:rPr lang="en-GB" dirty="0"/>
              <a:t>Autoantibody changes following head injury ( relevance to Birth trauma?)</a:t>
            </a:r>
          </a:p>
        </p:txBody>
      </p:sp>
    </p:spTree>
    <p:extLst>
      <p:ext uri="{BB962C8B-B14F-4D97-AF65-F5344CB8AC3E}">
        <p14:creationId xmlns:p14="http://schemas.microsoft.com/office/powerpoint/2010/main" val="34508311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6FE945-813A-4F6F-AC74-FF646A007299}"/>
              </a:ext>
            </a:extLst>
          </p:cNvPr>
          <p:cNvPicPr>
            <a:picLocks noChangeAspect="1"/>
          </p:cNvPicPr>
          <p:nvPr/>
        </p:nvPicPr>
        <p:blipFill>
          <a:blip r:embed="rId2"/>
          <a:stretch>
            <a:fillRect/>
          </a:stretch>
        </p:blipFill>
        <p:spPr>
          <a:xfrm>
            <a:off x="1488333" y="1070043"/>
            <a:ext cx="9566522" cy="4970834"/>
          </a:xfrm>
          <a:prstGeom prst="rect">
            <a:avLst/>
          </a:prstGeom>
        </p:spPr>
      </p:pic>
      <p:sp>
        <p:nvSpPr>
          <p:cNvPr id="3" name="Title 2">
            <a:extLst>
              <a:ext uri="{FF2B5EF4-FFF2-40B4-BE49-F238E27FC236}">
                <a16:creationId xmlns:a16="http://schemas.microsoft.com/office/drawing/2014/main" id="{D433BFE1-6CBC-4C90-8CC5-786F966E5123}"/>
              </a:ext>
            </a:extLst>
          </p:cNvPr>
          <p:cNvSpPr>
            <a:spLocks noGrp="1"/>
          </p:cNvSpPr>
          <p:nvPr>
            <p:ph type="title"/>
          </p:nvPr>
        </p:nvSpPr>
        <p:spPr>
          <a:xfrm>
            <a:off x="1264597" y="145916"/>
            <a:ext cx="9790258" cy="573932"/>
          </a:xfrm>
        </p:spPr>
        <p:txBody>
          <a:bodyPr>
            <a:normAutofit fontScale="90000"/>
          </a:bodyPr>
          <a:lstStyle/>
          <a:p>
            <a:r>
              <a:rPr lang="en-GB" dirty="0"/>
              <a:t>Association between neural antibodies &amp; neuroautoimmune disorders</a:t>
            </a:r>
          </a:p>
        </p:txBody>
      </p:sp>
    </p:spTree>
    <p:extLst>
      <p:ext uri="{BB962C8B-B14F-4D97-AF65-F5344CB8AC3E}">
        <p14:creationId xmlns:p14="http://schemas.microsoft.com/office/powerpoint/2010/main" val="9523335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63630F-14BA-4CF7-991B-7CF36DB11F3D}"/>
              </a:ext>
            </a:extLst>
          </p:cNvPr>
          <p:cNvPicPr>
            <a:picLocks noChangeAspect="1"/>
          </p:cNvPicPr>
          <p:nvPr/>
        </p:nvPicPr>
        <p:blipFill>
          <a:blip r:embed="rId2"/>
          <a:stretch>
            <a:fillRect/>
          </a:stretch>
        </p:blipFill>
        <p:spPr>
          <a:xfrm>
            <a:off x="1451579" y="1050587"/>
            <a:ext cx="8791647" cy="5074127"/>
          </a:xfrm>
          <a:prstGeom prst="rect">
            <a:avLst/>
          </a:prstGeom>
        </p:spPr>
      </p:pic>
      <p:sp>
        <p:nvSpPr>
          <p:cNvPr id="3" name="Title 2">
            <a:extLst>
              <a:ext uri="{FF2B5EF4-FFF2-40B4-BE49-F238E27FC236}">
                <a16:creationId xmlns:a16="http://schemas.microsoft.com/office/drawing/2014/main" id="{5BBAFC62-0D33-4B03-BB25-D114EB31D11B}"/>
              </a:ext>
            </a:extLst>
          </p:cNvPr>
          <p:cNvSpPr>
            <a:spLocks noGrp="1"/>
          </p:cNvSpPr>
          <p:nvPr>
            <p:ph type="title"/>
          </p:nvPr>
        </p:nvSpPr>
        <p:spPr>
          <a:xfrm>
            <a:off x="1451579" y="165371"/>
            <a:ext cx="9603275" cy="567914"/>
          </a:xfrm>
        </p:spPr>
        <p:txBody>
          <a:bodyPr/>
          <a:lstStyle/>
          <a:p>
            <a:r>
              <a:rPr lang="en-GB" dirty="0"/>
              <a:t>Possible treatments</a:t>
            </a:r>
          </a:p>
        </p:txBody>
      </p:sp>
    </p:spTree>
    <p:extLst>
      <p:ext uri="{BB962C8B-B14F-4D97-AF65-F5344CB8AC3E}">
        <p14:creationId xmlns:p14="http://schemas.microsoft.com/office/powerpoint/2010/main" val="142052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60A46-2BEE-43BF-BB92-F1009051EB8C}"/>
              </a:ext>
            </a:extLst>
          </p:cNvPr>
          <p:cNvSpPr/>
          <p:nvPr/>
        </p:nvSpPr>
        <p:spPr>
          <a:xfrm>
            <a:off x="194552" y="1877438"/>
            <a:ext cx="11916383" cy="4247317"/>
          </a:xfrm>
          <a:prstGeom prst="rect">
            <a:avLst/>
          </a:prstGeom>
        </p:spPr>
        <p:txBody>
          <a:bodyPr wrap="square">
            <a:spAutoFit/>
          </a:bodyPr>
          <a:lstStyle/>
          <a:p>
            <a:pPr marL="285750" indent="-285750">
              <a:spcAft>
                <a:spcPts val="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 He adopted alkaline diet and became extremely thin, psychosis, full blown, aged 21 in 2006 at about the time of his university graduation. </a:t>
            </a:r>
          </a:p>
          <a:p>
            <a:pPr marL="285750" indent="-285750">
              <a:spcAft>
                <a:spcPts val="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Attendance at university was sporadic but he achieved a First Class degree despite this.</a:t>
            </a:r>
          </a:p>
          <a:p>
            <a:pPr marL="285750" indent="-285750">
              <a:spcAft>
                <a:spcPts val="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2007 Psychosis diagnosed</a:t>
            </a: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Patient was invited to Africa. Significant improvement in health. Returned to UK condition worsened again</a:t>
            </a: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Extremely ill, low weight, </a:t>
            </a:r>
            <a:r>
              <a:rPr lang="en-GB" dirty="0" err="1">
                <a:latin typeface="Calibri" panose="020F0502020204030204" pitchFamily="34" charset="0"/>
                <a:ea typeface="Calibri" panose="020F0502020204030204" pitchFamily="34" charset="0"/>
                <a:cs typeface="Times New Roman" panose="02020603050405020304" pitchFamily="18" charset="0"/>
              </a:rPr>
              <a:t>diahrroea</a:t>
            </a:r>
            <a:r>
              <a:rPr lang="en-GB" dirty="0">
                <a:latin typeface="Calibri" panose="020F0502020204030204" pitchFamily="34" charset="0"/>
                <a:ea typeface="Calibri" panose="020F0502020204030204" pitchFamily="34" charset="0"/>
                <a:cs typeface="Times New Roman" panose="02020603050405020304" pitchFamily="18" charset="0"/>
              </a:rPr>
              <a:t>, dermatitis. 3 Ds ? Pellagra. Treated with high dose vit B3, VIT C dairy free, felt much better.</a:t>
            </a:r>
          </a:p>
          <a:p>
            <a:pPr marL="285750" indent="-285750">
              <a:spcAft>
                <a:spcPts val="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28DF75B-335B-4339-9EE1-05400152109F}"/>
              </a:ext>
            </a:extLst>
          </p:cNvPr>
          <p:cNvSpPr>
            <a:spLocks noGrp="1"/>
          </p:cNvSpPr>
          <p:nvPr>
            <p:ph type="title"/>
          </p:nvPr>
        </p:nvSpPr>
        <p:spPr>
          <a:xfrm>
            <a:off x="690664" y="365125"/>
            <a:ext cx="10663136" cy="976809"/>
          </a:xfrm>
        </p:spPr>
        <p:txBody>
          <a:bodyPr>
            <a:normAutofit/>
          </a:bodyPr>
          <a:lstStyle/>
          <a:p>
            <a:r>
              <a:rPr lang="en-GB" dirty="0"/>
              <a:t>Early management before and just after diagnosis</a:t>
            </a:r>
          </a:p>
        </p:txBody>
      </p:sp>
    </p:spTree>
    <p:extLst>
      <p:ext uri="{BB962C8B-B14F-4D97-AF65-F5344CB8AC3E}">
        <p14:creationId xmlns:p14="http://schemas.microsoft.com/office/powerpoint/2010/main" val="16429292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DAABFC-93D0-4E11-A0AF-5698BA7A8DE4}"/>
              </a:ext>
            </a:extLst>
          </p:cNvPr>
          <p:cNvPicPr>
            <a:picLocks noChangeAspect="1"/>
          </p:cNvPicPr>
          <p:nvPr/>
        </p:nvPicPr>
        <p:blipFill>
          <a:blip r:embed="rId2"/>
          <a:stretch>
            <a:fillRect/>
          </a:stretch>
        </p:blipFill>
        <p:spPr>
          <a:xfrm>
            <a:off x="1254867" y="1168679"/>
            <a:ext cx="10038945" cy="4590096"/>
          </a:xfrm>
          <a:prstGeom prst="rect">
            <a:avLst/>
          </a:prstGeom>
        </p:spPr>
      </p:pic>
      <p:sp>
        <p:nvSpPr>
          <p:cNvPr id="3" name="Title 2">
            <a:extLst>
              <a:ext uri="{FF2B5EF4-FFF2-40B4-BE49-F238E27FC236}">
                <a16:creationId xmlns:a16="http://schemas.microsoft.com/office/drawing/2014/main" id="{B6E846B7-591E-4434-AC7B-B66C36AD7B61}"/>
              </a:ext>
            </a:extLst>
          </p:cNvPr>
          <p:cNvSpPr>
            <a:spLocks noGrp="1"/>
          </p:cNvSpPr>
          <p:nvPr>
            <p:ph type="title"/>
          </p:nvPr>
        </p:nvSpPr>
        <p:spPr>
          <a:xfrm>
            <a:off x="787941" y="126461"/>
            <a:ext cx="10266914" cy="575110"/>
          </a:xfrm>
        </p:spPr>
        <p:txBody>
          <a:bodyPr>
            <a:normAutofit fontScale="90000"/>
          </a:bodyPr>
          <a:lstStyle/>
          <a:p>
            <a:r>
              <a:rPr lang="en-GB" dirty="0"/>
              <a:t>Bacterial metabolites fight intestinal inflammation</a:t>
            </a:r>
          </a:p>
        </p:txBody>
      </p:sp>
    </p:spTree>
    <p:extLst>
      <p:ext uri="{BB962C8B-B14F-4D97-AF65-F5344CB8AC3E}">
        <p14:creationId xmlns:p14="http://schemas.microsoft.com/office/powerpoint/2010/main" val="40457747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B607-38C9-4E94-9688-0FFCE5FC32A5}"/>
              </a:ext>
            </a:extLst>
          </p:cNvPr>
          <p:cNvSpPr>
            <a:spLocks noGrp="1"/>
          </p:cNvSpPr>
          <p:nvPr>
            <p:ph type="title"/>
          </p:nvPr>
        </p:nvSpPr>
        <p:spPr/>
        <p:txBody>
          <a:bodyPr>
            <a:normAutofit/>
          </a:bodyPr>
          <a:lstStyle/>
          <a:p>
            <a:r>
              <a:rPr lang="en-GB" sz="4800" dirty="0"/>
              <a:t>Take home points</a:t>
            </a:r>
          </a:p>
        </p:txBody>
      </p:sp>
    </p:spTree>
    <p:extLst>
      <p:ext uri="{BB962C8B-B14F-4D97-AF65-F5344CB8AC3E}">
        <p14:creationId xmlns:p14="http://schemas.microsoft.com/office/powerpoint/2010/main" val="5737782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C413-263A-41C6-BD3E-A57D109DF6C2}"/>
              </a:ext>
            </a:extLst>
          </p:cNvPr>
          <p:cNvSpPr>
            <a:spLocks noGrp="1"/>
          </p:cNvSpPr>
          <p:nvPr>
            <p:ph type="title"/>
          </p:nvPr>
        </p:nvSpPr>
        <p:spPr/>
        <p:txBody>
          <a:bodyPr/>
          <a:lstStyle/>
          <a:p>
            <a:r>
              <a:rPr lang="en-GB" dirty="0"/>
              <a:t>TAKE home points 1</a:t>
            </a:r>
          </a:p>
        </p:txBody>
      </p:sp>
      <p:sp>
        <p:nvSpPr>
          <p:cNvPr id="5" name="Content Placeholder 4">
            <a:extLst>
              <a:ext uri="{FF2B5EF4-FFF2-40B4-BE49-F238E27FC236}">
                <a16:creationId xmlns:a16="http://schemas.microsoft.com/office/drawing/2014/main" id="{7E65670E-B788-490A-B4D6-0C2CE88FD2FD}"/>
              </a:ext>
            </a:extLst>
          </p:cNvPr>
          <p:cNvSpPr>
            <a:spLocks noGrp="1"/>
          </p:cNvSpPr>
          <p:nvPr>
            <p:ph idx="1"/>
          </p:nvPr>
        </p:nvSpPr>
        <p:spPr>
          <a:xfrm>
            <a:off x="1366221" y="1853754"/>
            <a:ext cx="9688633" cy="3612591"/>
          </a:xfrm>
        </p:spPr>
        <p:txBody>
          <a:bodyPr>
            <a:normAutofit fontScale="92500" lnSpcReduction="20000"/>
          </a:bodyPr>
          <a:lstStyle/>
          <a:p>
            <a:r>
              <a:rPr lang="en-GB" dirty="0"/>
              <a:t>With at risk patients, consider Lyme disease or other chronic infections. (Armin lab) check anti streptococcal titre</a:t>
            </a:r>
          </a:p>
          <a:p>
            <a:r>
              <a:rPr lang="en-GB" dirty="0"/>
              <a:t>Consider a PET scan in at risk patients;  TO MEASURE MICROGLIAL ACTIVATION.</a:t>
            </a:r>
          </a:p>
          <a:p>
            <a:r>
              <a:rPr lang="en-GB" dirty="0"/>
              <a:t>Consider checking inflammatory markers. </a:t>
            </a:r>
            <a:r>
              <a:rPr lang="en-GB" dirty="0" err="1"/>
              <a:t>Eg</a:t>
            </a:r>
            <a:r>
              <a:rPr lang="en-GB" dirty="0"/>
              <a:t> IL6</a:t>
            </a:r>
          </a:p>
          <a:p>
            <a:r>
              <a:rPr lang="en-GB" dirty="0"/>
              <a:t>Consider autoantibody screen (</a:t>
            </a:r>
            <a:r>
              <a:rPr lang="en-GB" dirty="0" err="1"/>
              <a:t>Cyrex</a:t>
            </a:r>
            <a:r>
              <a:rPr lang="en-GB" dirty="0"/>
              <a:t>, </a:t>
            </a:r>
            <a:r>
              <a:rPr lang="en-GB" dirty="0" err="1"/>
              <a:t>Moleculare</a:t>
            </a:r>
            <a:r>
              <a:rPr lang="en-GB" dirty="0"/>
              <a:t>, ANOM)</a:t>
            </a:r>
          </a:p>
          <a:p>
            <a:r>
              <a:rPr lang="en-GB" dirty="0"/>
              <a:t>CHECK GUT, do coeliac test, TG6; gluten Cross Reactivity test ( </a:t>
            </a:r>
            <a:r>
              <a:rPr lang="en-GB" dirty="0" err="1"/>
              <a:t>Cyrex</a:t>
            </a:r>
            <a:r>
              <a:rPr lang="en-GB" dirty="0"/>
              <a:t>) consider trial of gluten cessation for minimum 4 weeks, preferably 6 months</a:t>
            </a:r>
          </a:p>
          <a:p>
            <a:r>
              <a:rPr lang="en-GB" dirty="0"/>
              <a:t>Stop dairy too if possible ( casein reactions)</a:t>
            </a:r>
          </a:p>
          <a:p>
            <a:r>
              <a:rPr lang="en-GB" dirty="0"/>
              <a:t>Consider Keto/Paleo changes to diet</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3330875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9BDC-08A2-4619-81DD-2657111F16B0}"/>
              </a:ext>
            </a:extLst>
          </p:cNvPr>
          <p:cNvSpPr>
            <a:spLocks noGrp="1"/>
          </p:cNvSpPr>
          <p:nvPr>
            <p:ph type="title"/>
          </p:nvPr>
        </p:nvSpPr>
        <p:spPr/>
        <p:txBody>
          <a:bodyPr/>
          <a:lstStyle/>
          <a:p>
            <a:r>
              <a:rPr lang="en-GB" dirty="0"/>
              <a:t>Take home points 2</a:t>
            </a:r>
          </a:p>
        </p:txBody>
      </p:sp>
      <p:sp>
        <p:nvSpPr>
          <p:cNvPr id="3" name="Content Placeholder 2">
            <a:extLst>
              <a:ext uri="{FF2B5EF4-FFF2-40B4-BE49-F238E27FC236}">
                <a16:creationId xmlns:a16="http://schemas.microsoft.com/office/drawing/2014/main" id="{7606262F-7C37-4AA7-A1A0-A29480D45687}"/>
              </a:ext>
            </a:extLst>
          </p:cNvPr>
          <p:cNvSpPr>
            <a:spLocks noGrp="1"/>
          </p:cNvSpPr>
          <p:nvPr>
            <p:ph idx="1"/>
          </p:nvPr>
        </p:nvSpPr>
        <p:spPr/>
        <p:txBody>
          <a:bodyPr>
            <a:normAutofit/>
          </a:bodyPr>
          <a:lstStyle/>
          <a:p>
            <a:r>
              <a:rPr lang="en-GB" dirty="0"/>
              <a:t>Check hormones including thyroid, testosterone, other sex hormones where appropriate, adrenal hormones</a:t>
            </a:r>
          </a:p>
          <a:p>
            <a:r>
              <a:rPr lang="en-GB" dirty="0"/>
              <a:t>Check methylation and glutathione genetics ( Genova lab; </a:t>
            </a:r>
            <a:r>
              <a:rPr lang="en-GB" dirty="0" err="1"/>
              <a:t>Lifecode</a:t>
            </a:r>
            <a:r>
              <a:rPr lang="en-GB" dirty="0"/>
              <a:t>)</a:t>
            </a:r>
          </a:p>
          <a:p>
            <a:r>
              <a:rPr lang="en-GB" dirty="0"/>
              <a:t>Optimise elimination pathways</a:t>
            </a:r>
          </a:p>
          <a:p>
            <a:r>
              <a:rPr lang="en-GB" dirty="0"/>
              <a:t>Consider parasites and metals</a:t>
            </a:r>
          </a:p>
          <a:p>
            <a:r>
              <a:rPr lang="en-GB" dirty="0"/>
              <a:t>Correct deficiencies</a:t>
            </a:r>
          </a:p>
          <a:p>
            <a:endParaRPr lang="en-GB" dirty="0"/>
          </a:p>
        </p:txBody>
      </p:sp>
    </p:spTree>
    <p:extLst>
      <p:ext uri="{BB962C8B-B14F-4D97-AF65-F5344CB8AC3E}">
        <p14:creationId xmlns:p14="http://schemas.microsoft.com/office/powerpoint/2010/main" val="30002790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2A42-1B75-4F56-96E0-AB18C60CE78E}"/>
              </a:ext>
            </a:extLst>
          </p:cNvPr>
          <p:cNvSpPr>
            <a:spLocks noGrp="1"/>
          </p:cNvSpPr>
          <p:nvPr>
            <p:ph type="title"/>
          </p:nvPr>
        </p:nvSpPr>
        <p:spPr/>
        <p:txBody>
          <a:bodyPr/>
          <a:lstStyle/>
          <a:p>
            <a:r>
              <a:rPr lang="en-GB" dirty="0"/>
              <a:t> TAKE HOME POINTS 3</a:t>
            </a:r>
          </a:p>
        </p:txBody>
      </p:sp>
      <p:sp>
        <p:nvSpPr>
          <p:cNvPr id="3" name="Content Placeholder 2">
            <a:extLst>
              <a:ext uri="{FF2B5EF4-FFF2-40B4-BE49-F238E27FC236}">
                <a16:creationId xmlns:a16="http://schemas.microsoft.com/office/drawing/2014/main" id="{53421686-7FB1-4EDB-A9D5-7040D4487912}"/>
              </a:ext>
            </a:extLst>
          </p:cNvPr>
          <p:cNvSpPr>
            <a:spLocks noGrp="1"/>
          </p:cNvSpPr>
          <p:nvPr>
            <p:ph idx="1"/>
          </p:nvPr>
        </p:nvSpPr>
        <p:spPr/>
        <p:txBody>
          <a:bodyPr/>
          <a:lstStyle/>
          <a:p>
            <a:r>
              <a:rPr lang="en-GB" dirty="0"/>
              <a:t>Treat Inflammation </a:t>
            </a:r>
            <a:r>
              <a:rPr lang="en-GB" dirty="0" err="1"/>
              <a:t>eg</a:t>
            </a:r>
            <a:r>
              <a:rPr lang="en-GB" dirty="0"/>
              <a:t> IV Glutathione, Liposomal glutathione</a:t>
            </a:r>
          </a:p>
          <a:p>
            <a:r>
              <a:rPr lang="en-GB" dirty="0"/>
              <a:t>Modulation of immune system via Transfer Factors; Low dose Naltrexone</a:t>
            </a:r>
          </a:p>
          <a:p>
            <a:r>
              <a:rPr lang="en-GB" dirty="0"/>
              <a:t>Remember MOLD; </a:t>
            </a:r>
            <a:r>
              <a:rPr lang="en-GB" dirty="0" err="1"/>
              <a:t>Marcons</a:t>
            </a:r>
            <a:r>
              <a:rPr lang="en-GB" dirty="0"/>
              <a:t>; CIRS &amp; 5 brains ( enteric NS, microbiome gut, microbiome brain, the actual brain, and the area behind the nose &amp; periodontal areas.)</a:t>
            </a:r>
          </a:p>
          <a:p>
            <a:r>
              <a:rPr lang="en-GB" dirty="0"/>
              <a:t>Membrane medicine; FATTY ACID ASSESSMENTS. Fat digestion, gallbladder considerations. DAVID HORROBIN</a:t>
            </a:r>
          </a:p>
          <a:p>
            <a:endParaRPr lang="en-GB" dirty="0"/>
          </a:p>
        </p:txBody>
      </p:sp>
    </p:spTree>
    <p:extLst>
      <p:ext uri="{BB962C8B-B14F-4D97-AF65-F5344CB8AC3E}">
        <p14:creationId xmlns:p14="http://schemas.microsoft.com/office/powerpoint/2010/main" val="19073625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1245-E58E-4AEA-9879-CBCD8CABDF40}"/>
              </a:ext>
            </a:extLst>
          </p:cNvPr>
          <p:cNvSpPr>
            <a:spLocks noGrp="1"/>
          </p:cNvSpPr>
          <p:nvPr>
            <p:ph type="title"/>
          </p:nvPr>
        </p:nvSpPr>
        <p:spPr/>
        <p:txBody>
          <a:bodyPr/>
          <a:lstStyle/>
          <a:p>
            <a:r>
              <a:rPr lang="en-GB" dirty="0"/>
              <a:t>Take home </a:t>
            </a:r>
            <a:r>
              <a:rPr lang="en-GB" dirty="0" err="1"/>
              <a:t>pointS</a:t>
            </a:r>
            <a:r>
              <a:rPr lang="en-GB" dirty="0"/>
              <a:t> 4</a:t>
            </a:r>
          </a:p>
        </p:txBody>
      </p:sp>
      <p:sp>
        <p:nvSpPr>
          <p:cNvPr id="3" name="Content Placeholder 2">
            <a:extLst>
              <a:ext uri="{FF2B5EF4-FFF2-40B4-BE49-F238E27FC236}">
                <a16:creationId xmlns:a16="http://schemas.microsoft.com/office/drawing/2014/main" id="{71477F64-DD0C-4557-88DD-7A4D4519518F}"/>
              </a:ext>
            </a:extLst>
          </p:cNvPr>
          <p:cNvSpPr>
            <a:spLocks noGrp="1"/>
          </p:cNvSpPr>
          <p:nvPr>
            <p:ph idx="1"/>
          </p:nvPr>
        </p:nvSpPr>
        <p:spPr/>
        <p:txBody>
          <a:bodyPr>
            <a:normAutofit fontScale="92500" lnSpcReduction="20000"/>
          </a:bodyPr>
          <a:lstStyle/>
          <a:p>
            <a:r>
              <a:rPr lang="en-GB" dirty="0"/>
              <a:t>Is this an organic illness ?</a:t>
            </a:r>
          </a:p>
          <a:p>
            <a:r>
              <a:rPr lang="en-GB" dirty="0"/>
              <a:t>Consider medications where necessary; RUNNING ALONGSIDE SYSTEMS MEDICINE</a:t>
            </a:r>
          </a:p>
          <a:p>
            <a:r>
              <a:rPr lang="en-GB" dirty="0">
                <a:solidFill>
                  <a:srgbClr val="FF0000"/>
                </a:solidFill>
              </a:rPr>
              <a:t>Improve biological systems </a:t>
            </a:r>
          </a:p>
          <a:p>
            <a:r>
              <a:rPr lang="en-GB" dirty="0"/>
              <a:t>Look at the work of  Abram Hoffer; David Horrobin ( Fatty acids) , Richard </a:t>
            </a:r>
            <a:r>
              <a:rPr lang="en-GB" dirty="0" err="1"/>
              <a:t>Horowicz</a:t>
            </a:r>
            <a:r>
              <a:rPr lang="en-GB" dirty="0"/>
              <a:t> (  Lyme  &amp; co infections)</a:t>
            </a:r>
          </a:p>
          <a:p>
            <a:endParaRPr lang="en-GB" dirty="0"/>
          </a:p>
          <a:p>
            <a:r>
              <a:rPr lang="en-GB" dirty="0"/>
              <a:t>RESULT: PATIENTS ACTIVE AND LIVING A NORMAL LIFE RATHER THAN OVER MEDICATED ZOMBIE LIKE STATES</a:t>
            </a:r>
          </a:p>
        </p:txBody>
      </p:sp>
    </p:spTree>
    <p:extLst>
      <p:ext uri="{BB962C8B-B14F-4D97-AF65-F5344CB8AC3E}">
        <p14:creationId xmlns:p14="http://schemas.microsoft.com/office/powerpoint/2010/main" val="28160417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380C-7A98-4073-875B-84A7583459B4}"/>
              </a:ext>
            </a:extLst>
          </p:cNvPr>
          <p:cNvSpPr>
            <a:spLocks noGrp="1"/>
          </p:cNvSpPr>
          <p:nvPr>
            <p:ph type="title"/>
          </p:nvPr>
        </p:nvSpPr>
        <p:spPr/>
        <p:txBody>
          <a:bodyPr/>
          <a:lstStyle/>
          <a:p>
            <a:r>
              <a:rPr lang="en-GB" dirty="0"/>
              <a:t>Thank you for listening</a:t>
            </a:r>
          </a:p>
        </p:txBody>
      </p:sp>
      <p:sp>
        <p:nvSpPr>
          <p:cNvPr id="3" name="Content Placeholder 2">
            <a:extLst>
              <a:ext uri="{FF2B5EF4-FFF2-40B4-BE49-F238E27FC236}">
                <a16:creationId xmlns:a16="http://schemas.microsoft.com/office/drawing/2014/main" id="{67345597-C962-4AFE-93E9-80A0D2874AD9}"/>
              </a:ext>
            </a:extLst>
          </p:cNvPr>
          <p:cNvSpPr>
            <a:spLocks noGrp="1"/>
          </p:cNvSpPr>
          <p:nvPr>
            <p:ph idx="1"/>
          </p:nvPr>
        </p:nvSpPr>
        <p:spPr/>
        <p:txBody>
          <a:bodyPr/>
          <a:lstStyle/>
          <a:p>
            <a:r>
              <a:rPr lang="en-GB" dirty="0"/>
              <a:t>Dr Julia A Piper FRCGP</a:t>
            </a:r>
          </a:p>
          <a:p>
            <a:endParaRPr lang="en-GB" dirty="0"/>
          </a:p>
          <a:p>
            <a:r>
              <a:rPr lang="en-GB" dirty="0"/>
              <a:t>Telephone 078 0977 7344</a:t>
            </a:r>
          </a:p>
          <a:p>
            <a:endParaRPr lang="en-GB" dirty="0"/>
          </a:p>
          <a:p>
            <a:r>
              <a:rPr lang="en-GB" dirty="0"/>
              <a:t>drpiper@privategp.com</a:t>
            </a:r>
          </a:p>
          <a:p>
            <a:endParaRPr lang="en-GB" dirty="0"/>
          </a:p>
          <a:p>
            <a:r>
              <a:rPr lang="en-GB" dirty="0"/>
              <a:t>www.privategp.com</a:t>
            </a:r>
          </a:p>
          <a:p>
            <a:endParaRPr lang="en-GB" dirty="0"/>
          </a:p>
          <a:p>
            <a:endParaRPr lang="en-GB" dirty="0"/>
          </a:p>
        </p:txBody>
      </p:sp>
    </p:spTree>
    <p:extLst>
      <p:ext uri="{BB962C8B-B14F-4D97-AF65-F5344CB8AC3E}">
        <p14:creationId xmlns:p14="http://schemas.microsoft.com/office/powerpoint/2010/main" val="148491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063053-B421-4921-A96A-2235927A6614}"/>
              </a:ext>
            </a:extLst>
          </p:cNvPr>
          <p:cNvSpPr/>
          <p:nvPr/>
        </p:nvSpPr>
        <p:spPr>
          <a:xfrm>
            <a:off x="1566153" y="2198451"/>
            <a:ext cx="8725711" cy="3170099"/>
          </a:xfrm>
          <a:prstGeom prst="rect">
            <a:avLst/>
          </a:prstGeom>
        </p:spPr>
        <p:txBody>
          <a:bodyPr wrap="square">
            <a:spAutoFit/>
          </a:bodyPr>
          <a:lstStyle/>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Visit to Naturopath in London </a:t>
            </a:r>
          </a:p>
          <a:p>
            <a:pPr marL="285750" indent="-285750">
              <a:spcAft>
                <a:spcPts val="0"/>
              </a:spcAft>
              <a:buFont typeface="Arial" panose="020B0604020202020204" pitchFamily="34" charset="0"/>
              <a:buChar char="•"/>
            </a:pPr>
            <a:r>
              <a:rPr lang="en-GB" sz="2000" dirty="0"/>
              <a:t>High-dose methylated folate, methylated B12, methionine, and P6P which unfortunately drove him into psychosis. Thereafter for many years he was on various antipsychotic drugs. Patient declined gluten free </a:t>
            </a:r>
            <a:r>
              <a:rPr lang="en-GB" sz="2000"/>
              <a:t>diet changes.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Over the years, his schizophrenia was found to be unresponsive to normal antipsychotics and in 2012 he was admitted to a psychiatric unit.</a:t>
            </a: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Under the threat of section, he agreed voluntarily to stay and was monitored carefully, eventually settling well on CLOZAPINE, an atypical antipsychotic.</a:t>
            </a:r>
          </a:p>
          <a:p>
            <a:pPr>
              <a:spcAft>
                <a:spcPts val="0"/>
              </a:spcAft>
            </a:pPr>
            <a:r>
              <a:rPr lang="en-GB" sz="2000" i="1" dirty="0">
                <a:latin typeface="Calibri" panose="020F0502020204030204" pitchFamily="34" charset="0"/>
                <a:ea typeface="Calibri" panose="020F0502020204030204" pitchFamily="34" charset="0"/>
                <a:cs typeface="Times New Roman" panose="02020603050405020304" pitchFamily="18" charset="0"/>
              </a:rPr>
              <a:t>In the industry, well known to be quite a miracle drug for schizophrenia.</a:t>
            </a:r>
          </a:p>
          <a:p>
            <a:pPr>
              <a:spcAft>
                <a:spcPts val="0"/>
              </a:spcAft>
            </a:pPr>
            <a:r>
              <a:rPr lang="en-GB" sz="2000" i="1" dirty="0">
                <a:latin typeface="Calibri" panose="020F0502020204030204" pitchFamily="34" charset="0"/>
                <a:ea typeface="Calibri" panose="020F0502020204030204" pitchFamily="34" charset="0"/>
                <a:cs typeface="Times New Roman" panose="02020603050405020304" pitchFamily="18" charset="0"/>
              </a:rPr>
              <a:t>The main side effect is aplastic anaemia.</a:t>
            </a:r>
          </a:p>
        </p:txBody>
      </p:sp>
      <p:sp>
        <p:nvSpPr>
          <p:cNvPr id="3" name="Title 2">
            <a:extLst>
              <a:ext uri="{FF2B5EF4-FFF2-40B4-BE49-F238E27FC236}">
                <a16:creationId xmlns:a16="http://schemas.microsoft.com/office/drawing/2014/main" id="{10114206-700B-4CA7-8661-0616A27753A9}"/>
              </a:ext>
            </a:extLst>
          </p:cNvPr>
          <p:cNvSpPr>
            <a:spLocks noGrp="1"/>
          </p:cNvSpPr>
          <p:nvPr>
            <p:ph type="title"/>
          </p:nvPr>
        </p:nvSpPr>
        <p:spPr>
          <a:xfrm>
            <a:off x="933854" y="365126"/>
            <a:ext cx="10419945" cy="695190"/>
          </a:xfrm>
        </p:spPr>
        <p:txBody>
          <a:bodyPr>
            <a:normAutofit fontScale="90000"/>
          </a:bodyPr>
          <a:lstStyle/>
          <a:p>
            <a:r>
              <a:rPr lang="en-GB" dirty="0"/>
              <a:t>Naturopathic misunderstanding of schizophrenia led to wrong management</a:t>
            </a:r>
          </a:p>
        </p:txBody>
      </p:sp>
      <p:sp>
        <p:nvSpPr>
          <p:cNvPr id="4" name="Content Placeholder 3">
            <a:extLst>
              <a:ext uri="{FF2B5EF4-FFF2-40B4-BE49-F238E27FC236}">
                <a16:creationId xmlns:a16="http://schemas.microsoft.com/office/drawing/2014/main" id="{F4E8D3FB-AE9B-4B09-806C-C5BDF11ADB85}"/>
              </a:ext>
            </a:extLst>
          </p:cNvPr>
          <p:cNvSpPr>
            <a:spLocks noGrp="1"/>
          </p:cNvSpPr>
          <p:nvPr>
            <p:ph idx="1"/>
          </p:nvPr>
        </p:nvSpPr>
        <p:spPr>
          <a:xfrm flipH="1">
            <a:off x="145915" y="4854101"/>
            <a:ext cx="692285" cy="1322861"/>
          </a:xfrm>
        </p:spPr>
        <p:txBody>
          <a:bodyPr/>
          <a:lstStyle/>
          <a:p>
            <a:endParaRPr lang="en-GB" dirty="0"/>
          </a:p>
        </p:txBody>
      </p:sp>
    </p:spTree>
    <p:extLst>
      <p:ext uri="{BB962C8B-B14F-4D97-AF65-F5344CB8AC3E}">
        <p14:creationId xmlns:p14="http://schemas.microsoft.com/office/powerpoint/2010/main" val="97641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68596E-B7E9-4A9E-8094-8A4503626A8C}"/>
              </a:ext>
            </a:extLst>
          </p:cNvPr>
          <p:cNvSpPr/>
          <p:nvPr/>
        </p:nvSpPr>
        <p:spPr>
          <a:xfrm>
            <a:off x="251013" y="1867711"/>
            <a:ext cx="11723736" cy="3385542"/>
          </a:xfrm>
          <a:prstGeom prst="rect">
            <a:avLst/>
          </a:prstGeom>
        </p:spPr>
        <p:txBody>
          <a:bodyPr wrap="square">
            <a:spAutoFit/>
          </a:bodyPr>
          <a:lstStyle/>
          <a:p>
            <a:pPr marL="285750" indent="-285750">
              <a:spcAft>
                <a:spcPts val="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2012 discharged back into his OWN HOME. DIET at home poor. Weight high. Slept a lot. Cognitively slow</a:t>
            </a:r>
          </a:p>
          <a:p>
            <a:pPr marL="285750" indent="-285750">
              <a:spcAft>
                <a:spcPts val="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2015-2016 Profuse night sweats assumed medication side effects.</a:t>
            </a: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In May 2016, REMOVED DAIRY &amp; reduced SUGAR. This lead to weight loss and cognitive improvement.</a:t>
            </a: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SUBSEQUENT GLUTEN REMOVAL gave significant benefit which subsequently reverted until he was able to remove all forms of gluten and grain.</a:t>
            </a: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1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Title 2">
            <a:extLst>
              <a:ext uri="{FF2B5EF4-FFF2-40B4-BE49-F238E27FC236}">
                <a16:creationId xmlns:a16="http://schemas.microsoft.com/office/drawing/2014/main" id="{7F985220-FF9B-4087-80AC-6273FAF69E3E}"/>
              </a:ext>
            </a:extLst>
          </p:cNvPr>
          <p:cNvSpPr>
            <a:spLocks noGrp="1"/>
          </p:cNvSpPr>
          <p:nvPr>
            <p:ph type="title"/>
          </p:nvPr>
        </p:nvSpPr>
        <p:spPr>
          <a:xfrm>
            <a:off x="838200" y="136187"/>
            <a:ext cx="10515599" cy="544851"/>
          </a:xfrm>
        </p:spPr>
        <p:txBody>
          <a:bodyPr>
            <a:normAutofit/>
          </a:bodyPr>
          <a:lstStyle/>
          <a:p>
            <a:r>
              <a:rPr lang="en-GB" dirty="0"/>
              <a:t>Follow-up following discharge</a:t>
            </a:r>
          </a:p>
        </p:txBody>
      </p:sp>
      <p:sp>
        <p:nvSpPr>
          <p:cNvPr id="4" name="Content Placeholder 3">
            <a:extLst>
              <a:ext uri="{FF2B5EF4-FFF2-40B4-BE49-F238E27FC236}">
                <a16:creationId xmlns:a16="http://schemas.microsoft.com/office/drawing/2014/main" id="{1D33E511-8020-4BEB-BBFF-C7E03005358E}"/>
              </a:ext>
            </a:extLst>
          </p:cNvPr>
          <p:cNvSpPr>
            <a:spLocks noGrp="1"/>
          </p:cNvSpPr>
          <p:nvPr>
            <p:ph idx="1"/>
          </p:nvPr>
        </p:nvSpPr>
        <p:spPr>
          <a:xfrm>
            <a:off x="11488366" y="6507804"/>
            <a:ext cx="972766" cy="603114"/>
          </a:xfrm>
        </p:spPr>
        <p:txBody>
          <a:bodyPr/>
          <a:lstStyle/>
          <a:p>
            <a:pPr marL="0" indent="0">
              <a:buNone/>
            </a:pPr>
            <a:endParaRPr lang="en-GB" dirty="0"/>
          </a:p>
        </p:txBody>
      </p:sp>
    </p:spTree>
    <p:extLst>
      <p:ext uri="{BB962C8B-B14F-4D97-AF65-F5344CB8AC3E}">
        <p14:creationId xmlns:p14="http://schemas.microsoft.com/office/powerpoint/2010/main" val="3511200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930A-471C-429A-8D1B-E59083D2EF67}"/>
              </a:ext>
            </a:extLst>
          </p:cNvPr>
          <p:cNvSpPr>
            <a:spLocks noGrp="1"/>
          </p:cNvSpPr>
          <p:nvPr>
            <p:ph type="title"/>
          </p:nvPr>
        </p:nvSpPr>
        <p:spPr/>
        <p:txBody>
          <a:bodyPr/>
          <a:lstStyle/>
          <a:p>
            <a:r>
              <a:rPr lang="en-GB" dirty="0"/>
              <a:t>Follow up</a:t>
            </a:r>
          </a:p>
        </p:txBody>
      </p:sp>
      <p:sp>
        <p:nvSpPr>
          <p:cNvPr id="3" name="Content Placeholder 2">
            <a:extLst>
              <a:ext uri="{FF2B5EF4-FFF2-40B4-BE49-F238E27FC236}">
                <a16:creationId xmlns:a16="http://schemas.microsoft.com/office/drawing/2014/main" id="{8744D32A-5582-4E8B-B160-A18B3CB7B831}"/>
              </a:ext>
            </a:extLst>
          </p:cNvPr>
          <p:cNvSpPr>
            <a:spLocks noGrp="1"/>
          </p:cNvSpPr>
          <p:nvPr>
            <p:ph idx="1"/>
          </p:nvPr>
        </p:nvSpPr>
        <p:spPr/>
        <p:txBody>
          <a:bodyPr>
            <a:normAutofit fontScale="55000" lnSpcReduction="20000"/>
          </a:bodyPr>
          <a:lstStyle/>
          <a:p>
            <a:pPr marL="285750" indent="-285750"/>
            <a:r>
              <a:rPr lang="en-GB" sz="2900" dirty="0">
                <a:latin typeface="Calibri" panose="020F0502020204030204" pitchFamily="34" charset="0"/>
                <a:ea typeface="Calibri" panose="020F0502020204030204" pitchFamily="34" charset="0"/>
                <a:cs typeface="Times New Roman" panose="02020603050405020304" pitchFamily="18" charset="0"/>
              </a:rPr>
              <a:t>January 2017,  WEEKLY INTRAVENOUS GLUTATHIONE 1200mg </a:t>
            </a:r>
          </a:p>
          <a:p>
            <a:pPr>
              <a:spcAft>
                <a:spcPts val="0"/>
              </a:spcAft>
            </a:pP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85750" indent="-285750"/>
            <a:r>
              <a:rPr lang="en-GB" sz="2900" dirty="0">
                <a:latin typeface="Calibri" panose="020F0502020204030204" pitchFamily="34" charset="0"/>
                <a:ea typeface="Calibri" panose="020F0502020204030204" pitchFamily="34" charset="0"/>
                <a:cs typeface="Times New Roman" panose="02020603050405020304" pitchFamily="18" charset="0"/>
              </a:rPr>
              <a:t>ERGOCALCIFEROL 300,000 units </a:t>
            </a:r>
            <a:r>
              <a:rPr lang="en-GB" sz="2900" dirty="0" err="1">
                <a:latin typeface="Calibri" panose="020F0502020204030204" pitchFamily="34" charset="0"/>
                <a:ea typeface="Calibri" panose="020F0502020204030204" pitchFamily="34" charset="0"/>
                <a:cs typeface="Times New Roman" panose="02020603050405020304" pitchFamily="18" charset="0"/>
              </a:rPr>
              <a:t>im</a:t>
            </a: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85750" indent="-285750"/>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marL="285750" indent="-285750"/>
            <a:r>
              <a:rPr lang="en-GB" sz="2900" dirty="0">
                <a:latin typeface="Calibri" panose="020F0502020204030204" pitchFamily="34" charset="0"/>
                <a:ea typeface="Calibri" panose="020F0502020204030204" pitchFamily="34" charset="0"/>
                <a:cs typeface="Times New Roman" panose="02020603050405020304" pitchFamily="18" charset="0"/>
              </a:rPr>
              <a:t>Further benefits cognitively were seen with better social interaction.</a:t>
            </a:r>
          </a:p>
          <a:p>
            <a:pPr marL="0" indent="0">
              <a:spcAft>
                <a:spcPts val="0"/>
              </a:spcAft>
              <a:buNone/>
            </a:pPr>
            <a:r>
              <a:rPr lang="en-GB" sz="29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r>
              <a:rPr lang="en-GB" sz="2900" dirty="0">
                <a:latin typeface="Calibri" panose="020F0502020204030204" pitchFamily="34" charset="0"/>
                <a:ea typeface="Calibri" panose="020F0502020204030204" pitchFamily="34" charset="0"/>
                <a:cs typeface="Times New Roman" panose="02020603050405020304" pitchFamily="18" charset="0"/>
              </a:rPr>
              <a:t>Locum consultant psychiatrist in July 2017 stated he had never seen someone on Clozapine who had overcome the side effects and that if he could improve social interaction, they would very cautiously considering reduction of his clozapine dose.</a:t>
            </a:r>
          </a:p>
          <a:p>
            <a:pPr marL="0" indent="0">
              <a:spcAft>
                <a:spcPts val="0"/>
              </a:spcAft>
              <a:buNone/>
            </a:pPr>
            <a:r>
              <a:rPr lang="en-GB" sz="2900" dirty="0">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3436639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BF95A3-E1D7-4400-8D82-5B552C1C446D}"/>
              </a:ext>
            </a:extLst>
          </p:cNvPr>
          <p:cNvSpPr/>
          <p:nvPr/>
        </p:nvSpPr>
        <p:spPr>
          <a:xfrm>
            <a:off x="288910" y="2324911"/>
            <a:ext cx="11666384" cy="3754874"/>
          </a:xfrm>
          <a:prstGeom prst="rect">
            <a:avLst/>
          </a:prstGeom>
        </p:spPr>
        <p:txBody>
          <a:bodyPr wrap="square">
            <a:spAutoFit/>
          </a:bodyPr>
          <a:lstStyle/>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July 2017, ARMIN CHRONIC INFECTION TESTS. Low CD57; Borrelia </a:t>
            </a:r>
            <a:r>
              <a:rPr lang="en-GB" sz="2000" dirty="0" err="1">
                <a:latin typeface="Calibri" panose="020F0502020204030204" pitchFamily="34" charset="0"/>
                <a:ea typeface="Calibri" panose="020F0502020204030204" pitchFamily="34" charset="0"/>
                <a:cs typeface="Times New Roman" panose="02020603050405020304" pitchFamily="18" charset="0"/>
              </a:rPr>
              <a:t>Elispot</a:t>
            </a:r>
            <a:r>
              <a:rPr lang="en-GB" sz="2000" dirty="0">
                <a:latin typeface="Calibri" panose="020F0502020204030204" pitchFamily="34" charset="0"/>
                <a:ea typeface="Calibri" panose="020F0502020204030204" pitchFamily="34" charset="0"/>
                <a:cs typeface="Times New Roman" panose="02020603050405020304" pitchFamily="18" charset="0"/>
              </a:rPr>
              <a:t> Positive </a:t>
            </a:r>
            <a:r>
              <a:rPr lang="en-GB" sz="2000" dirty="0">
                <a:solidFill>
                  <a:srgbClr val="92D050"/>
                </a:solidFill>
                <a:latin typeface="Calibri" panose="020F0502020204030204" pitchFamily="34" charset="0"/>
                <a:ea typeface="Calibri" panose="020F0502020204030204" pitchFamily="34" charset="0"/>
                <a:cs typeface="Times New Roman" panose="02020603050405020304" pitchFamily="18" charset="0"/>
              </a:rPr>
              <a:t>with Co-infections of Mycoplasma Pneumoniae and Chlamydia Pneumoniae. </a:t>
            </a: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?CAUSATIVE OR ASSOCIATIVE.</a:t>
            </a: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It was considered that </a:t>
            </a:r>
            <a:r>
              <a:rPr lang="en-GB" sz="2000" i="1" dirty="0">
                <a:latin typeface="Calibri" panose="020F0502020204030204" pitchFamily="34" charset="0"/>
                <a:ea typeface="Calibri" panose="020F0502020204030204" pitchFamily="34" charset="0"/>
                <a:cs typeface="Times New Roman" panose="02020603050405020304" pitchFamily="18" charset="0"/>
              </a:rPr>
              <a:t>herbal treatments might more appropriate than </a:t>
            </a:r>
            <a:r>
              <a:rPr lang="en-GB" sz="2000" i="1" dirty="0" err="1">
                <a:latin typeface="Calibri" panose="020F0502020204030204" pitchFamily="34" charset="0"/>
                <a:ea typeface="Calibri" panose="020F0502020204030204" pitchFamily="34" charset="0"/>
                <a:cs typeface="Times New Roman" panose="02020603050405020304" pitchFamily="18" charset="0"/>
              </a:rPr>
              <a:t>antibiotic.</a:t>
            </a:r>
            <a:r>
              <a:rPr lang="en-GB" sz="2000" dirty="0" err="1">
                <a:latin typeface="Calibri" panose="020F0502020204030204" pitchFamily="34" charset="0"/>
                <a:ea typeface="Calibri" panose="020F0502020204030204" pitchFamily="34" charset="0"/>
                <a:cs typeface="Times New Roman" panose="02020603050405020304" pitchFamily="18" charset="0"/>
              </a:rPr>
              <a:t>IMPORTANT</a:t>
            </a:r>
            <a:r>
              <a:rPr lang="en-GB" sz="2000" dirty="0">
                <a:latin typeface="Calibri" panose="020F0502020204030204" pitchFamily="34" charset="0"/>
                <a:ea typeface="Calibri" panose="020F0502020204030204" pitchFamily="34" charset="0"/>
                <a:cs typeface="Times New Roman" panose="02020603050405020304" pitchFamily="18" charset="0"/>
              </a:rPr>
              <a:t> TO MAINTAIN GUT WALL INTEGRITY. </a:t>
            </a: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November 2017  Herbal treatment with modified COWDEN protocol to include TRANSFER FACTORS and  Low Dose Naltrexone. GUT PROGRAM given. At times his diet became very restricted and so he required support with this.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Title 2">
            <a:extLst>
              <a:ext uri="{FF2B5EF4-FFF2-40B4-BE49-F238E27FC236}">
                <a16:creationId xmlns:a16="http://schemas.microsoft.com/office/drawing/2014/main" id="{C441B0EF-EAC5-4BFE-BDA1-F57E74D27904}"/>
              </a:ext>
            </a:extLst>
          </p:cNvPr>
          <p:cNvSpPr>
            <a:spLocks noGrp="1"/>
          </p:cNvSpPr>
          <p:nvPr>
            <p:ph type="title"/>
          </p:nvPr>
        </p:nvSpPr>
        <p:spPr>
          <a:xfrm>
            <a:off x="1070042" y="365126"/>
            <a:ext cx="10283757" cy="870288"/>
          </a:xfrm>
        </p:spPr>
        <p:txBody>
          <a:bodyPr/>
          <a:lstStyle/>
          <a:p>
            <a:r>
              <a:rPr lang="en-GB" dirty="0"/>
              <a:t>Lyme and co-infections diagnosed</a:t>
            </a:r>
          </a:p>
        </p:txBody>
      </p:sp>
    </p:spTree>
    <p:extLst>
      <p:ext uri="{BB962C8B-B14F-4D97-AF65-F5344CB8AC3E}">
        <p14:creationId xmlns:p14="http://schemas.microsoft.com/office/powerpoint/2010/main" val="411785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6260-D08C-4F2C-967D-7D66F587D867}"/>
              </a:ext>
            </a:extLst>
          </p:cNvPr>
          <p:cNvSpPr>
            <a:spLocks noGrp="1"/>
          </p:cNvSpPr>
          <p:nvPr>
            <p:ph type="title"/>
          </p:nvPr>
        </p:nvSpPr>
        <p:spPr/>
        <p:txBody>
          <a:bodyPr>
            <a:normAutofit fontScale="90000"/>
          </a:bodyPr>
          <a:lstStyle/>
          <a:p>
            <a:r>
              <a:rPr lang="en-GB" dirty="0"/>
              <a:t>TREATMENT of Lyme disease and co-infections</a:t>
            </a:r>
            <a:br>
              <a:rPr lang="en-GB" dirty="0"/>
            </a:br>
            <a:endParaRPr lang="en-GB" dirty="0"/>
          </a:p>
        </p:txBody>
      </p:sp>
      <p:sp>
        <p:nvSpPr>
          <p:cNvPr id="4" name="Content Placeholder 3">
            <a:extLst>
              <a:ext uri="{FF2B5EF4-FFF2-40B4-BE49-F238E27FC236}">
                <a16:creationId xmlns:a16="http://schemas.microsoft.com/office/drawing/2014/main" id="{F800A73F-F3C2-4978-A543-3B4F552AEA84}"/>
              </a:ext>
            </a:extLst>
          </p:cNvPr>
          <p:cNvSpPr>
            <a:spLocks noGrp="1"/>
          </p:cNvSpPr>
          <p:nvPr>
            <p:ph idx="1"/>
          </p:nvPr>
        </p:nvSpPr>
        <p:spPr/>
        <p:txBody>
          <a:bodyPr>
            <a:normAutofit lnSpcReduction="10000"/>
          </a:bodyPr>
          <a:lstStyle/>
          <a:p>
            <a:r>
              <a:rPr lang="en-GB" sz="3200" dirty="0" err="1"/>
              <a:t>Cowdens</a:t>
            </a:r>
            <a:r>
              <a:rPr lang="en-GB" sz="3200" dirty="0"/>
              <a:t> Herbal Protocol</a:t>
            </a:r>
          </a:p>
          <a:p>
            <a:r>
              <a:rPr lang="en-GB" sz="3200" dirty="0"/>
              <a:t>Transfer Factors</a:t>
            </a:r>
          </a:p>
          <a:p>
            <a:r>
              <a:rPr lang="en-GB" sz="3200" dirty="0"/>
              <a:t>Low Dose Naltrexone</a:t>
            </a:r>
          </a:p>
          <a:p>
            <a:r>
              <a:rPr lang="en-GB" sz="3200" dirty="0"/>
              <a:t>Gut program</a:t>
            </a:r>
          </a:p>
          <a:p>
            <a:r>
              <a:rPr lang="en-GB" sz="3200" dirty="0"/>
              <a:t>Liposomal Glutathione</a:t>
            </a:r>
          </a:p>
        </p:txBody>
      </p:sp>
    </p:spTree>
    <p:extLst>
      <p:ext uri="{BB962C8B-B14F-4D97-AF65-F5344CB8AC3E}">
        <p14:creationId xmlns:p14="http://schemas.microsoft.com/office/powerpoint/2010/main" val="139563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0A32-08C3-454C-9113-0740B1736E8A}"/>
              </a:ext>
            </a:extLst>
          </p:cNvPr>
          <p:cNvSpPr>
            <a:spLocks noGrp="1"/>
          </p:cNvSpPr>
          <p:nvPr>
            <p:ph type="title"/>
          </p:nvPr>
        </p:nvSpPr>
        <p:spPr/>
        <p:txBody>
          <a:bodyPr/>
          <a:lstStyle/>
          <a:p>
            <a:r>
              <a:rPr lang="en-GB" dirty="0"/>
              <a:t>Modified </a:t>
            </a:r>
            <a:r>
              <a:rPr lang="en-GB" dirty="0" err="1"/>
              <a:t>cowdens</a:t>
            </a:r>
            <a:r>
              <a:rPr lang="en-GB" dirty="0"/>
              <a:t> protocol</a:t>
            </a:r>
          </a:p>
        </p:txBody>
      </p:sp>
      <p:graphicFrame>
        <p:nvGraphicFramePr>
          <p:cNvPr id="4" name="Content Placeholder 3">
            <a:extLst>
              <a:ext uri="{FF2B5EF4-FFF2-40B4-BE49-F238E27FC236}">
                <a16:creationId xmlns:a16="http://schemas.microsoft.com/office/drawing/2014/main" id="{D5AAB2A9-16B9-4BE8-8E93-7FBC68FE43B5}"/>
              </a:ext>
            </a:extLst>
          </p:cNvPr>
          <p:cNvGraphicFramePr>
            <a:graphicFrameLocks noGrp="1"/>
          </p:cNvGraphicFramePr>
          <p:nvPr>
            <p:ph idx="1"/>
          </p:nvPr>
        </p:nvGraphicFramePr>
        <p:xfrm>
          <a:off x="466928" y="1945532"/>
          <a:ext cx="11361906" cy="4107949"/>
        </p:xfrm>
        <a:graphic>
          <a:graphicData uri="http://schemas.openxmlformats.org/drawingml/2006/table">
            <a:tbl>
              <a:tblPr firstRow="1" firstCol="1" bandRow="1">
                <a:tableStyleId>{5C22544A-7EE6-4342-B048-85BDC9FD1C3A}</a:tableStyleId>
              </a:tblPr>
              <a:tblGrid>
                <a:gridCol w="2074762">
                  <a:extLst>
                    <a:ext uri="{9D8B030D-6E8A-4147-A177-3AD203B41FA5}">
                      <a16:colId xmlns:a16="http://schemas.microsoft.com/office/drawing/2014/main" val="1198164043"/>
                    </a:ext>
                  </a:extLst>
                </a:gridCol>
                <a:gridCol w="1786398">
                  <a:extLst>
                    <a:ext uri="{9D8B030D-6E8A-4147-A177-3AD203B41FA5}">
                      <a16:colId xmlns:a16="http://schemas.microsoft.com/office/drawing/2014/main" val="2056383228"/>
                    </a:ext>
                  </a:extLst>
                </a:gridCol>
                <a:gridCol w="3576866">
                  <a:extLst>
                    <a:ext uri="{9D8B030D-6E8A-4147-A177-3AD203B41FA5}">
                      <a16:colId xmlns:a16="http://schemas.microsoft.com/office/drawing/2014/main" val="420400090"/>
                    </a:ext>
                  </a:extLst>
                </a:gridCol>
                <a:gridCol w="3923880">
                  <a:extLst>
                    <a:ext uri="{9D8B030D-6E8A-4147-A177-3AD203B41FA5}">
                      <a16:colId xmlns:a16="http://schemas.microsoft.com/office/drawing/2014/main" val="318686154"/>
                    </a:ext>
                  </a:extLst>
                </a:gridCol>
              </a:tblGrid>
              <a:tr h="373615">
                <a:tc>
                  <a:txBody>
                    <a:bodyPr/>
                    <a:lstStyle/>
                    <a:p>
                      <a:pPr>
                        <a:lnSpc>
                          <a:spcPct val="107000"/>
                        </a:lnSpc>
                        <a:spcAft>
                          <a:spcPts val="0"/>
                        </a:spcAft>
                      </a:pPr>
                      <a:r>
                        <a:rPr lang="en-GB" sz="700">
                          <a:effectLst/>
                        </a:rPr>
                        <a:t>Supplements to continue throughout protocol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Amount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Instructions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1547809849"/>
                  </a:ext>
                </a:extLst>
              </a:tr>
              <a:tr h="247035">
                <a:tc>
                  <a:txBody>
                    <a:bodyPr/>
                    <a:lstStyle/>
                    <a:p>
                      <a:pPr>
                        <a:lnSpc>
                          <a:spcPct val="107000"/>
                        </a:lnSpc>
                        <a:spcAft>
                          <a:spcPts val="0"/>
                        </a:spcAft>
                      </a:pPr>
                      <a:r>
                        <a:rPr lang="en-GB" sz="700">
                          <a:effectLst/>
                        </a:rPr>
                        <a:t>Multimessenger</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2 Capsules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Take in the morning before breakfast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Optimizing Cellular Immune Response + Specifically targeting Chlamydia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extLst>
                  <a:ext uri="{0D108BD9-81ED-4DB2-BD59-A6C34878D82A}">
                    <a16:rowId xmlns:a16="http://schemas.microsoft.com/office/drawing/2014/main" val="3798849451"/>
                  </a:ext>
                </a:extLst>
              </a:tr>
              <a:tr h="202738">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1563377422"/>
                  </a:ext>
                </a:extLst>
              </a:tr>
              <a:tr h="132221">
                <a:tc>
                  <a:txBody>
                    <a:bodyPr/>
                    <a:lstStyle/>
                    <a:p>
                      <a:pPr>
                        <a:lnSpc>
                          <a:spcPct val="107000"/>
                        </a:lnSpc>
                        <a:spcAft>
                          <a:spcPts val="0"/>
                        </a:spcAft>
                      </a:pPr>
                      <a:r>
                        <a:rPr lang="en-GB" sz="700">
                          <a:effectLst/>
                        </a:rPr>
                        <a:t>Messenger no 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2 Capsules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Before sleep</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910722584"/>
                  </a:ext>
                </a:extLst>
              </a:tr>
              <a:tr h="174973">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3222739512"/>
                  </a:ext>
                </a:extLst>
              </a:tr>
              <a:tr h="247035">
                <a:tc>
                  <a:txBody>
                    <a:bodyPr/>
                    <a:lstStyle/>
                    <a:p>
                      <a:pPr>
                        <a:lnSpc>
                          <a:spcPct val="107000"/>
                        </a:lnSpc>
                        <a:spcAft>
                          <a:spcPts val="0"/>
                        </a:spcAft>
                      </a:pPr>
                      <a:r>
                        <a:rPr lang="en-GB" sz="700">
                          <a:effectLst/>
                        </a:rPr>
                        <a:t>Tri Fortify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5ml (1 teaspoon)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away from food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Natural Killer Cell Function - Oxidative Stress - Detoxification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extLst>
                  <a:ext uri="{0D108BD9-81ED-4DB2-BD59-A6C34878D82A}">
                    <a16:rowId xmlns:a16="http://schemas.microsoft.com/office/drawing/2014/main" val="2057965964"/>
                  </a:ext>
                </a:extLst>
              </a:tr>
              <a:tr h="161750">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1985112671"/>
                  </a:ext>
                </a:extLst>
              </a:tr>
              <a:tr h="247035">
                <a:tc>
                  <a:txBody>
                    <a:bodyPr/>
                    <a:lstStyle/>
                    <a:p>
                      <a:pPr>
                        <a:lnSpc>
                          <a:spcPct val="107000"/>
                        </a:lnSpc>
                        <a:spcAft>
                          <a:spcPts val="0"/>
                        </a:spcAft>
                      </a:pPr>
                      <a:r>
                        <a:rPr lang="en-GB" sz="700">
                          <a:effectLst/>
                        </a:rPr>
                        <a:t>BLt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Start with 2x5 drops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gradually increase until daily dose is 2x40 drops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Eradication Pathogens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extLst>
                  <a:ext uri="{0D108BD9-81ED-4DB2-BD59-A6C34878D82A}">
                    <a16:rowId xmlns:a16="http://schemas.microsoft.com/office/drawing/2014/main" val="153619263"/>
                  </a:ext>
                </a:extLst>
              </a:tr>
              <a:tr h="160869">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extLst>
                  <a:ext uri="{0D108BD9-81ED-4DB2-BD59-A6C34878D82A}">
                    <a16:rowId xmlns:a16="http://schemas.microsoft.com/office/drawing/2014/main" val="2574230583"/>
                  </a:ext>
                </a:extLst>
              </a:tr>
              <a:tr h="132221">
                <a:tc>
                  <a:txBody>
                    <a:bodyPr/>
                    <a:lstStyle/>
                    <a:p>
                      <a:pPr>
                        <a:lnSpc>
                          <a:spcPct val="107000"/>
                        </a:lnSpc>
                        <a:spcAft>
                          <a:spcPts val="0"/>
                        </a:spcAft>
                      </a:pPr>
                      <a:r>
                        <a:rPr lang="en-GB" sz="700">
                          <a:effectLst/>
                        </a:rPr>
                        <a:t>Stevia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2x2 drops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Gradually increasing to 2x20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extLst>
                  <a:ext uri="{0D108BD9-81ED-4DB2-BD59-A6C34878D82A}">
                    <a16:rowId xmlns:a16="http://schemas.microsoft.com/office/drawing/2014/main" val="3579812411"/>
                  </a:ext>
                </a:extLst>
              </a:tr>
              <a:tr h="373615">
                <a:tc>
                  <a:txBody>
                    <a:bodyPr/>
                    <a:lstStyle/>
                    <a:p>
                      <a:pPr>
                        <a:lnSpc>
                          <a:spcPct val="107000"/>
                        </a:lnSpc>
                        <a:spcAft>
                          <a:spcPts val="0"/>
                        </a:spcAft>
                      </a:pPr>
                      <a:r>
                        <a:rPr lang="en-GB" sz="700">
                          <a:effectLst/>
                        </a:rPr>
                        <a:t> </a:t>
                      </a:r>
                    </a:p>
                    <a:p>
                      <a:pPr>
                        <a:lnSpc>
                          <a:spcPct val="107000"/>
                        </a:lnSpc>
                        <a:spcAft>
                          <a:spcPts val="0"/>
                        </a:spcAft>
                      </a:pPr>
                      <a:r>
                        <a:rPr lang="en-GB" sz="700">
                          <a:effectLst/>
                        </a:rPr>
                        <a:t> </a:t>
                      </a:r>
                    </a:p>
                    <a:p>
                      <a:pPr>
                        <a:lnSpc>
                          <a:spcPct val="107000"/>
                        </a:lnSpc>
                        <a:spcAft>
                          <a:spcPts val="0"/>
                        </a:spcAft>
                      </a:pPr>
                      <a:r>
                        <a:rPr lang="en-GB" sz="700">
                          <a:effectLst/>
                        </a:rPr>
                        <a:t>Herbal Protocol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207684508"/>
                  </a:ext>
                </a:extLst>
              </a:tr>
              <a:tr h="132221">
                <a:tc>
                  <a:txBody>
                    <a:bodyPr/>
                    <a:lstStyle/>
                    <a:p>
                      <a:pPr>
                        <a:lnSpc>
                          <a:spcPct val="107000"/>
                        </a:lnSpc>
                        <a:spcAft>
                          <a:spcPts val="0"/>
                        </a:spcAft>
                      </a:pPr>
                      <a:r>
                        <a:rPr lang="en-GB" sz="700">
                          <a:effectLst/>
                        </a:rPr>
                        <a:t>For 12 Days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2147121340"/>
                  </a:ext>
                </a:extLst>
              </a:tr>
              <a:tr h="247035">
                <a:tc>
                  <a:txBody>
                    <a:bodyPr/>
                    <a:lstStyle/>
                    <a:p>
                      <a:pPr>
                        <a:lnSpc>
                          <a:spcPct val="107000"/>
                        </a:lnSpc>
                        <a:spcAft>
                          <a:spcPts val="0"/>
                        </a:spcAft>
                      </a:pPr>
                      <a:r>
                        <a:rPr lang="en-GB" sz="700">
                          <a:effectLst/>
                        </a:rPr>
                        <a:t>Banderol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2x2 drops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Gradually increasing to 2x30 per day, 30 minutes before meals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3494151484"/>
                  </a:ext>
                </a:extLst>
              </a:tr>
              <a:tr h="247035">
                <a:tc>
                  <a:txBody>
                    <a:bodyPr/>
                    <a:lstStyle/>
                    <a:p>
                      <a:pPr>
                        <a:lnSpc>
                          <a:spcPct val="107000"/>
                        </a:lnSpc>
                        <a:spcAft>
                          <a:spcPts val="0"/>
                        </a:spcAft>
                      </a:pPr>
                      <a:r>
                        <a:rPr lang="en-GB" sz="700">
                          <a:effectLst/>
                        </a:rPr>
                        <a:t>Samento</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2x2 drops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Gradually increasing to 2x30 per day, 30 minutes before meals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2164342522"/>
                  </a:ext>
                </a:extLst>
              </a:tr>
              <a:tr h="132221">
                <a:tc>
                  <a:txBody>
                    <a:bodyPr/>
                    <a:lstStyle/>
                    <a:p>
                      <a:pPr>
                        <a:lnSpc>
                          <a:spcPct val="107000"/>
                        </a:lnSpc>
                        <a:spcAft>
                          <a:spcPts val="0"/>
                        </a:spcAft>
                      </a:pPr>
                      <a:r>
                        <a:rPr lang="en-GB" sz="700">
                          <a:effectLst/>
                        </a:rPr>
                        <a:t>Burbur-Pinella</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2x2 drops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Gradually increasing to 2x20 drops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86566376"/>
                  </a:ext>
                </a:extLst>
              </a:tr>
              <a:tr h="132221">
                <a:tc>
                  <a:txBody>
                    <a:bodyPr/>
                    <a:lstStyle/>
                    <a:p>
                      <a:pPr>
                        <a:lnSpc>
                          <a:spcPct val="107000"/>
                        </a:lnSpc>
                        <a:spcAft>
                          <a:spcPts val="0"/>
                        </a:spcAft>
                      </a:pPr>
                      <a:r>
                        <a:rPr lang="en-GB" sz="700">
                          <a:effectLst/>
                        </a:rPr>
                        <a:t>Serrapeptase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2x1 Capsules per day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away from meals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extLst>
                  <a:ext uri="{0D108BD9-81ED-4DB2-BD59-A6C34878D82A}">
                    <a16:rowId xmlns:a16="http://schemas.microsoft.com/office/drawing/2014/main" val="2950599708"/>
                  </a:ext>
                </a:extLst>
              </a:tr>
              <a:tr h="201417">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extLst>
                  <a:ext uri="{0D108BD9-81ED-4DB2-BD59-A6C34878D82A}">
                    <a16:rowId xmlns:a16="http://schemas.microsoft.com/office/drawing/2014/main" val="3173072606"/>
                  </a:ext>
                </a:extLst>
              </a:tr>
              <a:tr h="373615">
                <a:tc>
                  <a:txBody>
                    <a:bodyPr/>
                    <a:lstStyle/>
                    <a:p>
                      <a:pPr>
                        <a:lnSpc>
                          <a:spcPct val="107000"/>
                        </a:lnSpc>
                        <a:spcAft>
                          <a:spcPts val="0"/>
                        </a:spcAft>
                      </a:pPr>
                      <a:r>
                        <a:rPr lang="en-GB" sz="700">
                          <a:effectLst/>
                        </a:rPr>
                        <a:t>36 hour interruption = no Banderol/Samento</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934" marR="42934" marT="0" marB="0"/>
                </a:tc>
                <a:extLst>
                  <a:ext uri="{0D108BD9-81ED-4DB2-BD59-A6C34878D82A}">
                    <a16:rowId xmlns:a16="http://schemas.microsoft.com/office/drawing/2014/main" val="2497421715"/>
                  </a:ext>
                </a:extLst>
              </a:tr>
              <a:tr h="189077">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a:effectLst/>
                        <a:latin typeface="Calibri" panose="020F0502020204030204" pitchFamily="34" charset="0"/>
                      </a:endParaRPr>
                    </a:p>
                  </a:txBody>
                  <a:tcPr marL="42934" marR="42934" marT="0" marB="0"/>
                </a:tc>
                <a:tc>
                  <a:txBody>
                    <a:bodyPr/>
                    <a:lstStyle/>
                    <a:p>
                      <a:endParaRPr lang="en-GB" sz="700" dirty="0">
                        <a:effectLst/>
                        <a:latin typeface="Calibri" panose="020F0502020204030204" pitchFamily="34" charset="0"/>
                      </a:endParaRPr>
                    </a:p>
                  </a:txBody>
                  <a:tcPr marL="42934" marR="42934" marT="0" marB="0"/>
                </a:tc>
                <a:extLst>
                  <a:ext uri="{0D108BD9-81ED-4DB2-BD59-A6C34878D82A}">
                    <a16:rowId xmlns:a16="http://schemas.microsoft.com/office/drawing/2014/main" val="3557283139"/>
                  </a:ext>
                </a:extLst>
              </a:tr>
            </a:tbl>
          </a:graphicData>
        </a:graphic>
      </p:graphicFrame>
    </p:spTree>
    <p:extLst>
      <p:ext uri="{BB962C8B-B14F-4D97-AF65-F5344CB8AC3E}">
        <p14:creationId xmlns:p14="http://schemas.microsoft.com/office/powerpoint/2010/main" val="132852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28B6-B589-4C95-9D1A-F82C0DBA26B2}"/>
              </a:ext>
            </a:extLst>
          </p:cNvPr>
          <p:cNvSpPr>
            <a:spLocks noGrp="1"/>
          </p:cNvSpPr>
          <p:nvPr>
            <p:ph type="title"/>
          </p:nvPr>
        </p:nvSpPr>
        <p:spPr/>
        <p:txBody>
          <a:bodyPr/>
          <a:lstStyle/>
          <a:p>
            <a:r>
              <a:rPr lang="en-GB" dirty="0"/>
              <a:t>Modified </a:t>
            </a:r>
            <a:r>
              <a:rPr lang="en-GB" dirty="0" err="1"/>
              <a:t>cowdens</a:t>
            </a:r>
            <a:r>
              <a:rPr lang="en-GB" dirty="0"/>
              <a:t> continued</a:t>
            </a:r>
          </a:p>
        </p:txBody>
      </p:sp>
      <p:graphicFrame>
        <p:nvGraphicFramePr>
          <p:cNvPr id="4" name="Content Placeholder 3">
            <a:extLst>
              <a:ext uri="{FF2B5EF4-FFF2-40B4-BE49-F238E27FC236}">
                <a16:creationId xmlns:a16="http://schemas.microsoft.com/office/drawing/2014/main" id="{7A1BF31A-CAA1-4413-A5CD-499273C8E7A5}"/>
              </a:ext>
            </a:extLst>
          </p:cNvPr>
          <p:cNvGraphicFramePr>
            <a:graphicFrameLocks noGrp="1"/>
          </p:cNvGraphicFramePr>
          <p:nvPr>
            <p:ph idx="1"/>
          </p:nvPr>
        </p:nvGraphicFramePr>
        <p:xfrm>
          <a:off x="1293779" y="1984443"/>
          <a:ext cx="8132323" cy="3550007"/>
        </p:xfrm>
        <a:graphic>
          <a:graphicData uri="http://schemas.openxmlformats.org/drawingml/2006/table">
            <a:tbl>
              <a:tblPr firstRow="1" firstCol="1" bandRow="1">
                <a:tableStyleId>{5C22544A-7EE6-4342-B048-85BDC9FD1C3A}</a:tableStyleId>
              </a:tblPr>
              <a:tblGrid>
                <a:gridCol w="1485018">
                  <a:extLst>
                    <a:ext uri="{9D8B030D-6E8A-4147-A177-3AD203B41FA5}">
                      <a16:colId xmlns:a16="http://schemas.microsoft.com/office/drawing/2014/main" val="1046407092"/>
                    </a:ext>
                  </a:extLst>
                </a:gridCol>
                <a:gridCol w="1278619">
                  <a:extLst>
                    <a:ext uri="{9D8B030D-6E8A-4147-A177-3AD203B41FA5}">
                      <a16:colId xmlns:a16="http://schemas.microsoft.com/office/drawing/2014/main" val="3365690247"/>
                    </a:ext>
                  </a:extLst>
                </a:gridCol>
                <a:gridCol w="2560154">
                  <a:extLst>
                    <a:ext uri="{9D8B030D-6E8A-4147-A177-3AD203B41FA5}">
                      <a16:colId xmlns:a16="http://schemas.microsoft.com/office/drawing/2014/main" val="195884236"/>
                    </a:ext>
                  </a:extLst>
                </a:gridCol>
                <a:gridCol w="2808532">
                  <a:extLst>
                    <a:ext uri="{9D8B030D-6E8A-4147-A177-3AD203B41FA5}">
                      <a16:colId xmlns:a16="http://schemas.microsoft.com/office/drawing/2014/main" val="138963269"/>
                    </a:ext>
                  </a:extLst>
                </a:gridCol>
              </a:tblGrid>
              <a:tr h="143892">
                <a:tc>
                  <a:txBody>
                    <a:bodyPr/>
                    <a:lstStyle/>
                    <a:p>
                      <a:pPr>
                        <a:lnSpc>
                          <a:spcPct val="107000"/>
                        </a:lnSpc>
                        <a:spcAft>
                          <a:spcPts val="0"/>
                        </a:spcAft>
                      </a:pPr>
                      <a:r>
                        <a:rPr lang="en-GB" sz="900">
                          <a:effectLst/>
                        </a:rPr>
                        <a:t>Next 12 days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2183683559"/>
                  </a:ext>
                </a:extLst>
              </a:tr>
              <a:tr h="265000">
                <a:tc>
                  <a:txBody>
                    <a:bodyPr/>
                    <a:lstStyle/>
                    <a:p>
                      <a:pPr>
                        <a:lnSpc>
                          <a:spcPct val="107000"/>
                        </a:lnSpc>
                        <a:spcAft>
                          <a:spcPts val="0"/>
                        </a:spcAft>
                      </a:pPr>
                      <a:r>
                        <a:rPr lang="en-GB" sz="900">
                          <a:effectLst/>
                        </a:rPr>
                        <a:t>Cumanda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2x2 drops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Gradually increasing to 2x30 per day, 30 minutes before meals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2515256232"/>
                  </a:ext>
                </a:extLst>
              </a:tr>
              <a:tr h="265000">
                <a:tc>
                  <a:txBody>
                    <a:bodyPr/>
                    <a:lstStyle/>
                    <a:p>
                      <a:pPr>
                        <a:lnSpc>
                          <a:spcPct val="107000"/>
                        </a:lnSpc>
                        <a:spcAft>
                          <a:spcPts val="0"/>
                        </a:spcAft>
                      </a:pPr>
                      <a:r>
                        <a:rPr lang="en-GB" sz="900">
                          <a:effectLst/>
                        </a:rPr>
                        <a:t>Samento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2x2 drops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Gradually increasing to 2x30 per day, 30 minutes before meals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dirty="0">
                        <a:effectLst/>
                        <a:latin typeface="Calibri" panose="020F0502020204030204" pitchFamily="34" charset="0"/>
                      </a:endParaRPr>
                    </a:p>
                  </a:txBody>
                  <a:tcPr marL="59174" marR="59174" marT="0" marB="0"/>
                </a:tc>
                <a:extLst>
                  <a:ext uri="{0D108BD9-81ED-4DB2-BD59-A6C34878D82A}">
                    <a16:rowId xmlns:a16="http://schemas.microsoft.com/office/drawing/2014/main" val="178442062"/>
                  </a:ext>
                </a:extLst>
              </a:tr>
              <a:tr h="143892">
                <a:tc>
                  <a:txBody>
                    <a:bodyPr/>
                    <a:lstStyle/>
                    <a:p>
                      <a:pPr>
                        <a:lnSpc>
                          <a:spcPct val="107000"/>
                        </a:lnSpc>
                        <a:spcAft>
                          <a:spcPts val="0"/>
                        </a:spcAft>
                      </a:pPr>
                      <a:r>
                        <a:rPr lang="en-GB" sz="900">
                          <a:effectLst/>
                        </a:rPr>
                        <a:t>Burbur-Pinella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2x2 drops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Gradually increasing to 2x20 drops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3671544195"/>
                  </a:ext>
                </a:extLst>
              </a:tr>
              <a:tr h="143892">
                <a:tc>
                  <a:txBody>
                    <a:bodyPr/>
                    <a:lstStyle/>
                    <a:p>
                      <a:pPr>
                        <a:lnSpc>
                          <a:spcPct val="107000"/>
                        </a:lnSpc>
                        <a:spcAft>
                          <a:spcPts val="0"/>
                        </a:spcAft>
                      </a:pPr>
                      <a:r>
                        <a:rPr lang="en-GB" sz="900">
                          <a:effectLst/>
                        </a:rPr>
                        <a:t>Serrapaptase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2x1 Capsules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away from meals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3754270038"/>
                  </a:ext>
                </a:extLst>
              </a:tr>
              <a:tr h="178905">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extLst>
                  <a:ext uri="{0D108BD9-81ED-4DB2-BD59-A6C34878D82A}">
                    <a16:rowId xmlns:a16="http://schemas.microsoft.com/office/drawing/2014/main" val="2443313187"/>
                  </a:ext>
                </a:extLst>
              </a:tr>
              <a:tr h="265000">
                <a:tc>
                  <a:txBody>
                    <a:bodyPr/>
                    <a:lstStyle/>
                    <a:p>
                      <a:pPr>
                        <a:lnSpc>
                          <a:spcPct val="107000"/>
                        </a:lnSpc>
                        <a:spcAft>
                          <a:spcPts val="0"/>
                        </a:spcAft>
                      </a:pPr>
                      <a:r>
                        <a:rPr lang="en-GB" sz="900">
                          <a:effectLst/>
                        </a:rPr>
                        <a:t>36 hour interruption = no Cumanda/Samento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extLst>
                  <a:ext uri="{0D108BD9-81ED-4DB2-BD59-A6C34878D82A}">
                    <a16:rowId xmlns:a16="http://schemas.microsoft.com/office/drawing/2014/main" val="748446308"/>
                  </a:ext>
                </a:extLst>
              </a:tr>
              <a:tr h="212480">
                <a:tc>
                  <a:txBody>
                    <a:bodyPr/>
                    <a:lstStyle/>
                    <a:p>
                      <a:endParaRPr lang="en-GB" sz="900">
                        <a:effectLst/>
                        <a:latin typeface="Calibri" panose="020F0502020204030204" pitchFamily="34"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15567462"/>
                  </a:ext>
                </a:extLst>
              </a:tr>
              <a:tr h="143892">
                <a:tc>
                  <a:txBody>
                    <a:bodyPr/>
                    <a:lstStyle/>
                    <a:p>
                      <a:pPr>
                        <a:lnSpc>
                          <a:spcPct val="107000"/>
                        </a:lnSpc>
                        <a:spcAft>
                          <a:spcPts val="0"/>
                        </a:spcAft>
                      </a:pPr>
                      <a:r>
                        <a:rPr lang="en-GB" sz="900">
                          <a:effectLst/>
                        </a:rPr>
                        <a:t>Next 12 days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1333454719"/>
                  </a:ext>
                </a:extLst>
              </a:tr>
              <a:tr h="265000">
                <a:tc>
                  <a:txBody>
                    <a:bodyPr/>
                    <a:lstStyle/>
                    <a:p>
                      <a:pPr>
                        <a:lnSpc>
                          <a:spcPct val="107000"/>
                        </a:lnSpc>
                        <a:spcAft>
                          <a:spcPts val="0"/>
                        </a:spcAft>
                      </a:pPr>
                      <a:r>
                        <a:rPr lang="en-GB" sz="900">
                          <a:effectLst/>
                        </a:rPr>
                        <a:t>Tangarana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2x2 drops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Gradually increasing to 2x30 per day, 30 minutes before meals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4111000771"/>
                  </a:ext>
                </a:extLst>
              </a:tr>
              <a:tr h="265000">
                <a:tc>
                  <a:txBody>
                    <a:bodyPr/>
                    <a:lstStyle/>
                    <a:p>
                      <a:pPr>
                        <a:lnSpc>
                          <a:spcPct val="107000"/>
                        </a:lnSpc>
                        <a:spcAft>
                          <a:spcPts val="0"/>
                        </a:spcAft>
                      </a:pPr>
                      <a:r>
                        <a:rPr lang="en-GB" sz="900">
                          <a:effectLst/>
                        </a:rPr>
                        <a:t>Samento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2x2 drops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Gradually increasing to 2x30 per day, 30 minutes before meals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3536408556"/>
                  </a:ext>
                </a:extLst>
              </a:tr>
              <a:tr h="143892">
                <a:tc>
                  <a:txBody>
                    <a:bodyPr/>
                    <a:lstStyle/>
                    <a:p>
                      <a:pPr>
                        <a:lnSpc>
                          <a:spcPct val="107000"/>
                        </a:lnSpc>
                        <a:spcAft>
                          <a:spcPts val="0"/>
                        </a:spcAft>
                      </a:pPr>
                      <a:r>
                        <a:rPr lang="en-GB" sz="900">
                          <a:effectLst/>
                        </a:rPr>
                        <a:t>Burbur-Pinella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2x2 drops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Gradually increasing to 2x20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1750426602"/>
                  </a:ext>
                </a:extLst>
              </a:tr>
              <a:tr h="143892">
                <a:tc>
                  <a:txBody>
                    <a:bodyPr/>
                    <a:lstStyle/>
                    <a:p>
                      <a:pPr>
                        <a:lnSpc>
                          <a:spcPct val="107000"/>
                        </a:lnSpc>
                        <a:spcAft>
                          <a:spcPts val="0"/>
                        </a:spcAft>
                      </a:pPr>
                      <a:r>
                        <a:rPr lang="en-GB" sz="900">
                          <a:effectLst/>
                        </a:rPr>
                        <a:t>Serrapeptase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2x1 Capsules per day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away from meals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endParaRPr lang="en-GB" sz="900">
                        <a:effectLst/>
                        <a:latin typeface="Calibri" panose="020F0502020204030204" pitchFamily="34" charset="0"/>
                      </a:endParaRPr>
                    </a:p>
                  </a:txBody>
                  <a:tcPr marL="59174" marR="59174" marT="0" marB="0"/>
                </a:tc>
                <a:extLst>
                  <a:ext uri="{0D108BD9-81ED-4DB2-BD59-A6C34878D82A}">
                    <a16:rowId xmlns:a16="http://schemas.microsoft.com/office/drawing/2014/main" val="3715302072"/>
                  </a:ext>
                </a:extLst>
              </a:tr>
              <a:tr h="175068">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extLst>
                  <a:ext uri="{0D108BD9-81ED-4DB2-BD59-A6C34878D82A}">
                    <a16:rowId xmlns:a16="http://schemas.microsoft.com/office/drawing/2014/main" val="2471986674"/>
                  </a:ext>
                </a:extLst>
              </a:tr>
              <a:tr h="265000">
                <a:tc>
                  <a:txBody>
                    <a:bodyPr/>
                    <a:lstStyle/>
                    <a:p>
                      <a:pPr>
                        <a:lnSpc>
                          <a:spcPct val="107000"/>
                        </a:lnSpc>
                        <a:spcAft>
                          <a:spcPts val="0"/>
                        </a:spcAft>
                      </a:pPr>
                      <a:r>
                        <a:rPr lang="en-GB" sz="900">
                          <a:effectLst/>
                        </a:rPr>
                        <a:t>36 hour interruption = no Tangarana/Samento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900" dirty="0">
                          <a:effectLst/>
                        </a:rPr>
                        <a:t> </a:t>
                      </a:r>
                      <a:r>
                        <a:rPr kumimoji="0" lang="en-GB"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Repeat this cycle for 3 months or as advised by your clinician</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ensure that you are drinking 3 litres of water per day while taking this protocol</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a:lnSpc>
                          <a:spcPct val="107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74" marR="59174" marT="0" marB="0"/>
                </a:tc>
                <a:extLst>
                  <a:ext uri="{0D108BD9-81ED-4DB2-BD59-A6C34878D82A}">
                    <a16:rowId xmlns:a16="http://schemas.microsoft.com/office/drawing/2014/main" val="1791368736"/>
                  </a:ext>
                </a:extLst>
              </a:tr>
            </a:tbl>
          </a:graphicData>
        </a:graphic>
      </p:graphicFrame>
    </p:spTree>
    <p:extLst>
      <p:ext uri="{BB962C8B-B14F-4D97-AF65-F5344CB8AC3E}">
        <p14:creationId xmlns:p14="http://schemas.microsoft.com/office/powerpoint/2010/main" val="1640001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6268-491A-49F6-BFD3-B26CB5FB956C}"/>
              </a:ext>
            </a:extLst>
          </p:cNvPr>
          <p:cNvSpPr>
            <a:spLocks noGrp="1"/>
          </p:cNvSpPr>
          <p:nvPr>
            <p:ph type="title"/>
          </p:nvPr>
        </p:nvSpPr>
        <p:spPr>
          <a:xfrm>
            <a:off x="1441525" y="804519"/>
            <a:ext cx="9613329" cy="734189"/>
          </a:xfrm>
        </p:spPr>
        <p:txBody>
          <a:bodyPr>
            <a:normAutofit fontScale="90000"/>
          </a:bodyPr>
          <a:lstStyle/>
          <a:p>
            <a:r>
              <a:rPr lang="en-GB" dirty="0"/>
              <a:t>Contents of </a:t>
            </a:r>
            <a:r>
              <a:rPr lang="en-GB" sz="3100" dirty="0"/>
              <a:t>lecture</a:t>
            </a:r>
            <a:br>
              <a:rPr lang="en-GB" sz="1800" dirty="0"/>
            </a:br>
            <a:r>
              <a:rPr lang="en-GB" sz="1800" dirty="0">
                <a:solidFill>
                  <a:srgbClr val="FF0000"/>
                </a:solidFill>
              </a:rPr>
              <a:t>Laboratories used have been indicated on the slides throughout the lecture.</a:t>
            </a:r>
            <a:br>
              <a:rPr lang="en-GB" sz="1800" dirty="0">
                <a:solidFill>
                  <a:srgbClr val="FF0000"/>
                </a:solidFill>
              </a:rPr>
            </a:br>
            <a:endParaRPr lang="en-GB" sz="1800" dirty="0"/>
          </a:p>
        </p:txBody>
      </p:sp>
      <p:sp>
        <p:nvSpPr>
          <p:cNvPr id="3" name="Content Placeholder 2">
            <a:extLst>
              <a:ext uri="{FF2B5EF4-FFF2-40B4-BE49-F238E27FC236}">
                <a16:creationId xmlns:a16="http://schemas.microsoft.com/office/drawing/2014/main" id="{85A69968-7C63-49CB-AD1A-DC4513BB2BBE}"/>
              </a:ext>
            </a:extLst>
          </p:cNvPr>
          <p:cNvSpPr>
            <a:spLocks noGrp="1"/>
          </p:cNvSpPr>
          <p:nvPr>
            <p:ph idx="1"/>
          </p:nvPr>
        </p:nvSpPr>
        <p:spPr>
          <a:xfrm>
            <a:off x="946320" y="1538709"/>
            <a:ext cx="10613791" cy="4550484"/>
          </a:xfrm>
        </p:spPr>
        <p:txBody>
          <a:bodyPr>
            <a:normAutofit fontScale="70000" lnSpcReduction="20000"/>
          </a:bodyPr>
          <a:lstStyle/>
          <a:p>
            <a:endParaRPr lang="en-GB" dirty="0"/>
          </a:p>
          <a:p>
            <a:r>
              <a:rPr lang="en-GB" dirty="0"/>
              <a:t>Incidence of schizophrenia</a:t>
            </a:r>
          </a:p>
          <a:p>
            <a:r>
              <a:rPr lang="en-GB" dirty="0"/>
              <a:t>Correlation with Lyme disease geographically</a:t>
            </a:r>
          </a:p>
          <a:p>
            <a:r>
              <a:rPr lang="en-GB" dirty="0"/>
              <a:t>Case presentation</a:t>
            </a:r>
          </a:p>
          <a:p>
            <a:r>
              <a:rPr lang="en-GB" dirty="0"/>
              <a:t>History</a:t>
            </a:r>
          </a:p>
          <a:p>
            <a:r>
              <a:rPr lang="en-GB" dirty="0"/>
              <a:t>Treatment</a:t>
            </a:r>
          </a:p>
          <a:p>
            <a:r>
              <a:rPr lang="en-GB" dirty="0"/>
              <a:t>Summary of biological systems supported</a:t>
            </a:r>
          </a:p>
          <a:p>
            <a:r>
              <a:rPr lang="en-GB" dirty="0"/>
              <a:t>Plans for the future</a:t>
            </a:r>
          </a:p>
          <a:p>
            <a:r>
              <a:rPr lang="en-GB" dirty="0"/>
              <a:t>Positive investigation results shown in more detail</a:t>
            </a:r>
          </a:p>
          <a:p>
            <a:r>
              <a:rPr lang="en-GB" dirty="0"/>
              <a:t>Pathway to illness</a:t>
            </a:r>
          </a:p>
          <a:p>
            <a:r>
              <a:rPr lang="en-GB" dirty="0"/>
              <a:t>Discussion including CIRS; i.e. chronic inflammatory response syndrome, neuroimmunology, the genetics of schizophrenia immunity, schizophrenia as an autoimmune illness, schizophrenia and gluten, infection homology.</a:t>
            </a:r>
          </a:p>
          <a:p>
            <a:r>
              <a:rPr lang="en-GB" dirty="0"/>
              <a:t>Take Home points</a:t>
            </a:r>
          </a:p>
        </p:txBody>
      </p:sp>
    </p:spTree>
    <p:extLst>
      <p:ext uri="{BB962C8B-B14F-4D97-AF65-F5344CB8AC3E}">
        <p14:creationId xmlns:p14="http://schemas.microsoft.com/office/powerpoint/2010/main" val="303351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84F9-E9AB-4327-B72F-11E2BD633697}"/>
              </a:ext>
            </a:extLst>
          </p:cNvPr>
          <p:cNvSpPr>
            <a:spLocks noGrp="1"/>
          </p:cNvSpPr>
          <p:nvPr>
            <p:ph type="title"/>
          </p:nvPr>
        </p:nvSpPr>
        <p:spPr/>
        <p:txBody>
          <a:bodyPr/>
          <a:lstStyle/>
          <a:p>
            <a:r>
              <a:rPr lang="en-GB" dirty="0"/>
              <a:t>Other treatments</a:t>
            </a:r>
          </a:p>
        </p:txBody>
      </p:sp>
      <p:sp>
        <p:nvSpPr>
          <p:cNvPr id="3" name="Content Placeholder 2">
            <a:extLst>
              <a:ext uri="{FF2B5EF4-FFF2-40B4-BE49-F238E27FC236}">
                <a16:creationId xmlns:a16="http://schemas.microsoft.com/office/drawing/2014/main" id="{98895583-7C79-4F17-AB5D-172C0E69C529}"/>
              </a:ext>
            </a:extLst>
          </p:cNvPr>
          <p:cNvSpPr>
            <a:spLocks noGrp="1"/>
          </p:cNvSpPr>
          <p:nvPr>
            <p:ph idx="1"/>
          </p:nvPr>
        </p:nvSpPr>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Liposomal melatonin at night, ( day/night switch,)</a:t>
            </a:r>
          </a:p>
          <a:p>
            <a:r>
              <a:rPr lang="en-GB" dirty="0">
                <a:latin typeface="Calibri" panose="020F0502020204030204" pitchFamily="34" charset="0"/>
                <a:ea typeface="Calibri" panose="020F0502020204030204" pitchFamily="34" charset="0"/>
                <a:cs typeface="Times New Roman" panose="02020603050405020304" pitchFamily="18" charset="0"/>
              </a:rPr>
              <a:t>low-dose liposomal </a:t>
            </a:r>
            <a:r>
              <a:rPr lang="en-GB" dirty="0" err="1">
                <a:latin typeface="Calibri" panose="020F0502020204030204" pitchFamily="34" charset="0"/>
                <a:ea typeface="Calibri" panose="020F0502020204030204" pitchFamily="34" charset="0"/>
                <a:cs typeface="Times New Roman" panose="02020603050405020304" pitchFamily="18" charset="0"/>
              </a:rPr>
              <a:t>artemsin</a:t>
            </a:r>
            <a:r>
              <a:rPr lang="en-GB" dirty="0">
                <a:latin typeface="Calibri" panose="020F0502020204030204" pitchFamily="34" charset="0"/>
                <a:ea typeface="Calibri" panose="020F0502020204030204" pitchFamily="34" charset="0"/>
                <a:cs typeface="Times New Roman" panose="02020603050405020304" pitchFamily="18" charset="0"/>
              </a:rPr>
              <a:t> and </a:t>
            </a:r>
            <a:r>
              <a:rPr lang="en-GB" dirty="0" err="1">
                <a:latin typeface="Calibri" panose="020F0502020204030204" pitchFamily="34" charset="0"/>
                <a:ea typeface="Calibri" panose="020F0502020204030204" pitchFamily="34" charset="0"/>
                <a:cs typeface="Times New Roman" panose="02020603050405020304" pitchFamily="18" charset="0"/>
              </a:rPr>
              <a:t>coriandolo</a:t>
            </a:r>
            <a:r>
              <a:rPr lang="en-GB" dirty="0">
                <a:latin typeface="Calibri" panose="020F0502020204030204" pitchFamily="34" charset="0"/>
                <a:ea typeface="Calibri" panose="020F0502020204030204" pitchFamily="34" charset="0"/>
                <a:cs typeface="Times New Roman" panose="02020603050405020304" pitchFamily="18" charset="0"/>
              </a:rPr>
              <a:t>( parasites &amp; metal)</a:t>
            </a:r>
          </a:p>
          <a:p>
            <a:r>
              <a:rPr lang="en-GB" dirty="0">
                <a:latin typeface="Calibri" panose="020F0502020204030204" pitchFamily="34" charset="0"/>
                <a:ea typeface="Calibri" panose="020F0502020204030204" pitchFamily="34" charset="0"/>
                <a:cs typeface="Times New Roman" panose="02020603050405020304" pitchFamily="18" charset="0"/>
              </a:rPr>
              <a:t>MOLD IGG positive tests treated with </a:t>
            </a:r>
            <a:r>
              <a:rPr lang="en-GB" dirty="0" err="1">
                <a:latin typeface="Calibri" panose="020F0502020204030204" pitchFamily="34" charset="0"/>
                <a:ea typeface="Calibri" panose="020F0502020204030204" pitchFamily="34" charset="0"/>
                <a:cs typeface="Times New Roman" panose="02020603050405020304" pitchFamily="18" charset="0"/>
              </a:rPr>
              <a:t>Rizol</a:t>
            </a:r>
            <a:r>
              <a:rPr lang="en-GB" dirty="0">
                <a:latin typeface="Calibri" panose="020F0502020204030204" pitchFamily="34" charset="0"/>
                <a:ea typeface="Calibri" panose="020F0502020204030204" pitchFamily="34" charset="0"/>
                <a:cs typeface="Times New Roman" panose="02020603050405020304" pitchFamily="18" charset="0"/>
              </a:rPr>
              <a:t> Gamma ( Ki science)</a:t>
            </a:r>
          </a:p>
          <a:p>
            <a:r>
              <a:rPr lang="en-GB" dirty="0">
                <a:latin typeface="Calibri" panose="020F0502020204030204" pitchFamily="34" charset="0"/>
                <a:ea typeface="Calibri" panose="020F0502020204030204" pitchFamily="34" charset="0"/>
                <a:cs typeface="Times New Roman" panose="02020603050405020304" pitchFamily="18" charset="0"/>
              </a:rPr>
              <a:t>Removal from </a:t>
            </a:r>
            <a:r>
              <a:rPr lang="en-GB" dirty="0" err="1">
                <a:latin typeface="Calibri" panose="020F0502020204030204" pitchFamily="34" charset="0"/>
                <a:ea typeface="Calibri" panose="020F0502020204030204" pitchFamily="34" charset="0"/>
                <a:cs typeface="Times New Roman" panose="02020603050405020304" pitchFamily="18" charset="0"/>
              </a:rPr>
              <a:t>mold</a:t>
            </a:r>
            <a:r>
              <a:rPr lang="en-GB" dirty="0">
                <a:latin typeface="Calibri" panose="020F0502020204030204" pitchFamily="34" charset="0"/>
                <a:ea typeface="Calibri" panose="020F0502020204030204" pitchFamily="34" charset="0"/>
                <a:cs typeface="Times New Roman" panose="02020603050405020304" pitchFamily="18" charset="0"/>
              </a:rPr>
              <a:t> source</a:t>
            </a:r>
          </a:p>
          <a:p>
            <a:r>
              <a:rPr lang="en-GB" dirty="0">
                <a:latin typeface="Calibri" panose="020F0502020204030204" pitchFamily="34" charset="0"/>
                <a:ea typeface="Calibri" panose="020F0502020204030204" pitchFamily="34" charset="0"/>
                <a:cs typeface="Times New Roman" panose="02020603050405020304" pitchFamily="18" charset="0"/>
              </a:rPr>
              <a:t>Glutathione &amp; phospholipids can help this ( he was on low dose via ATP fuel by researched nutritionals) </a:t>
            </a:r>
          </a:p>
          <a:p>
            <a:r>
              <a:rPr lang="en-GB" dirty="0">
                <a:latin typeface="Calibri" panose="020F0502020204030204" pitchFamily="34" charset="0"/>
                <a:ea typeface="Calibri" panose="020F0502020204030204" pitchFamily="34" charset="0"/>
                <a:cs typeface="Times New Roman" panose="02020603050405020304" pitchFamily="18" charset="0"/>
              </a:rPr>
              <a:t>Chlorella </a:t>
            </a:r>
            <a:r>
              <a:rPr lang="en-GB" dirty="0" err="1">
                <a:latin typeface="Calibri" panose="020F0502020204030204" pitchFamily="34" charset="0"/>
                <a:ea typeface="Calibri" panose="020F0502020204030204" pitchFamily="34" charset="0"/>
                <a:cs typeface="Times New Roman" panose="02020603050405020304" pitchFamily="18" charset="0"/>
              </a:rPr>
              <a:t>pyroidenosa</a:t>
            </a:r>
            <a:r>
              <a:rPr lang="en-GB" dirty="0">
                <a:latin typeface="Calibri" panose="020F0502020204030204" pitchFamily="34" charset="0"/>
                <a:ea typeface="Calibri" panose="020F0502020204030204" pitchFamily="34" charset="0"/>
                <a:cs typeface="Times New Roman" panose="02020603050405020304" pitchFamily="18" charset="0"/>
              </a:rPr>
              <a:t> used as a binder</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640671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AB69E-516A-483D-8E88-174C9E43B163}"/>
              </a:ext>
            </a:extLst>
          </p:cNvPr>
          <p:cNvSpPr/>
          <p:nvPr/>
        </p:nvSpPr>
        <p:spPr>
          <a:xfrm>
            <a:off x="1235412" y="2110902"/>
            <a:ext cx="10369686" cy="3323987"/>
          </a:xfrm>
          <a:prstGeom prst="rect">
            <a:avLst/>
          </a:prstGeom>
        </p:spPr>
        <p:txBody>
          <a:bodyPr wrap="square">
            <a:spAutoFit/>
          </a:bodyPr>
          <a:lstStyle/>
          <a:p>
            <a:pPr marL="285750" indent="-285750">
              <a:spcAft>
                <a:spcPts val="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During </a:t>
            </a:r>
            <a:r>
              <a:rPr lang="en-GB" sz="2400" dirty="0" err="1">
                <a:latin typeface="Calibri" panose="020F0502020204030204" pitchFamily="34" charset="0"/>
                <a:ea typeface="Calibri" panose="020F0502020204030204" pitchFamily="34" charset="0"/>
                <a:cs typeface="Times New Roman" panose="02020603050405020304" pitchFamily="18" charset="0"/>
              </a:rPr>
              <a:t>lyme</a:t>
            </a:r>
            <a:r>
              <a:rPr lang="en-GB" sz="2400" dirty="0">
                <a:latin typeface="Calibri" panose="020F0502020204030204" pitchFamily="34" charset="0"/>
                <a:ea typeface="Calibri" panose="020F0502020204030204" pitchFamily="34" charset="0"/>
                <a:cs typeface="Times New Roman" panose="02020603050405020304" pitchFamily="18" charset="0"/>
              </a:rPr>
              <a:t> disease treatment, developed quite a severe </a:t>
            </a:r>
            <a:r>
              <a:rPr lang="en-GB" sz="2400" dirty="0" err="1">
                <a:latin typeface="Calibri" panose="020F0502020204030204" pitchFamily="34" charset="0"/>
                <a:ea typeface="Calibri" panose="020F0502020204030204" pitchFamily="34" charset="0"/>
                <a:cs typeface="Times New Roman" panose="02020603050405020304" pitchFamily="18" charset="0"/>
              </a:rPr>
              <a:t>Herx</a:t>
            </a:r>
            <a:r>
              <a:rPr lang="en-GB" sz="2400" dirty="0">
                <a:latin typeface="Calibri" panose="020F0502020204030204" pitchFamily="34" charset="0"/>
                <a:ea typeface="Calibri" panose="020F0502020204030204" pitchFamily="34" charset="0"/>
                <a:cs typeface="Times New Roman" panose="02020603050405020304" pitchFamily="18" charset="0"/>
              </a:rPr>
              <a:t> reaction.  This involved significant slowing and sluggish feelings of his muscles in his limbs and extreme tiredness.</a:t>
            </a:r>
          </a:p>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I recommended that he increased his IV glutathione and oral </a:t>
            </a:r>
            <a:r>
              <a:rPr lang="en-GB" sz="2400" dirty="0" err="1">
                <a:latin typeface="Calibri" panose="020F0502020204030204" pitchFamily="34" charset="0"/>
                <a:ea typeface="Calibri" panose="020F0502020204030204" pitchFamily="34" charset="0"/>
                <a:cs typeface="Times New Roman" panose="02020603050405020304" pitchFamily="18" charset="0"/>
              </a:rPr>
              <a:t>lipososomal</a:t>
            </a:r>
            <a:r>
              <a:rPr lang="en-GB" sz="2400" dirty="0">
                <a:latin typeface="Calibri" panose="020F0502020204030204" pitchFamily="34" charset="0"/>
                <a:ea typeface="Calibri" panose="020F0502020204030204" pitchFamily="34" charset="0"/>
                <a:cs typeface="Times New Roman" panose="02020603050405020304" pitchFamily="18" charset="0"/>
              </a:rPr>
              <a:t> glutathione but he did not wish to do this;</a:t>
            </a:r>
            <a:r>
              <a:rPr lang="en-GB" sz="2400" dirty="0"/>
              <a:t> Nor to take in a any other support for a </a:t>
            </a:r>
            <a:r>
              <a:rPr lang="en-GB" sz="2400" dirty="0" err="1"/>
              <a:t>herx</a:t>
            </a:r>
            <a:r>
              <a:rPr lang="en-GB" sz="2400" dirty="0"/>
              <a:t> reaction</a:t>
            </a:r>
            <a:r>
              <a:rPr lang="en-GB" sz="2400" dirty="0">
                <a:latin typeface="Calibri" panose="020F0502020204030204" pitchFamily="34" charset="0"/>
                <a:ea typeface="Calibri" panose="020F0502020204030204" pitchFamily="34" charset="0"/>
                <a:cs typeface="Times New Roman" panose="02020603050405020304" pitchFamily="18" charset="0"/>
              </a:rPr>
              <a:t> . Previously he has been playing golf and had been extremely well but took several months to recover from this reaction.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Title 2">
            <a:extLst>
              <a:ext uri="{FF2B5EF4-FFF2-40B4-BE49-F238E27FC236}">
                <a16:creationId xmlns:a16="http://schemas.microsoft.com/office/drawing/2014/main" id="{6077710D-F0B2-4EF5-8008-402CD5061BA8}"/>
              </a:ext>
            </a:extLst>
          </p:cNvPr>
          <p:cNvSpPr>
            <a:spLocks noGrp="1"/>
          </p:cNvSpPr>
          <p:nvPr>
            <p:ph type="title"/>
          </p:nvPr>
        </p:nvSpPr>
        <p:spPr>
          <a:xfrm>
            <a:off x="1235412" y="365126"/>
            <a:ext cx="10118387" cy="704918"/>
          </a:xfrm>
        </p:spPr>
        <p:txBody>
          <a:bodyPr/>
          <a:lstStyle/>
          <a:p>
            <a:r>
              <a:rPr lang="en-GB" dirty="0" err="1"/>
              <a:t>Herxheimer</a:t>
            </a:r>
            <a:r>
              <a:rPr lang="en-GB" dirty="0"/>
              <a:t> reaction</a:t>
            </a:r>
          </a:p>
        </p:txBody>
      </p:sp>
    </p:spTree>
    <p:extLst>
      <p:ext uri="{BB962C8B-B14F-4D97-AF65-F5344CB8AC3E}">
        <p14:creationId xmlns:p14="http://schemas.microsoft.com/office/powerpoint/2010/main" val="2716269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E897-5ECA-42D1-81D6-18ECC38CB6D9}"/>
              </a:ext>
            </a:extLst>
          </p:cNvPr>
          <p:cNvSpPr>
            <a:spLocks noGrp="1"/>
          </p:cNvSpPr>
          <p:nvPr>
            <p:ph type="title"/>
          </p:nvPr>
        </p:nvSpPr>
        <p:spPr>
          <a:xfrm>
            <a:off x="1451579" y="804519"/>
            <a:ext cx="9603275" cy="1211213"/>
          </a:xfrm>
        </p:spPr>
        <p:txBody>
          <a:bodyPr>
            <a:normAutofit/>
          </a:bodyPr>
          <a:lstStyle/>
          <a:p>
            <a:r>
              <a:rPr lang="en-GB" sz="2400" dirty="0"/>
              <a:t>Abnormal heart rate variability</a:t>
            </a:r>
            <a:br>
              <a:rPr lang="en-GB" sz="2400" dirty="0"/>
            </a:br>
            <a:r>
              <a:rPr lang="en-GB" sz="2400" dirty="0"/>
              <a:t>POTS: POSTURAL ORTHOSTATIC TACHYCARDIA SYNDROME</a:t>
            </a:r>
          </a:p>
        </p:txBody>
      </p:sp>
      <p:sp>
        <p:nvSpPr>
          <p:cNvPr id="3" name="Content Placeholder 2">
            <a:extLst>
              <a:ext uri="{FF2B5EF4-FFF2-40B4-BE49-F238E27FC236}">
                <a16:creationId xmlns:a16="http://schemas.microsoft.com/office/drawing/2014/main" id="{AA09D393-D21F-4C64-A951-B2982800BF6F}"/>
              </a:ext>
            </a:extLst>
          </p:cNvPr>
          <p:cNvSpPr>
            <a:spLocks noGrp="1"/>
          </p:cNvSpPr>
          <p:nvPr>
            <p:ph idx="1"/>
          </p:nvPr>
        </p:nvSpPr>
        <p:spPr/>
        <p:txBody>
          <a:bodyPr>
            <a:normAutofit/>
          </a:bodyPr>
          <a:lstStyle/>
          <a:p>
            <a:r>
              <a:rPr lang="en-GB" dirty="0"/>
              <a:t>During his recovery period, he suffered frequent attacks of agitation and pacing. Examination findings showed his blood pressure to be low at 80/40, pulse 96. treated with ice and rest, abdominal breathing. His blood pressure would rise suddenly at this time to 158/110 approximately, pulse 110.</a:t>
            </a:r>
          </a:p>
          <a:p>
            <a:endParaRPr lang="en-GB" dirty="0"/>
          </a:p>
          <a:p>
            <a:r>
              <a:rPr lang="en-GB" dirty="0"/>
              <a:t> Methods of improving parasympathetic activity include yoga breathing, ice, the gag reflex, gargling, “ activated oxygen”.</a:t>
            </a:r>
          </a:p>
          <a:p>
            <a:endParaRPr lang="en-GB" dirty="0"/>
          </a:p>
        </p:txBody>
      </p:sp>
    </p:spTree>
    <p:extLst>
      <p:ext uri="{BB962C8B-B14F-4D97-AF65-F5344CB8AC3E}">
        <p14:creationId xmlns:p14="http://schemas.microsoft.com/office/powerpoint/2010/main" val="1942565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3A729A-BBCE-42C0-A932-1AB4DA9D68CB}"/>
              </a:ext>
            </a:extLst>
          </p:cNvPr>
          <p:cNvSpPr/>
          <p:nvPr/>
        </p:nvSpPr>
        <p:spPr>
          <a:xfrm>
            <a:off x="2490776" y="1935050"/>
            <a:ext cx="7007158" cy="1908215"/>
          </a:xfrm>
          <a:prstGeom prst="rect">
            <a:avLst/>
          </a:prstGeom>
        </p:spPr>
        <p:txBody>
          <a:bodyPr wrap="square">
            <a:spAutoFit/>
          </a:bodyPr>
          <a:lstStyle/>
          <a:p>
            <a:r>
              <a:rPr lang="en-GB" sz="2000" dirty="0"/>
              <a:t>Clozapine increased to previous dose 300mg; EXCELLENT RESPONSE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Returned to IV Glutathione weekly, / liposomal  glutathione </a:t>
            </a: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Title 2">
            <a:extLst>
              <a:ext uri="{FF2B5EF4-FFF2-40B4-BE49-F238E27FC236}">
                <a16:creationId xmlns:a16="http://schemas.microsoft.com/office/drawing/2014/main" id="{DA4504B8-D514-4E89-A106-63A6FA265943}"/>
              </a:ext>
            </a:extLst>
          </p:cNvPr>
          <p:cNvSpPr>
            <a:spLocks noGrp="1"/>
          </p:cNvSpPr>
          <p:nvPr>
            <p:ph type="title"/>
          </p:nvPr>
        </p:nvSpPr>
        <p:spPr>
          <a:xfrm>
            <a:off x="933855" y="262647"/>
            <a:ext cx="10121000" cy="1264596"/>
          </a:xfrm>
        </p:spPr>
        <p:txBody>
          <a:bodyPr>
            <a:normAutofit/>
          </a:bodyPr>
          <a:lstStyle/>
          <a:p>
            <a:r>
              <a:rPr lang="en-GB" dirty="0"/>
              <a:t>Solution</a:t>
            </a:r>
            <a:br>
              <a:rPr lang="en-GB" dirty="0"/>
            </a:br>
            <a:endParaRPr lang="en-GB" dirty="0"/>
          </a:p>
        </p:txBody>
      </p:sp>
    </p:spTree>
    <p:extLst>
      <p:ext uri="{BB962C8B-B14F-4D97-AF65-F5344CB8AC3E}">
        <p14:creationId xmlns:p14="http://schemas.microsoft.com/office/powerpoint/2010/main" val="140951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5103-F7A3-41B0-B181-84494A6E339C}"/>
              </a:ext>
            </a:extLst>
          </p:cNvPr>
          <p:cNvSpPr>
            <a:spLocks noGrp="1"/>
          </p:cNvSpPr>
          <p:nvPr>
            <p:ph type="title"/>
          </p:nvPr>
        </p:nvSpPr>
        <p:spPr/>
        <p:txBody>
          <a:bodyPr/>
          <a:lstStyle/>
          <a:p>
            <a:r>
              <a:rPr lang="en-GB" dirty="0"/>
              <a:t>EVIDENCE FOR Glutathione TREATMENT</a:t>
            </a:r>
          </a:p>
        </p:txBody>
      </p:sp>
      <p:sp>
        <p:nvSpPr>
          <p:cNvPr id="3" name="Content Placeholder 2">
            <a:extLst>
              <a:ext uri="{FF2B5EF4-FFF2-40B4-BE49-F238E27FC236}">
                <a16:creationId xmlns:a16="http://schemas.microsoft.com/office/drawing/2014/main" id="{6FF27921-FBF2-4988-99E4-2D97BC4D4182}"/>
              </a:ext>
            </a:extLst>
          </p:cNvPr>
          <p:cNvSpPr>
            <a:spLocks noGrp="1"/>
          </p:cNvSpPr>
          <p:nvPr>
            <p:ph idx="1"/>
          </p:nvPr>
        </p:nvSpPr>
        <p:spPr/>
        <p:txBody>
          <a:bodyPr>
            <a:normAutofit fontScale="85000" lnSpcReduction="10000"/>
          </a:bodyPr>
          <a:lstStyle/>
          <a:p>
            <a:r>
              <a:rPr lang="en-GB" sz="2800" dirty="0">
                <a:solidFill>
                  <a:srgbClr val="FF0000"/>
                </a:solidFill>
              </a:rPr>
              <a:t>There is evidence that patients with schizophrenia treated with intravenous glutathione, dose 1200 mg per week, have an improvement of negative symptoms of schizophrenia.</a:t>
            </a:r>
            <a:endParaRPr lang="en-GB" dirty="0"/>
          </a:p>
          <a:p>
            <a:endParaRPr lang="en-GB" dirty="0"/>
          </a:p>
          <a:p>
            <a:r>
              <a:rPr lang="en-GB" sz="2300" dirty="0"/>
              <a:t>N acetyl cysteine 1 g twice daily. NAC is known to be an excellent precursor for the formation of glutathione in the body.</a:t>
            </a:r>
          </a:p>
          <a:p>
            <a:pPr marL="0" indent="0">
              <a:buNone/>
            </a:pPr>
            <a:endParaRPr lang="en-GB" sz="2300" dirty="0"/>
          </a:p>
          <a:p>
            <a:r>
              <a:rPr lang="en-GB" sz="2300" dirty="0"/>
              <a:t>It gives excellent immune modulation and anti-inflammatory properties </a:t>
            </a:r>
            <a:endParaRPr lang="en-GB" sz="2300" dirty="0">
              <a:solidFill>
                <a:srgbClr val="FF0000"/>
              </a:solidFill>
            </a:endParaRPr>
          </a:p>
        </p:txBody>
      </p:sp>
    </p:spTree>
    <p:extLst>
      <p:ext uri="{BB962C8B-B14F-4D97-AF65-F5344CB8AC3E}">
        <p14:creationId xmlns:p14="http://schemas.microsoft.com/office/powerpoint/2010/main" val="124987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9664E7-06E8-472A-BE55-625C4D613B78}"/>
              </a:ext>
            </a:extLst>
          </p:cNvPr>
          <p:cNvSpPr/>
          <p:nvPr/>
        </p:nvSpPr>
        <p:spPr>
          <a:xfrm>
            <a:off x="2538919" y="1984443"/>
            <a:ext cx="5924145" cy="3477875"/>
          </a:xfrm>
          <a:prstGeom prst="rect">
            <a:avLst/>
          </a:prstGeom>
        </p:spPr>
        <p:txBody>
          <a:bodyPr wrap="square">
            <a:spAutoFit/>
          </a:bodyPr>
          <a:lstStyle/>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clozapine  300 mg on</a:t>
            </a:r>
          </a:p>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low dose naltrexone 4.5 mg</a:t>
            </a:r>
          </a:p>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intravenous glutathione 1200 mg once every week</a:t>
            </a:r>
          </a:p>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 remains on a gluten-free and dairy free, sugar free diet.</a:t>
            </a:r>
          </a:p>
          <a:p>
            <a:pPr marL="342900" indent="-342900">
              <a:spcAft>
                <a:spcPts val="0"/>
              </a:spcAft>
              <a:buFont typeface="Arial" panose="020B0604020202020204" pitchFamily="34" charset="0"/>
              <a:buChar char="•"/>
            </a:pPr>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RG3 nasal spray </a:t>
            </a:r>
          </a:p>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EDTA silver spray</a:t>
            </a:r>
          </a:p>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N acetyl cysteine nasal spray</a:t>
            </a:r>
          </a:p>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NAC 500mg – 2gms a day</a:t>
            </a:r>
          </a:p>
          <a:p>
            <a:pPr marL="342900" indent="-342900">
              <a:spcAft>
                <a:spcPts val="0"/>
              </a:spcAft>
              <a:buFont typeface="Arial" panose="020B0604020202020204" pitchFamily="34" charset="0"/>
              <a:buChar char="•"/>
            </a:pPr>
            <a:r>
              <a:rPr lang="en-GB" sz="2000" dirty="0" err="1">
                <a:latin typeface="Calibri" panose="020F0502020204030204" pitchFamily="34" charset="0"/>
                <a:ea typeface="Calibri" panose="020F0502020204030204" pitchFamily="34" charset="0"/>
                <a:cs typeface="Times New Roman" panose="02020603050405020304" pitchFamily="18" charset="0"/>
              </a:rPr>
              <a:t>Bodybio</a:t>
            </a:r>
            <a:r>
              <a:rPr lang="en-GB" sz="2000" dirty="0">
                <a:latin typeface="Calibri" panose="020F0502020204030204" pitchFamily="34" charset="0"/>
                <a:ea typeface="Calibri" panose="020F0502020204030204" pitchFamily="34" charset="0"/>
                <a:cs typeface="Times New Roman" panose="02020603050405020304" pitchFamily="18" charset="0"/>
              </a:rPr>
              <a:t> phospholipids, Bile salts, higher fat diet, butyrate</a:t>
            </a:r>
          </a:p>
        </p:txBody>
      </p:sp>
      <p:sp>
        <p:nvSpPr>
          <p:cNvPr id="3" name="Title 2">
            <a:extLst>
              <a:ext uri="{FF2B5EF4-FFF2-40B4-BE49-F238E27FC236}">
                <a16:creationId xmlns:a16="http://schemas.microsoft.com/office/drawing/2014/main" id="{32D77D78-446C-46E9-9E9F-94EB4FA46C6C}"/>
              </a:ext>
            </a:extLst>
          </p:cNvPr>
          <p:cNvSpPr>
            <a:spLocks noGrp="1"/>
          </p:cNvSpPr>
          <p:nvPr>
            <p:ph type="title"/>
          </p:nvPr>
        </p:nvSpPr>
        <p:spPr>
          <a:xfrm>
            <a:off x="1167318" y="365126"/>
            <a:ext cx="10186481" cy="918926"/>
          </a:xfrm>
        </p:spPr>
        <p:txBody>
          <a:bodyPr>
            <a:normAutofit fontScale="90000"/>
          </a:bodyPr>
          <a:lstStyle/>
          <a:p>
            <a:r>
              <a:rPr lang="en-GB" sz="4000" u="sng" dirty="0">
                <a:latin typeface="Calibri" panose="020F0502020204030204" pitchFamily="34" charset="0"/>
                <a:ea typeface="Calibri" panose="020F0502020204030204" pitchFamily="34" charset="0"/>
                <a:cs typeface="Times New Roman" panose="02020603050405020304" pitchFamily="18" charset="0"/>
              </a:rPr>
              <a:t>Current treatment </a:t>
            </a:r>
            <a:br>
              <a:rPr lang="en-GB" u="sng"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4" name="Content Placeholder 3">
            <a:extLst>
              <a:ext uri="{FF2B5EF4-FFF2-40B4-BE49-F238E27FC236}">
                <a16:creationId xmlns:a16="http://schemas.microsoft.com/office/drawing/2014/main" id="{525AF6A9-F6C7-43ED-8271-D3B096E84F87}"/>
              </a:ext>
            </a:extLst>
          </p:cNvPr>
          <p:cNvSpPr>
            <a:spLocks noGrp="1"/>
          </p:cNvSpPr>
          <p:nvPr>
            <p:ph idx="1"/>
          </p:nvPr>
        </p:nvSpPr>
        <p:spPr>
          <a:xfrm flipH="1">
            <a:off x="11353799" y="5953327"/>
            <a:ext cx="95655" cy="223635"/>
          </a:xfrm>
        </p:spPr>
        <p:txBody>
          <a:bodyPr>
            <a:normAutofit fontScale="40000" lnSpcReduction="20000"/>
          </a:bodyPr>
          <a:lstStyle/>
          <a:p>
            <a:endParaRPr lang="en-GB" dirty="0"/>
          </a:p>
        </p:txBody>
      </p:sp>
    </p:spTree>
    <p:extLst>
      <p:ext uri="{BB962C8B-B14F-4D97-AF65-F5344CB8AC3E}">
        <p14:creationId xmlns:p14="http://schemas.microsoft.com/office/powerpoint/2010/main" val="474034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5A45-0858-4526-A9FD-D6333EBFDDFD}"/>
              </a:ext>
            </a:extLst>
          </p:cNvPr>
          <p:cNvSpPr>
            <a:spLocks noGrp="1"/>
          </p:cNvSpPr>
          <p:nvPr>
            <p:ph type="title"/>
          </p:nvPr>
        </p:nvSpPr>
        <p:spPr/>
        <p:txBody>
          <a:bodyPr>
            <a:normAutofit fontScale="90000"/>
          </a:bodyPr>
          <a:lstStyle/>
          <a:p>
            <a:r>
              <a:rPr lang="en-US" b="1" dirty="0"/>
              <a:t>Rg3 nasal spray to support neuronal health </a:t>
            </a:r>
            <a:br>
              <a:rPr lang="en-GB" dirty="0"/>
            </a:br>
            <a:endParaRPr lang="en-GB" dirty="0"/>
          </a:p>
        </p:txBody>
      </p:sp>
      <p:sp>
        <p:nvSpPr>
          <p:cNvPr id="3" name="Content Placeholder 2">
            <a:extLst>
              <a:ext uri="{FF2B5EF4-FFF2-40B4-BE49-F238E27FC236}">
                <a16:creationId xmlns:a16="http://schemas.microsoft.com/office/drawing/2014/main" id="{D1E732DD-940F-446C-838C-C9129B0A7575}"/>
              </a:ext>
            </a:extLst>
          </p:cNvPr>
          <p:cNvSpPr>
            <a:spLocks noGrp="1"/>
          </p:cNvSpPr>
          <p:nvPr>
            <p:ph idx="1"/>
          </p:nvPr>
        </p:nvSpPr>
        <p:spPr>
          <a:xfrm>
            <a:off x="1317813" y="2015732"/>
            <a:ext cx="9737042" cy="3936833"/>
          </a:xfrm>
        </p:spPr>
        <p:txBody>
          <a:bodyPr>
            <a:normAutofit fontScale="25000" lnSpcReduction="20000"/>
          </a:bodyPr>
          <a:lstStyle/>
          <a:p>
            <a:pPr marL="0" indent="0">
              <a:buNone/>
            </a:pPr>
            <a:r>
              <a:rPr lang="en-US" sz="4800" b="1" dirty="0"/>
              <a:t>Rg3 nasal spray contains 2% of ginsenoside Rg3,</a:t>
            </a:r>
            <a:r>
              <a:rPr lang="en-US" sz="4800" dirty="0"/>
              <a:t> a purified, active compound from ginseng.</a:t>
            </a:r>
            <a:endParaRPr lang="en-GB" sz="4800" dirty="0"/>
          </a:p>
          <a:p>
            <a:r>
              <a:rPr lang="en-US" sz="4800" dirty="0"/>
              <a:t>This spray is a researched treatment in situations with neuronal damage caused by </a:t>
            </a:r>
            <a:r>
              <a:rPr lang="en-US" sz="4800" b="1" dirty="0"/>
              <a:t>exhaustion , burn out, post-traumatic stress disorder,…</a:t>
            </a:r>
            <a:r>
              <a:rPr lang="en-US" dirty="0"/>
              <a:t> </a:t>
            </a:r>
            <a:endParaRPr lang="en-GB" dirty="0"/>
          </a:p>
          <a:p>
            <a:r>
              <a:rPr lang="en-US" sz="4800" b="1" dirty="0"/>
              <a:t>Rg3 has neuroprotective properties-protecting neuronal cells from the damage caused prolonged exposure to cortisol </a:t>
            </a:r>
            <a:r>
              <a:rPr lang="en-US" sz="4800" dirty="0"/>
              <a:t>and thereby reduces stress-related brain damage. </a:t>
            </a:r>
            <a:endParaRPr lang="en-GB" sz="4800" dirty="0"/>
          </a:p>
          <a:p>
            <a:r>
              <a:rPr lang="en-US" sz="4800" dirty="0"/>
              <a:t>Studies show hippocampal damage and neuronal death was induced in neuronal cells of rats being exposed to dexamethasone.</a:t>
            </a:r>
            <a:endParaRPr lang="en-GB" sz="4800" dirty="0"/>
          </a:p>
          <a:p>
            <a:r>
              <a:rPr lang="en-US" sz="4800" dirty="0"/>
              <a:t>Rg3 ginsenoside also </a:t>
            </a:r>
            <a:r>
              <a:rPr lang="en-US" sz="4800" b="1" dirty="0"/>
              <a:t>inhibits stress-induced plasma cortisone levels. </a:t>
            </a:r>
            <a:r>
              <a:rPr lang="nl-BE" sz="4800" b="1" baseline="30000" dirty="0"/>
              <a:t>1,2 </a:t>
            </a:r>
            <a:endParaRPr lang="en-GB" sz="4800" dirty="0"/>
          </a:p>
          <a:p>
            <a:r>
              <a:rPr lang="en-US" i="1" dirty="0"/>
              <a:t> </a:t>
            </a:r>
            <a:r>
              <a:rPr lang="en-US" sz="4800" dirty="0"/>
              <a:t>The nasal delivery system guarantees access through the blood-brain barrier.</a:t>
            </a:r>
            <a:r>
              <a:rPr lang="en-US" sz="4800" baseline="30000" dirty="0"/>
              <a:t>3</a:t>
            </a:r>
            <a:r>
              <a:rPr lang="en-US" sz="4800" dirty="0"/>
              <a:t> </a:t>
            </a:r>
          </a:p>
          <a:p>
            <a:r>
              <a:rPr lang="en-US" sz="4800" dirty="0"/>
              <a:t>Reduced microglial activation</a:t>
            </a:r>
            <a:endParaRPr lang="en-GB" sz="4800" dirty="0"/>
          </a:p>
          <a:p>
            <a:pPr marL="0" indent="0">
              <a:buNone/>
            </a:pPr>
            <a:r>
              <a:rPr lang="en-US" dirty="0"/>
              <a:t> </a:t>
            </a:r>
            <a:r>
              <a:rPr lang="en-US" sz="4800" dirty="0"/>
              <a:t> </a:t>
            </a:r>
            <a:r>
              <a:rPr lang="en-US" sz="4800" u="sng" dirty="0"/>
              <a:t>Sources </a:t>
            </a:r>
            <a:endParaRPr lang="en-GB" sz="4800" dirty="0"/>
          </a:p>
          <a:p>
            <a:r>
              <a:rPr lang="en-US" sz="4800" dirty="0"/>
              <a:t> 1Sung-Ok K, Jung-Man Y, et al. Ginsenoside Rb1 and Rg3 attenuate glucocorticoid-induced neurotoxicity. Cell mol </a:t>
            </a:r>
            <a:r>
              <a:rPr lang="en-US" sz="4800" dirty="0" err="1"/>
              <a:t>neurobiol</a:t>
            </a:r>
            <a:r>
              <a:rPr lang="en-US" sz="4800" dirty="0"/>
              <a:t>. 2010,857-862</a:t>
            </a:r>
            <a:endParaRPr lang="en-GB" sz="4800" dirty="0"/>
          </a:p>
          <a:p>
            <a:r>
              <a:rPr lang="en-US" sz="4800" dirty="0"/>
              <a:t> 2Seong SJ, Yeong MY, et al. Prevention of inflammation-Mediated Neurotoxicity by Rg3 and it’s role in microglial activation. Research Institute of veterinary medicine. 2008,156-756</a:t>
            </a:r>
            <a:endParaRPr lang="en-GB" sz="4800" dirty="0"/>
          </a:p>
          <a:p>
            <a:r>
              <a:rPr lang="en-US" sz="4800" dirty="0"/>
              <a:t> 3Hyeongming Kim, Jong Hyuk Lee, et al. Micro-/</a:t>
            </a:r>
            <a:r>
              <a:rPr lang="en-US" sz="4800" dirty="0" err="1"/>
              <a:t>nano</a:t>
            </a:r>
            <a:r>
              <a:rPr lang="en-US" sz="4800" dirty="0"/>
              <a:t>-sized delivery systems of ginsenosides for improved systemic bioavailability. J Ginseng Res. 2018, 19</a:t>
            </a:r>
            <a:endParaRPr lang="en-GB" sz="4800" dirty="0"/>
          </a:p>
          <a:p>
            <a:endParaRPr lang="en-GB" dirty="0"/>
          </a:p>
        </p:txBody>
      </p:sp>
    </p:spTree>
    <p:extLst>
      <p:ext uri="{BB962C8B-B14F-4D97-AF65-F5344CB8AC3E}">
        <p14:creationId xmlns:p14="http://schemas.microsoft.com/office/powerpoint/2010/main" val="938781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D03E82-8B72-4AD5-93BA-3783393BE5E2}"/>
              </a:ext>
            </a:extLst>
          </p:cNvPr>
          <p:cNvSpPr/>
          <p:nvPr/>
        </p:nvSpPr>
        <p:spPr>
          <a:xfrm>
            <a:off x="1416424" y="2110901"/>
            <a:ext cx="8233415" cy="2308324"/>
          </a:xfrm>
          <a:prstGeom prst="rect">
            <a:avLst/>
          </a:prstGeom>
        </p:spPr>
        <p:txBody>
          <a:bodyPr wrap="square">
            <a:spAutoFit/>
          </a:bodyPr>
          <a:lstStyle/>
          <a:p>
            <a:pPr marL="285750" indent="-285750">
              <a:spcAft>
                <a:spcPts val="0"/>
              </a:spcAft>
              <a:buFont typeface="Arial" panose="020B0604020202020204" pitchFamily="34" charset="0"/>
              <a:buChar char="•"/>
            </a:pPr>
            <a:r>
              <a:rPr lang="en-GB" dirty="0" err="1">
                <a:latin typeface="Calibri" panose="020F0502020204030204" pitchFamily="34" charset="0"/>
                <a:ea typeface="Calibri" panose="020F0502020204030204" pitchFamily="34" charset="0"/>
                <a:cs typeface="Times New Roman" panose="02020603050405020304" pitchFamily="18" charset="0"/>
              </a:rPr>
              <a:t>Marcons</a:t>
            </a:r>
            <a:r>
              <a:rPr lang="en-GB" dirty="0">
                <a:latin typeface="Calibri" panose="020F0502020204030204" pitchFamily="34" charset="0"/>
                <a:ea typeface="Calibri" panose="020F0502020204030204" pitchFamily="34" charset="0"/>
                <a:cs typeface="Times New Roman" panose="02020603050405020304" pitchFamily="18" charset="0"/>
              </a:rPr>
              <a:t>  test was also carried out and found to be positive. This was treated with a silver nose spray, also N acetyl cysteine  nasal spray.</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Previous nasal blockage has now settled down.</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Currently the patient does not wish any more tests and therefore the markers of chronic inflammatory response syndrome have not been measured, e.g. MSH, VIP, VEGF, et cetera</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Title 2">
            <a:extLst>
              <a:ext uri="{FF2B5EF4-FFF2-40B4-BE49-F238E27FC236}">
                <a16:creationId xmlns:a16="http://schemas.microsoft.com/office/drawing/2014/main" id="{13047584-18EC-46B0-B2C3-5216780CB2CE}"/>
              </a:ext>
            </a:extLst>
          </p:cNvPr>
          <p:cNvSpPr>
            <a:spLocks noGrp="1"/>
          </p:cNvSpPr>
          <p:nvPr>
            <p:ph type="title"/>
          </p:nvPr>
        </p:nvSpPr>
        <p:spPr>
          <a:xfrm>
            <a:off x="963038" y="365125"/>
            <a:ext cx="10390762" cy="801717"/>
          </a:xfrm>
        </p:spPr>
        <p:txBody>
          <a:bodyPr/>
          <a:lstStyle/>
          <a:p>
            <a:r>
              <a:rPr lang="en-GB" dirty="0"/>
              <a:t>Chronic inflammatory response syndrome?</a:t>
            </a:r>
          </a:p>
        </p:txBody>
      </p:sp>
      <p:sp>
        <p:nvSpPr>
          <p:cNvPr id="4" name="Content Placeholder 3">
            <a:extLst>
              <a:ext uri="{FF2B5EF4-FFF2-40B4-BE49-F238E27FC236}">
                <a16:creationId xmlns:a16="http://schemas.microsoft.com/office/drawing/2014/main" id="{B91D707C-400E-4887-BCB0-BCFA4427F68E}"/>
              </a:ext>
            </a:extLst>
          </p:cNvPr>
          <p:cNvSpPr>
            <a:spLocks noGrp="1"/>
          </p:cNvSpPr>
          <p:nvPr>
            <p:ph idx="1"/>
          </p:nvPr>
        </p:nvSpPr>
        <p:spPr>
          <a:xfrm>
            <a:off x="739302" y="6001966"/>
            <a:ext cx="45719" cy="174996"/>
          </a:xfrm>
        </p:spPr>
        <p:txBody>
          <a:bodyPr>
            <a:normAutofit fontScale="25000" lnSpcReduction="20000"/>
          </a:bodyPr>
          <a:lstStyle/>
          <a:p>
            <a:endParaRPr lang="en-GB" dirty="0"/>
          </a:p>
        </p:txBody>
      </p:sp>
    </p:spTree>
    <p:extLst>
      <p:ext uri="{BB962C8B-B14F-4D97-AF65-F5344CB8AC3E}">
        <p14:creationId xmlns:p14="http://schemas.microsoft.com/office/powerpoint/2010/main" val="405911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939E0-D5CA-4385-895E-A3DC5932AF5B}"/>
              </a:ext>
            </a:extLst>
          </p:cNvPr>
          <p:cNvSpPr>
            <a:spLocks noGrp="1"/>
          </p:cNvSpPr>
          <p:nvPr>
            <p:ph type="title"/>
          </p:nvPr>
        </p:nvSpPr>
        <p:spPr>
          <a:xfrm>
            <a:off x="1075764" y="385482"/>
            <a:ext cx="10271685" cy="968189"/>
          </a:xfrm>
        </p:spPr>
        <p:txBody>
          <a:bodyPr/>
          <a:lstStyle/>
          <a:p>
            <a:r>
              <a:rPr lang="en-GB" dirty="0"/>
              <a:t>Neuro steroids</a:t>
            </a:r>
          </a:p>
        </p:txBody>
      </p:sp>
      <p:sp>
        <p:nvSpPr>
          <p:cNvPr id="3" name="Text Placeholder 2">
            <a:extLst>
              <a:ext uri="{FF2B5EF4-FFF2-40B4-BE49-F238E27FC236}">
                <a16:creationId xmlns:a16="http://schemas.microsoft.com/office/drawing/2014/main" id="{A365D90C-6CB6-43B1-B8D4-D89D6DED3E96}"/>
              </a:ext>
            </a:extLst>
          </p:cNvPr>
          <p:cNvSpPr>
            <a:spLocks noGrp="1"/>
          </p:cNvSpPr>
          <p:nvPr>
            <p:ph type="body" idx="1"/>
          </p:nvPr>
        </p:nvSpPr>
        <p:spPr>
          <a:xfrm>
            <a:off x="708212" y="1685365"/>
            <a:ext cx="10639238" cy="4404286"/>
          </a:xfrm>
        </p:spPr>
        <p:txBody>
          <a:bodyPr>
            <a:noAutofit/>
          </a:bodyPr>
          <a:lstStyle/>
          <a:p>
            <a:r>
              <a:rPr lang="en-GB" sz="1600" dirty="0"/>
              <a:t>Low normal levels of testosterone, </a:t>
            </a:r>
            <a:r>
              <a:rPr lang="en-GB" sz="1600" dirty="0" err="1"/>
              <a:t>pregnenalone</a:t>
            </a:r>
            <a:r>
              <a:rPr lang="en-GB" sz="1600" dirty="0"/>
              <a:t> and DHEA were noted and he was therefore given small doses of bioidentical hormones which he took only for a short period of time. It is also considered that progesterone has an immunomodulatory effect and for a short period of time he was treated with 50 mg per day.</a:t>
            </a:r>
          </a:p>
          <a:p>
            <a:endParaRPr lang="en-GB" sz="1600" dirty="0"/>
          </a:p>
          <a:p>
            <a:r>
              <a:rPr lang="en-GB" sz="1600" dirty="0"/>
              <a:t>Although the mechanism of action of clozapine is not fully understood, it is considered to have an </a:t>
            </a:r>
            <a:r>
              <a:rPr lang="en-GB" sz="1600" dirty="0" err="1"/>
              <a:t>immuno</a:t>
            </a:r>
            <a:r>
              <a:rPr lang="en-GB" sz="1600" dirty="0"/>
              <a:t> modulatory effect and in view of the immediacy of its actions, appears to have an immune suppression effect. ? Inhibition of NFKB? Reduction of cytokine storms.</a:t>
            </a:r>
          </a:p>
          <a:p>
            <a:endParaRPr lang="en-GB" sz="1600" dirty="0"/>
          </a:p>
          <a:p>
            <a:r>
              <a:rPr lang="en-GB" sz="1600" dirty="0"/>
              <a:t>Clozapine mainly works on neurotransmitter receptors such as serotonin, D2 and D4, thereby possibly working downstream as well as upstream?</a:t>
            </a:r>
          </a:p>
        </p:txBody>
      </p:sp>
    </p:spTree>
    <p:extLst>
      <p:ext uri="{BB962C8B-B14F-4D97-AF65-F5344CB8AC3E}">
        <p14:creationId xmlns:p14="http://schemas.microsoft.com/office/powerpoint/2010/main" val="393628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BDB25-B21A-4FF6-98FF-B9225C6E9E6A}"/>
              </a:ext>
            </a:extLst>
          </p:cNvPr>
          <p:cNvSpPr/>
          <p:nvPr/>
        </p:nvSpPr>
        <p:spPr>
          <a:xfrm>
            <a:off x="1828800" y="1837765"/>
            <a:ext cx="9027267" cy="3785652"/>
          </a:xfrm>
          <a:prstGeom prst="rect">
            <a:avLst/>
          </a:prstGeom>
        </p:spPr>
        <p:txBody>
          <a:bodyPr wrap="square">
            <a:spAutoFit/>
          </a:bodyPr>
          <a:lstStyle/>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Initially on clozapine alone, he was zombie like, cognitively delayed, with heavy weight gain and a brown coloured face with eczema on his legs and clawing of his feet. Profuse night-time sweats.</a:t>
            </a:r>
          </a:p>
          <a:p>
            <a:pPr marL="342900" indent="-342900">
              <a:spcAft>
                <a:spcPts val="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Subsequent to his treatment for Lyme, </a:t>
            </a:r>
            <a:r>
              <a:rPr lang="en-GB" sz="2000" dirty="0" err="1">
                <a:latin typeface="Calibri" panose="020F0502020204030204" pitchFamily="34" charset="0"/>
                <a:ea typeface="Calibri" panose="020F0502020204030204" pitchFamily="34" charset="0"/>
                <a:cs typeface="Times New Roman" panose="02020603050405020304" pitchFamily="18" charset="0"/>
              </a:rPr>
              <a:t>Mold</a:t>
            </a:r>
            <a:r>
              <a:rPr lang="en-GB" sz="2000" dirty="0">
                <a:latin typeface="Calibri" panose="020F0502020204030204" pitchFamily="34" charset="0"/>
                <a:ea typeface="Calibri" panose="020F0502020204030204" pitchFamily="34" charset="0"/>
                <a:cs typeface="Times New Roman" panose="02020603050405020304" pitchFamily="18" charset="0"/>
              </a:rPr>
              <a:t>, Marcon's which admittedly was short-term, dietary change over a period of 18 months, significant intravenous anti-inflammatory treatment with glutathione, and immune modulation with low dose naltrexone his condition improved significantly.</a:t>
            </a:r>
          </a:p>
          <a:p>
            <a:pPr marL="342900" indent="-342900">
              <a:spcAft>
                <a:spcPts val="0"/>
              </a:spcAft>
              <a:buFont typeface="Arial" panose="020B0604020202020204"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His feet returned to normal, he no longer has night sweats, his nose has become unblocked, his eczema has settled, cognitively he is functioning and he's no longer tired. His body weight is normal, if slightly low.</a:t>
            </a:r>
          </a:p>
        </p:txBody>
      </p:sp>
      <p:sp>
        <p:nvSpPr>
          <p:cNvPr id="4" name="Title 3">
            <a:extLst>
              <a:ext uri="{FF2B5EF4-FFF2-40B4-BE49-F238E27FC236}">
                <a16:creationId xmlns:a16="http://schemas.microsoft.com/office/drawing/2014/main" id="{18F0267E-F265-4A5D-9779-A23D3BFFED09}"/>
              </a:ext>
            </a:extLst>
          </p:cNvPr>
          <p:cNvSpPr>
            <a:spLocks noGrp="1"/>
          </p:cNvSpPr>
          <p:nvPr>
            <p:ph type="title"/>
          </p:nvPr>
        </p:nvSpPr>
        <p:spPr>
          <a:xfrm>
            <a:off x="838200" y="367836"/>
            <a:ext cx="10154055" cy="750846"/>
          </a:xfrm>
        </p:spPr>
        <p:txBody>
          <a:bodyPr/>
          <a:lstStyle/>
          <a:p>
            <a:r>
              <a:rPr lang="en-GB" dirty="0"/>
              <a:t>Benefits from treatment 1</a:t>
            </a:r>
          </a:p>
        </p:txBody>
      </p:sp>
      <p:sp>
        <p:nvSpPr>
          <p:cNvPr id="5" name="Content Placeholder 4">
            <a:extLst>
              <a:ext uri="{FF2B5EF4-FFF2-40B4-BE49-F238E27FC236}">
                <a16:creationId xmlns:a16="http://schemas.microsoft.com/office/drawing/2014/main" id="{E7D2C8B8-D56A-4F09-BBF1-6BB9EE00DC99}"/>
              </a:ext>
            </a:extLst>
          </p:cNvPr>
          <p:cNvSpPr>
            <a:spLocks noGrp="1"/>
          </p:cNvSpPr>
          <p:nvPr>
            <p:ph idx="1"/>
          </p:nvPr>
        </p:nvSpPr>
        <p:spPr>
          <a:xfrm>
            <a:off x="535021" y="6079787"/>
            <a:ext cx="45719" cy="97176"/>
          </a:xfrm>
        </p:spPr>
        <p:txBody>
          <a:bodyPr>
            <a:normAutofit fontScale="25000" lnSpcReduction="20000"/>
          </a:bodyPr>
          <a:lstStyle/>
          <a:p>
            <a:endParaRPr lang="en-GB" dirty="0"/>
          </a:p>
        </p:txBody>
      </p:sp>
    </p:spTree>
    <p:extLst>
      <p:ext uri="{BB962C8B-B14F-4D97-AF65-F5344CB8AC3E}">
        <p14:creationId xmlns:p14="http://schemas.microsoft.com/office/powerpoint/2010/main" val="365208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DB92-F249-44FB-9037-E6DD8C7FBD4E}"/>
              </a:ext>
            </a:extLst>
          </p:cNvPr>
          <p:cNvSpPr>
            <a:spLocks noGrp="1"/>
          </p:cNvSpPr>
          <p:nvPr>
            <p:ph type="title"/>
          </p:nvPr>
        </p:nvSpPr>
        <p:spPr/>
        <p:txBody>
          <a:bodyPr/>
          <a:lstStyle/>
          <a:p>
            <a:r>
              <a:rPr lang="en-GB" dirty="0"/>
              <a:t>Incidence of schizophrenia</a:t>
            </a:r>
          </a:p>
        </p:txBody>
      </p:sp>
      <p:sp>
        <p:nvSpPr>
          <p:cNvPr id="3" name="Content Placeholder 2">
            <a:extLst>
              <a:ext uri="{FF2B5EF4-FFF2-40B4-BE49-F238E27FC236}">
                <a16:creationId xmlns:a16="http://schemas.microsoft.com/office/drawing/2014/main" id="{FD248FA6-8B08-4056-9AA2-B84D76C7F507}"/>
              </a:ext>
            </a:extLst>
          </p:cNvPr>
          <p:cNvSpPr>
            <a:spLocks noGrp="1"/>
          </p:cNvSpPr>
          <p:nvPr>
            <p:ph idx="1"/>
          </p:nvPr>
        </p:nvSpPr>
        <p:spPr/>
        <p:txBody>
          <a:bodyPr/>
          <a:lstStyle/>
          <a:p>
            <a:r>
              <a:rPr lang="en-GB" dirty="0"/>
              <a:t>Worldwide about 1 percent of the population is diagnosed with schizophrenia</a:t>
            </a:r>
          </a:p>
          <a:p>
            <a:r>
              <a:rPr lang="en-GB" dirty="0"/>
              <a:t>Approximately 1.2% of Americans (3.2 million) have the disorder. </a:t>
            </a:r>
          </a:p>
          <a:p>
            <a:r>
              <a:rPr lang="en-GB" dirty="0"/>
              <a:t>About 1.5 million people will be diagnosed with schizophrenia this year around the world. </a:t>
            </a:r>
          </a:p>
          <a:p>
            <a:r>
              <a:rPr lang="en-GB" dirty="0"/>
              <a:t>In the United States, this means about 100,000 people will be diagnosed, which translates to 7.2 people per 1,000 or about 21,000 people within a city of 3 million who are likely to be suffering from schizophrenia.</a:t>
            </a:r>
          </a:p>
        </p:txBody>
      </p:sp>
    </p:spTree>
    <p:extLst>
      <p:ext uri="{BB962C8B-B14F-4D97-AF65-F5344CB8AC3E}">
        <p14:creationId xmlns:p14="http://schemas.microsoft.com/office/powerpoint/2010/main" val="2626617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DEBD-A0CA-4D45-A558-DE969BF110E5}"/>
              </a:ext>
            </a:extLst>
          </p:cNvPr>
          <p:cNvSpPr>
            <a:spLocks noGrp="1"/>
          </p:cNvSpPr>
          <p:nvPr>
            <p:ph type="title"/>
          </p:nvPr>
        </p:nvSpPr>
        <p:spPr/>
        <p:txBody>
          <a:bodyPr/>
          <a:lstStyle/>
          <a:p>
            <a:r>
              <a:rPr lang="en-GB" dirty="0"/>
              <a:t>BENEFITS FROM TREATMENT 2</a:t>
            </a:r>
          </a:p>
        </p:txBody>
      </p:sp>
      <p:sp>
        <p:nvSpPr>
          <p:cNvPr id="3" name="Content Placeholder 2">
            <a:extLst>
              <a:ext uri="{FF2B5EF4-FFF2-40B4-BE49-F238E27FC236}">
                <a16:creationId xmlns:a16="http://schemas.microsoft.com/office/drawing/2014/main" id="{D6F48DBC-6031-45F5-B204-0AFED68117CE}"/>
              </a:ext>
            </a:extLst>
          </p:cNvPr>
          <p:cNvSpPr>
            <a:spLocks noGrp="1"/>
          </p:cNvSpPr>
          <p:nvPr>
            <p:ph idx="1"/>
          </p:nvPr>
        </p:nvSpPr>
        <p:spPr/>
        <p:txBody>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He is currently extremely well, independent, playing golf; TAKING ON LINE ACCOUNTANCY 3 YEAR COURSE, HAS A SMALL BAR JOB.</a:t>
            </a: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HEALTH STILL BRITTLE WITH GRAIN OR GLUTEN EXPOSURE, SO WE ARE ASSESSING FATTY ACID BALANCES AND ACUMEN MITOCHONDRIAL FUNCTION TO SUPPORT MEMBRANE INTEGRITY</a:t>
            </a:r>
          </a:p>
          <a:p>
            <a:endParaRPr lang="en-GB" dirty="0"/>
          </a:p>
        </p:txBody>
      </p:sp>
    </p:spTree>
    <p:extLst>
      <p:ext uri="{BB962C8B-B14F-4D97-AF65-F5344CB8AC3E}">
        <p14:creationId xmlns:p14="http://schemas.microsoft.com/office/powerpoint/2010/main" val="4130244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B870-F1D9-4DCF-880A-B4334937CA13}"/>
              </a:ext>
            </a:extLst>
          </p:cNvPr>
          <p:cNvSpPr>
            <a:spLocks noGrp="1"/>
          </p:cNvSpPr>
          <p:nvPr>
            <p:ph type="title"/>
          </p:nvPr>
        </p:nvSpPr>
        <p:spPr/>
        <p:txBody>
          <a:bodyPr/>
          <a:lstStyle/>
          <a:p>
            <a:r>
              <a:rPr lang="en-GB" dirty="0"/>
              <a:t>Biological systems supported 1</a:t>
            </a:r>
            <a:br>
              <a:rPr lang="en-GB" dirty="0"/>
            </a:br>
            <a:endParaRPr lang="en-GB" dirty="0"/>
          </a:p>
        </p:txBody>
      </p:sp>
      <p:sp>
        <p:nvSpPr>
          <p:cNvPr id="3" name="Content Placeholder 2">
            <a:extLst>
              <a:ext uri="{FF2B5EF4-FFF2-40B4-BE49-F238E27FC236}">
                <a16:creationId xmlns:a16="http://schemas.microsoft.com/office/drawing/2014/main" id="{EA3203B0-84F6-4150-87BC-F40ACE9634C9}"/>
              </a:ext>
            </a:extLst>
          </p:cNvPr>
          <p:cNvSpPr>
            <a:spLocks noGrp="1"/>
          </p:cNvSpPr>
          <p:nvPr>
            <p:ph idx="1"/>
          </p:nvPr>
        </p:nvSpPr>
        <p:spPr/>
        <p:txBody>
          <a:bodyPr>
            <a:normAutofit fontScale="85000" lnSpcReduction="10000"/>
          </a:bodyPr>
          <a:lstStyle/>
          <a:p>
            <a:r>
              <a:rPr lang="en-GB" dirty="0"/>
              <a:t>GUT (4R program) ( DPP4 gluten digestive enzymes, Perm Plus, Curcumin, </a:t>
            </a:r>
            <a:r>
              <a:rPr lang="en-GB" dirty="0" err="1"/>
              <a:t>Corebiotics</a:t>
            </a:r>
            <a:r>
              <a:rPr lang="en-GB" dirty="0"/>
              <a:t>)</a:t>
            </a:r>
          </a:p>
          <a:p>
            <a:r>
              <a:rPr lang="en-GB" dirty="0"/>
              <a:t>Immune modulation ( Transfer factors, low dose naltrexone, progesterone)</a:t>
            </a:r>
          </a:p>
          <a:p>
            <a:r>
              <a:rPr lang="en-GB" dirty="0"/>
              <a:t>Inflammation ( via Gut work &amp; Treatment of infections; Glutathione, DHEA)</a:t>
            </a:r>
          </a:p>
          <a:p>
            <a:r>
              <a:rPr lang="en-GB" dirty="0"/>
              <a:t>ENERGY ( mitochondria)</a:t>
            </a:r>
          </a:p>
          <a:p>
            <a:r>
              <a:rPr lang="en-GB" dirty="0"/>
              <a:t>Chronic infection ( Borrelia &amp; co-infections; </a:t>
            </a:r>
            <a:r>
              <a:rPr lang="en-GB" dirty="0" err="1"/>
              <a:t>Marcons</a:t>
            </a:r>
            <a:r>
              <a:rPr lang="en-GB" dirty="0"/>
              <a:t>, Parasites of gut)</a:t>
            </a:r>
          </a:p>
          <a:p>
            <a:r>
              <a:rPr lang="en-GB" dirty="0"/>
              <a:t>Detoxification ( metals, parasites </a:t>
            </a:r>
            <a:r>
              <a:rPr lang="en-GB" dirty="0" err="1"/>
              <a:t>eg</a:t>
            </a:r>
            <a:r>
              <a:rPr lang="en-GB" dirty="0"/>
              <a:t>  glutathione, </a:t>
            </a:r>
            <a:r>
              <a:rPr lang="en-GB" dirty="0" err="1"/>
              <a:t>Artemisi</a:t>
            </a:r>
            <a:r>
              <a:rPr lang="en-GB" dirty="0"/>
              <a:t> &amp; </a:t>
            </a:r>
            <a:r>
              <a:rPr lang="en-GB" dirty="0" err="1"/>
              <a:t>coriandolo</a:t>
            </a:r>
            <a:r>
              <a:rPr lang="en-GB" dirty="0"/>
              <a:t>)</a:t>
            </a:r>
          </a:p>
          <a:p>
            <a:r>
              <a:rPr lang="en-GB" dirty="0"/>
              <a:t>Genetic modulation &amp;  neurotransmitter production ( methylation, glutathione, neuro-hormones)</a:t>
            </a:r>
          </a:p>
          <a:p>
            <a:endParaRPr lang="en-GB" dirty="0"/>
          </a:p>
        </p:txBody>
      </p:sp>
    </p:spTree>
    <p:extLst>
      <p:ext uri="{BB962C8B-B14F-4D97-AF65-F5344CB8AC3E}">
        <p14:creationId xmlns:p14="http://schemas.microsoft.com/office/powerpoint/2010/main" val="2867038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9E93-1DE4-435C-B59D-71D0C5E2443C}"/>
              </a:ext>
            </a:extLst>
          </p:cNvPr>
          <p:cNvSpPr>
            <a:spLocks noGrp="1"/>
          </p:cNvSpPr>
          <p:nvPr>
            <p:ph type="title"/>
          </p:nvPr>
        </p:nvSpPr>
        <p:spPr>
          <a:xfrm>
            <a:off x="1451579" y="204281"/>
            <a:ext cx="9603275" cy="953311"/>
          </a:xfrm>
        </p:spPr>
        <p:txBody>
          <a:bodyPr>
            <a:normAutofit/>
          </a:bodyPr>
          <a:lstStyle/>
          <a:p>
            <a:r>
              <a:rPr lang="en-GB" dirty="0"/>
              <a:t>biological systems supported 2</a:t>
            </a:r>
          </a:p>
        </p:txBody>
      </p:sp>
      <p:sp>
        <p:nvSpPr>
          <p:cNvPr id="9" name="Content Placeholder 8">
            <a:extLst>
              <a:ext uri="{FF2B5EF4-FFF2-40B4-BE49-F238E27FC236}">
                <a16:creationId xmlns:a16="http://schemas.microsoft.com/office/drawing/2014/main" id="{7FA57A33-C88D-460E-B8DB-532A16A17759}"/>
              </a:ext>
            </a:extLst>
          </p:cNvPr>
          <p:cNvSpPr>
            <a:spLocks noGrp="1"/>
          </p:cNvSpPr>
          <p:nvPr>
            <p:ph idx="1"/>
          </p:nvPr>
        </p:nvSpPr>
        <p:spPr/>
        <p:txBody>
          <a:bodyPr>
            <a:normAutofit fontScale="92500" lnSpcReduction="20000"/>
          </a:bodyPr>
          <a:lstStyle/>
          <a:p>
            <a:r>
              <a:rPr lang="en-GB" dirty="0"/>
              <a:t>Hormones: </a:t>
            </a:r>
            <a:r>
              <a:rPr lang="en-GB" dirty="0" err="1"/>
              <a:t>Neurosteroids</a:t>
            </a:r>
            <a:r>
              <a:rPr lang="en-GB" dirty="0"/>
              <a:t> (Testosterone, DHEA, </a:t>
            </a:r>
            <a:r>
              <a:rPr lang="en-GB" dirty="0" err="1"/>
              <a:t>pregnenalone</a:t>
            </a:r>
            <a:r>
              <a:rPr lang="en-GB" dirty="0"/>
              <a:t>)</a:t>
            </a:r>
          </a:p>
          <a:p>
            <a:r>
              <a:rPr lang="en-GB" dirty="0"/>
              <a:t>Deficiencies: Daily essential Nutrition ( Dr Hardy’s) &amp; diet </a:t>
            </a:r>
          </a:p>
          <a:p>
            <a:r>
              <a:rPr lang="en-GB" dirty="0"/>
              <a:t>Fatty acids. EPA/DHA . Membrane medicine ( Dr Pouria ; Kane; David Horrobin’s work)</a:t>
            </a:r>
          </a:p>
          <a:p>
            <a:r>
              <a:rPr lang="en-GB" dirty="0"/>
              <a:t>Stress: Psychodynamic therapy ( trans generational hypnotherapy has been attempted x 4 sessions); yoga;  Autonomic nervous system/ heart rate variability sympathetic/ parasympathetic. (POTTS)</a:t>
            </a:r>
          </a:p>
          <a:p>
            <a:r>
              <a:rPr lang="en-GB" dirty="0"/>
              <a:t>Blood flow &amp; oxygenation ( activated oxygen)</a:t>
            </a:r>
          </a:p>
          <a:p>
            <a:r>
              <a:rPr lang="en-GB" dirty="0"/>
              <a:t>Sleep ( melatonin, EMF)</a:t>
            </a:r>
          </a:p>
          <a:p>
            <a:endParaRPr lang="en-GB" sz="1400" dirty="0"/>
          </a:p>
          <a:p>
            <a:pPr marL="0" indent="0">
              <a:buNone/>
            </a:pPr>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1332518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7B5C-2280-4B25-8C3A-B64233E1BD4C}"/>
              </a:ext>
            </a:extLst>
          </p:cNvPr>
          <p:cNvSpPr>
            <a:spLocks noGrp="1"/>
          </p:cNvSpPr>
          <p:nvPr>
            <p:ph type="title"/>
          </p:nvPr>
        </p:nvSpPr>
        <p:spPr/>
        <p:txBody>
          <a:bodyPr/>
          <a:lstStyle/>
          <a:p>
            <a:r>
              <a:rPr lang="en-GB" dirty="0"/>
              <a:t>Plans for the future 1</a:t>
            </a:r>
          </a:p>
        </p:txBody>
      </p:sp>
      <p:sp>
        <p:nvSpPr>
          <p:cNvPr id="3" name="Content Placeholder 2">
            <a:extLst>
              <a:ext uri="{FF2B5EF4-FFF2-40B4-BE49-F238E27FC236}">
                <a16:creationId xmlns:a16="http://schemas.microsoft.com/office/drawing/2014/main" id="{A1930743-058F-494A-AF8B-8883733AC3D8}"/>
              </a:ext>
            </a:extLst>
          </p:cNvPr>
          <p:cNvSpPr>
            <a:spLocks noGrp="1"/>
          </p:cNvSpPr>
          <p:nvPr>
            <p:ph idx="1"/>
          </p:nvPr>
        </p:nvSpPr>
        <p:spPr>
          <a:xfrm>
            <a:off x="838200" y="2068817"/>
            <a:ext cx="10515600" cy="4351338"/>
          </a:xfrm>
        </p:spPr>
        <p:txBody>
          <a:bodyPr>
            <a:normAutofit/>
          </a:bodyPr>
          <a:lstStyle/>
          <a:p>
            <a:r>
              <a:rPr lang="en-GB" dirty="0"/>
              <a:t>Consider HLA immune genetic measurement. </a:t>
            </a:r>
          </a:p>
          <a:p>
            <a:r>
              <a:rPr lang="en-GB" dirty="0"/>
              <a:t>May require re-visitation of treatments for Lyme disease, ?antibiotics for Marcon's, further improvement to the elimination channels and detoxification regarding metal and parasites. Consider using chlorella on a regular basis.</a:t>
            </a:r>
          </a:p>
          <a:p>
            <a:r>
              <a:rPr lang="en-GB" dirty="0"/>
              <a:t>Is this the only organic psychiatric illness. In some people does the challenge with the immune system persist despite optimising other biological systems?</a:t>
            </a:r>
          </a:p>
          <a:p>
            <a:r>
              <a:rPr lang="en-GB" dirty="0"/>
              <a:t>Does he have chronic inflammatory response syndrome? ? Refer to my colleague Louise Carder.</a:t>
            </a:r>
          </a:p>
          <a:p>
            <a:r>
              <a:rPr lang="en-GB" dirty="0"/>
              <a:t>Imperial: Autoimmunity noted in schizophrenia; antibody Rx being trialled now)</a:t>
            </a:r>
          </a:p>
          <a:p>
            <a:pPr marL="0" indent="0">
              <a:buNone/>
            </a:pPr>
            <a:endParaRPr lang="en-GB" dirty="0"/>
          </a:p>
        </p:txBody>
      </p:sp>
    </p:spTree>
    <p:extLst>
      <p:ext uri="{BB962C8B-B14F-4D97-AF65-F5344CB8AC3E}">
        <p14:creationId xmlns:p14="http://schemas.microsoft.com/office/powerpoint/2010/main" val="84778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7A46-ED37-4611-909F-B4FC90FA2D23}"/>
              </a:ext>
            </a:extLst>
          </p:cNvPr>
          <p:cNvSpPr>
            <a:spLocks noGrp="1"/>
          </p:cNvSpPr>
          <p:nvPr>
            <p:ph type="title"/>
          </p:nvPr>
        </p:nvSpPr>
        <p:spPr/>
        <p:txBody>
          <a:bodyPr/>
          <a:lstStyle/>
          <a:p>
            <a:r>
              <a:rPr lang="en-GB" dirty="0"/>
              <a:t>Plans for the future 2</a:t>
            </a:r>
            <a:br>
              <a:rPr lang="en-GB" dirty="0"/>
            </a:br>
            <a:endParaRPr lang="en-GB" dirty="0"/>
          </a:p>
        </p:txBody>
      </p:sp>
      <p:sp>
        <p:nvSpPr>
          <p:cNvPr id="3" name="Content Placeholder 2">
            <a:extLst>
              <a:ext uri="{FF2B5EF4-FFF2-40B4-BE49-F238E27FC236}">
                <a16:creationId xmlns:a16="http://schemas.microsoft.com/office/drawing/2014/main" id="{805C76A3-B519-437D-96F8-3FE8E5DC44CE}"/>
              </a:ext>
            </a:extLst>
          </p:cNvPr>
          <p:cNvSpPr>
            <a:spLocks noGrp="1"/>
          </p:cNvSpPr>
          <p:nvPr>
            <p:ph idx="1"/>
          </p:nvPr>
        </p:nvSpPr>
        <p:spPr/>
        <p:txBody>
          <a:bodyPr>
            <a:normAutofit fontScale="55000" lnSpcReduction="20000"/>
          </a:bodyPr>
          <a:lstStyle/>
          <a:p>
            <a:r>
              <a:rPr lang="en-GB" sz="3200" dirty="0"/>
              <a:t>To increase social interaction. (?Oxytocin nasal spray)</a:t>
            </a:r>
          </a:p>
          <a:p>
            <a:r>
              <a:rPr lang="en-GB" sz="3200" dirty="0"/>
              <a:t>Continue current treatments. </a:t>
            </a:r>
          </a:p>
          <a:p>
            <a:r>
              <a:rPr lang="en-GB" sz="3200" dirty="0"/>
              <a:t>Keep all biological systems under review.</a:t>
            </a:r>
          </a:p>
          <a:p>
            <a:r>
              <a:rPr lang="en-GB" sz="3200" dirty="0"/>
              <a:t>Dr Pouria &amp; Kane Fatty acids assessed, Membrane medicine; epigenetics being further treated.  VERY high OMEGA 6; low omega 3. ? Gallbladder issues in Schizophrenia. DAVID HORROBINS work with </a:t>
            </a:r>
            <a:r>
              <a:rPr lang="en-GB" sz="3200" dirty="0" err="1"/>
              <a:t>Kirunal</a:t>
            </a:r>
            <a:endParaRPr lang="en-GB" sz="3200" dirty="0"/>
          </a:p>
          <a:p>
            <a:r>
              <a:rPr lang="en-GB" sz="3200" dirty="0"/>
              <a:t>In the winter possibly increase clozapine because of the increased mould challenge in damp weather. </a:t>
            </a:r>
          </a:p>
          <a:p>
            <a:r>
              <a:rPr lang="en-GB" sz="3200" dirty="0"/>
              <a:t>For regular vitamin D or sunshine.</a:t>
            </a:r>
          </a:p>
          <a:p>
            <a:endParaRPr lang="en-GB" dirty="0"/>
          </a:p>
          <a:p>
            <a:endParaRPr lang="en-GB" dirty="0"/>
          </a:p>
          <a:p>
            <a:endParaRPr lang="en-GB" dirty="0"/>
          </a:p>
        </p:txBody>
      </p:sp>
    </p:spTree>
    <p:extLst>
      <p:ext uri="{BB962C8B-B14F-4D97-AF65-F5344CB8AC3E}">
        <p14:creationId xmlns:p14="http://schemas.microsoft.com/office/powerpoint/2010/main" val="2955766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B2711-EC93-4757-91EA-8E1D59BA7290}"/>
              </a:ext>
            </a:extLst>
          </p:cNvPr>
          <p:cNvSpPr>
            <a:spLocks noGrp="1"/>
          </p:cNvSpPr>
          <p:nvPr>
            <p:ph type="title"/>
          </p:nvPr>
        </p:nvSpPr>
        <p:spPr>
          <a:xfrm>
            <a:off x="806824" y="1097279"/>
            <a:ext cx="10412863" cy="4505661"/>
          </a:xfrm>
        </p:spPr>
        <p:txBody>
          <a:bodyPr>
            <a:normAutofit fontScale="90000"/>
          </a:bodyPr>
          <a:lstStyle/>
          <a:p>
            <a:r>
              <a:rPr lang="en-GB" sz="4000" dirty="0"/>
              <a:t>POSITIVE Investigation</a:t>
            </a:r>
            <a:r>
              <a:rPr lang="en-GB" sz="3600" dirty="0"/>
              <a:t> results</a:t>
            </a:r>
            <a:br>
              <a:rPr lang="en-GB" sz="3600" dirty="0"/>
            </a:br>
            <a:br>
              <a:rPr lang="en-GB" sz="3600" dirty="0"/>
            </a:br>
            <a:r>
              <a:rPr lang="en-GB" sz="2700" dirty="0"/>
              <a:t>1.  </a:t>
            </a:r>
            <a:r>
              <a:rPr lang="en-GB" sz="2700" dirty="0">
                <a:solidFill>
                  <a:srgbClr val="FF0000"/>
                </a:solidFill>
              </a:rPr>
              <a:t>methylation ( LOW CARTININE; GENE PROFILE, MTHFR,  	glutathione, homocysteine LEVEL)</a:t>
            </a:r>
            <a:br>
              <a:rPr lang="en-GB" sz="2700" dirty="0"/>
            </a:br>
            <a:r>
              <a:rPr lang="en-GB" sz="2700" dirty="0"/>
              <a:t>2.  HORMONES ( TESTOSTERONE)</a:t>
            </a:r>
            <a:br>
              <a:rPr lang="en-GB" sz="2700" dirty="0"/>
            </a:br>
            <a:r>
              <a:rPr lang="en-GB" sz="2700" dirty="0"/>
              <a:t>3.  INFECTIONS (GUT, MARCONS, ARMIN)</a:t>
            </a:r>
            <a:br>
              <a:rPr lang="en-GB" sz="2700" dirty="0"/>
            </a:br>
            <a:r>
              <a:rPr lang="en-GB" sz="2700" dirty="0"/>
              <a:t>4.  NUTRITONAL DEFICIENCIES ) ACTUAL BLOOD LEVELS,       	FUNCTIONAL ORGANIC ACID TESTS)</a:t>
            </a:r>
            <a:br>
              <a:rPr lang="en-GB" sz="2700" dirty="0"/>
            </a:br>
            <a:r>
              <a:rPr lang="en-GB" sz="2700" dirty="0"/>
              <a:t>5. GUT PERMEABILITY ( ADVANCED BARRIER ASSESSMENT BY INVIVO)</a:t>
            </a:r>
            <a:br>
              <a:rPr lang="en-GB" sz="2700" dirty="0"/>
            </a:br>
            <a:r>
              <a:rPr lang="en-GB" sz="2700" dirty="0"/>
              <a:t>6.  MOLD igg LEVELS ( RED LABS, INVIVO)</a:t>
            </a:r>
            <a:br>
              <a:rPr lang="en-GB" sz="2700" dirty="0"/>
            </a:br>
            <a:br>
              <a:rPr lang="en-GB" sz="2700" dirty="0"/>
            </a:br>
            <a:br>
              <a:rPr lang="en-GB" dirty="0"/>
            </a:br>
            <a:endParaRPr lang="en-GB" dirty="0"/>
          </a:p>
        </p:txBody>
      </p:sp>
    </p:spTree>
    <p:extLst>
      <p:ext uri="{BB962C8B-B14F-4D97-AF65-F5344CB8AC3E}">
        <p14:creationId xmlns:p14="http://schemas.microsoft.com/office/powerpoint/2010/main" val="217502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64D0-F281-46CD-8CE0-122F07577ADF}"/>
              </a:ext>
            </a:extLst>
          </p:cNvPr>
          <p:cNvSpPr>
            <a:spLocks noGrp="1"/>
          </p:cNvSpPr>
          <p:nvPr>
            <p:ph type="title"/>
          </p:nvPr>
        </p:nvSpPr>
        <p:spPr/>
        <p:txBody>
          <a:bodyPr>
            <a:normAutofit fontScale="90000"/>
          </a:bodyPr>
          <a:lstStyle/>
          <a:p>
            <a:r>
              <a:rPr lang="en-GB" sz="4400" dirty="0"/>
              <a:t>POSITIVE Investigation</a:t>
            </a:r>
            <a:r>
              <a:rPr lang="en-GB" sz="4000" dirty="0"/>
              <a:t> results</a:t>
            </a:r>
            <a:br>
              <a:rPr lang="en-GB" sz="4000" dirty="0"/>
            </a:br>
            <a:br>
              <a:rPr lang="en-GB" sz="4000" dirty="0"/>
            </a:br>
            <a:r>
              <a:rPr lang="en-GB" dirty="0"/>
              <a:t>1.  methylation ( LOW CARTININE; GENE PROFILE, MTHFR, glutathione, homocysteine LEVEL)</a:t>
            </a:r>
          </a:p>
        </p:txBody>
      </p:sp>
    </p:spTree>
    <p:extLst>
      <p:ext uri="{BB962C8B-B14F-4D97-AF65-F5344CB8AC3E}">
        <p14:creationId xmlns:p14="http://schemas.microsoft.com/office/powerpoint/2010/main" val="2140488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BC30-8AEE-43C7-A085-339B442A3335}"/>
              </a:ext>
            </a:extLst>
          </p:cNvPr>
          <p:cNvSpPr>
            <a:spLocks noGrp="1"/>
          </p:cNvSpPr>
          <p:nvPr>
            <p:ph type="title"/>
          </p:nvPr>
        </p:nvSpPr>
        <p:spPr/>
        <p:txBody>
          <a:bodyPr>
            <a:normAutofit fontScale="90000"/>
          </a:bodyPr>
          <a:lstStyle/>
          <a:p>
            <a:r>
              <a:rPr lang="en-GB" dirty="0"/>
              <a:t>Genova one test, breakdown of fats ( CARNITINE DEFICIENCY ? DUE TO POOR METHYLATION?)</a:t>
            </a:r>
          </a:p>
        </p:txBody>
      </p:sp>
      <p:pic>
        <p:nvPicPr>
          <p:cNvPr id="5" name="Content Placeholder 4">
            <a:extLst>
              <a:ext uri="{FF2B5EF4-FFF2-40B4-BE49-F238E27FC236}">
                <a16:creationId xmlns:a16="http://schemas.microsoft.com/office/drawing/2014/main" id="{29C65341-D7E2-4808-BAC0-6A983536C7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8724" y="2016125"/>
            <a:ext cx="6364198" cy="3449638"/>
          </a:xfrm>
        </p:spPr>
      </p:pic>
    </p:spTree>
    <p:extLst>
      <p:ext uri="{BB962C8B-B14F-4D97-AF65-F5344CB8AC3E}">
        <p14:creationId xmlns:p14="http://schemas.microsoft.com/office/powerpoint/2010/main" val="54870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5DCE-484D-48D4-BE92-E07B04E7968F}"/>
              </a:ext>
            </a:extLst>
          </p:cNvPr>
          <p:cNvSpPr>
            <a:spLocks noGrp="1"/>
          </p:cNvSpPr>
          <p:nvPr>
            <p:ph type="title"/>
          </p:nvPr>
        </p:nvSpPr>
        <p:spPr/>
        <p:txBody>
          <a:bodyPr/>
          <a:lstStyle/>
          <a:p>
            <a:r>
              <a:rPr lang="en-GB" dirty="0"/>
              <a:t>Breakdown of fats</a:t>
            </a:r>
          </a:p>
        </p:txBody>
      </p:sp>
      <p:pic>
        <p:nvPicPr>
          <p:cNvPr id="5" name="Content Placeholder 4">
            <a:extLst>
              <a:ext uri="{FF2B5EF4-FFF2-40B4-BE49-F238E27FC236}">
                <a16:creationId xmlns:a16="http://schemas.microsoft.com/office/drawing/2014/main" id="{CDC84EB6-E064-465C-B1F5-637EA0D3D8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9736" y="2016125"/>
            <a:ext cx="6043185" cy="3449638"/>
          </a:xfrm>
        </p:spPr>
      </p:pic>
    </p:spTree>
    <p:extLst>
      <p:ext uri="{BB962C8B-B14F-4D97-AF65-F5344CB8AC3E}">
        <p14:creationId xmlns:p14="http://schemas.microsoft.com/office/powerpoint/2010/main" val="2137043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080B-F568-4DE0-9837-13481DF858B5}"/>
              </a:ext>
            </a:extLst>
          </p:cNvPr>
          <p:cNvSpPr>
            <a:spLocks noGrp="1"/>
          </p:cNvSpPr>
          <p:nvPr>
            <p:ph type="title"/>
          </p:nvPr>
        </p:nvSpPr>
        <p:spPr/>
        <p:txBody>
          <a:bodyPr>
            <a:normAutofit/>
          </a:bodyPr>
          <a:lstStyle/>
          <a:p>
            <a:r>
              <a:rPr lang="en-GB" dirty="0"/>
              <a:t>High homocysteine</a:t>
            </a:r>
          </a:p>
        </p:txBody>
      </p:sp>
      <p:sp>
        <p:nvSpPr>
          <p:cNvPr id="3" name="Content Placeholder 2">
            <a:extLst>
              <a:ext uri="{FF2B5EF4-FFF2-40B4-BE49-F238E27FC236}">
                <a16:creationId xmlns:a16="http://schemas.microsoft.com/office/drawing/2014/main" id="{D6AEE6F1-E3EC-4F4A-9C1A-3C397196DBCB}"/>
              </a:ext>
            </a:extLst>
          </p:cNvPr>
          <p:cNvSpPr>
            <a:spLocks noGrp="1"/>
          </p:cNvSpPr>
          <p:nvPr>
            <p:ph idx="1"/>
          </p:nvPr>
        </p:nvSpPr>
        <p:spPr/>
        <p:txBody>
          <a:bodyPr/>
          <a:lstStyle/>
          <a:p>
            <a:r>
              <a:rPr lang="en-GB" sz="3600" dirty="0"/>
              <a:t>Homocysteine 24.5</a:t>
            </a:r>
          </a:p>
          <a:p>
            <a:endParaRPr lang="en-GB" sz="3600" dirty="0"/>
          </a:p>
          <a:p>
            <a:endParaRPr lang="en-GB" sz="3600" dirty="0"/>
          </a:p>
          <a:p>
            <a:endParaRPr lang="en-GB" dirty="0"/>
          </a:p>
        </p:txBody>
      </p:sp>
    </p:spTree>
    <p:extLst>
      <p:ext uri="{BB962C8B-B14F-4D97-AF65-F5344CB8AC3E}">
        <p14:creationId xmlns:p14="http://schemas.microsoft.com/office/powerpoint/2010/main" val="373604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60A9-D8B4-4C40-9845-8E6E7D76B952}"/>
              </a:ext>
            </a:extLst>
          </p:cNvPr>
          <p:cNvSpPr>
            <a:spLocks noGrp="1"/>
          </p:cNvSpPr>
          <p:nvPr>
            <p:ph type="title"/>
          </p:nvPr>
        </p:nvSpPr>
        <p:spPr/>
        <p:txBody>
          <a:bodyPr/>
          <a:lstStyle/>
          <a:p>
            <a:r>
              <a:rPr lang="en-GB" dirty="0"/>
              <a:t>What exactly is schizophrenia</a:t>
            </a:r>
          </a:p>
        </p:txBody>
      </p:sp>
      <p:sp>
        <p:nvSpPr>
          <p:cNvPr id="3" name="Content Placeholder 2">
            <a:extLst>
              <a:ext uri="{FF2B5EF4-FFF2-40B4-BE49-F238E27FC236}">
                <a16:creationId xmlns:a16="http://schemas.microsoft.com/office/drawing/2014/main" id="{FAB347CC-8BE1-4B9B-90AB-48D12416556D}"/>
              </a:ext>
            </a:extLst>
          </p:cNvPr>
          <p:cNvSpPr>
            <a:spLocks noGrp="1"/>
          </p:cNvSpPr>
          <p:nvPr>
            <p:ph idx="1"/>
          </p:nvPr>
        </p:nvSpPr>
        <p:spPr/>
        <p:txBody>
          <a:bodyPr>
            <a:normAutofit/>
          </a:bodyPr>
          <a:lstStyle/>
          <a:p>
            <a:pPr marL="0" indent="0">
              <a:buNone/>
            </a:pPr>
            <a:r>
              <a:rPr lang="en-GB" sz="2800" dirty="0"/>
              <a:t>A long-term mental disorder of a type involving a breakdown in the relation between thought, emotion, and behaviour, leading to faulty perception, inappropriate actions and feelings, withdrawal from reality and personal relationships into fantasy and delusion, and a sense of mental fragmentation.</a:t>
            </a:r>
          </a:p>
        </p:txBody>
      </p:sp>
    </p:spTree>
    <p:extLst>
      <p:ext uri="{BB962C8B-B14F-4D97-AF65-F5344CB8AC3E}">
        <p14:creationId xmlns:p14="http://schemas.microsoft.com/office/powerpoint/2010/main" val="587898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C315-D51D-4B5E-9711-E5129716769A}"/>
              </a:ext>
            </a:extLst>
          </p:cNvPr>
          <p:cNvSpPr>
            <a:spLocks noGrp="1"/>
          </p:cNvSpPr>
          <p:nvPr>
            <p:ph type="title"/>
          </p:nvPr>
        </p:nvSpPr>
        <p:spPr/>
        <p:txBody>
          <a:bodyPr/>
          <a:lstStyle/>
          <a:p>
            <a:r>
              <a:rPr lang="en-GB" dirty="0" err="1"/>
              <a:t>neurogenomic</a:t>
            </a:r>
            <a:r>
              <a:rPr lang="en-GB" dirty="0"/>
              <a:t> screen Gstp1 &amp; sod </a:t>
            </a:r>
            <a:r>
              <a:rPr lang="en-GB" dirty="0" err="1"/>
              <a:t>snps</a:t>
            </a:r>
            <a:endParaRPr lang="en-GB" dirty="0"/>
          </a:p>
        </p:txBody>
      </p:sp>
      <p:pic>
        <p:nvPicPr>
          <p:cNvPr id="5" name="Content Placeholder 4">
            <a:extLst>
              <a:ext uri="{FF2B5EF4-FFF2-40B4-BE49-F238E27FC236}">
                <a16:creationId xmlns:a16="http://schemas.microsoft.com/office/drawing/2014/main" id="{2ACB19D6-9061-430E-B458-BAE2159ADA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5693" y="2453870"/>
            <a:ext cx="6785933" cy="3449638"/>
          </a:xfrm>
        </p:spPr>
      </p:pic>
    </p:spTree>
    <p:extLst>
      <p:ext uri="{BB962C8B-B14F-4D97-AF65-F5344CB8AC3E}">
        <p14:creationId xmlns:p14="http://schemas.microsoft.com/office/powerpoint/2010/main" val="1218832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DC06-0810-4C06-8DFE-8CF1863227C8}"/>
              </a:ext>
            </a:extLst>
          </p:cNvPr>
          <p:cNvSpPr>
            <a:spLocks noGrp="1"/>
          </p:cNvSpPr>
          <p:nvPr>
            <p:ph type="title"/>
          </p:nvPr>
        </p:nvSpPr>
        <p:spPr/>
        <p:txBody>
          <a:bodyPr/>
          <a:lstStyle/>
          <a:p>
            <a:r>
              <a:rPr lang="en-GB" dirty="0" err="1"/>
              <a:t>Neurogenomic</a:t>
            </a:r>
            <a:r>
              <a:rPr lang="en-GB" dirty="0"/>
              <a:t> absent gstm1</a:t>
            </a:r>
          </a:p>
        </p:txBody>
      </p:sp>
      <p:pic>
        <p:nvPicPr>
          <p:cNvPr id="5" name="Content Placeholder 4">
            <a:extLst>
              <a:ext uri="{FF2B5EF4-FFF2-40B4-BE49-F238E27FC236}">
                <a16:creationId xmlns:a16="http://schemas.microsoft.com/office/drawing/2014/main" id="{661B86F4-11CE-4E00-AAFE-084FD5339C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5882" y="1955260"/>
            <a:ext cx="6977040" cy="3510503"/>
          </a:xfrm>
        </p:spPr>
      </p:pic>
    </p:spTree>
    <p:extLst>
      <p:ext uri="{BB962C8B-B14F-4D97-AF65-F5344CB8AC3E}">
        <p14:creationId xmlns:p14="http://schemas.microsoft.com/office/powerpoint/2010/main" val="2205334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F360-A156-4837-B67C-0FE5CBDB71A6}"/>
              </a:ext>
            </a:extLst>
          </p:cNvPr>
          <p:cNvSpPr>
            <a:spLocks noGrp="1"/>
          </p:cNvSpPr>
          <p:nvPr>
            <p:ph type="title"/>
          </p:nvPr>
        </p:nvSpPr>
        <p:spPr>
          <a:xfrm>
            <a:off x="1451580" y="291831"/>
            <a:ext cx="9599042" cy="1561924"/>
          </a:xfrm>
        </p:spPr>
        <p:txBody>
          <a:bodyPr>
            <a:normAutofit/>
          </a:bodyPr>
          <a:lstStyle/>
          <a:p>
            <a:r>
              <a:rPr lang="en-GB" dirty="0" err="1"/>
              <a:t>Mthfr</a:t>
            </a:r>
            <a:r>
              <a:rPr lang="en-GB" dirty="0"/>
              <a:t> rate limiting step for methylation</a:t>
            </a:r>
            <a:br>
              <a:rPr lang="en-GB" dirty="0"/>
            </a:br>
            <a:r>
              <a:rPr lang="en-GB" dirty="0" err="1"/>
              <a:t>snp</a:t>
            </a:r>
            <a:r>
              <a:rPr lang="en-GB" dirty="0"/>
              <a:t> on c677T. 30-40% reduction in enzyme activity</a:t>
            </a:r>
          </a:p>
        </p:txBody>
      </p:sp>
      <p:pic>
        <p:nvPicPr>
          <p:cNvPr id="5" name="Content Placeholder 4">
            <a:extLst>
              <a:ext uri="{FF2B5EF4-FFF2-40B4-BE49-F238E27FC236}">
                <a16:creationId xmlns:a16="http://schemas.microsoft.com/office/drawing/2014/main" id="{1CD1AB7C-6C66-4A96-9B25-8CF5FAC28E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524" y="2016124"/>
            <a:ext cx="6821398" cy="3927475"/>
          </a:xfrm>
        </p:spPr>
      </p:pic>
    </p:spTree>
    <p:extLst>
      <p:ext uri="{BB962C8B-B14F-4D97-AF65-F5344CB8AC3E}">
        <p14:creationId xmlns:p14="http://schemas.microsoft.com/office/powerpoint/2010/main" val="3472989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8508C-70E6-4CBE-B8D8-102C122B4A65}"/>
              </a:ext>
            </a:extLst>
          </p:cNvPr>
          <p:cNvPicPr>
            <a:picLocks noChangeAspect="1"/>
          </p:cNvPicPr>
          <p:nvPr/>
        </p:nvPicPr>
        <p:blipFill>
          <a:blip r:embed="rId2"/>
          <a:stretch>
            <a:fillRect/>
          </a:stretch>
        </p:blipFill>
        <p:spPr>
          <a:xfrm>
            <a:off x="1421804" y="1026769"/>
            <a:ext cx="9348392" cy="4804461"/>
          </a:xfrm>
          <a:prstGeom prst="rect">
            <a:avLst/>
          </a:prstGeom>
        </p:spPr>
      </p:pic>
      <p:sp>
        <p:nvSpPr>
          <p:cNvPr id="3" name="Title 2">
            <a:extLst>
              <a:ext uri="{FF2B5EF4-FFF2-40B4-BE49-F238E27FC236}">
                <a16:creationId xmlns:a16="http://schemas.microsoft.com/office/drawing/2014/main" id="{75EE950B-0C00-4389-8EFA-56AA557C1AF2}"/>
              </a:ext>
            </a:extLst>
          </p:cNvPr>
          <p:cNvSpPr>
            <a:spLocks noGrp="1"/>
          </p:cNvSpPr>
          <p:nvPr>
            <p:ph type="title"/>
          </p:nvPr>
        </p:nvSpPr>
        <p:spPr>
          <a:xfrm>
            <a:off x="953311" y="1"/>
            <a:ext cx="10101544" cy="953310"/>
          </a:xfrm>
        </p:spPr>
        <p:txBody>
          <a:bodyPr/>
          <a:lstStyle/>
          <a:p>
            <a:r>
              <a:rPr lang="en-GB" dirty="0"/>
              <a:t>What is methylation </a:t>
            </a:r>
          </a:p>
        </p:txBody>
      </p:sp>
    </p:spTree>
    <p:extLst>
      <p:ext uri="{BB962C8B-B14F-4D97-AF65-F5344CB8AC3E}">
        <p14:creationId xmlns:p14="http://schemas.microsoft.com/office/powerpoint/2010/main" val="2100304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A5A34-E1FE-435A-9F8A-18A088376E89}"/>
              </a:ext>
            </a:extLst>
          </p:cNvPr>
          <p:cNvPicPr>
            <a:picLocks noChangeAspect="1"/>
          </p:cNvPicPr>
          <p:nvPr/>
        </p:nvPicPr>
        <p:blipFill>
          <a:blip r:embed="rId2"/>
          <a:stretch>
            <a:fillRect/>
          </a:stretch>
        </p:blipFill>
        <p:spPr>
          <a:xfrm>
            <a:off x="1421804" y="942346"/>
            <a:ext cx="9348392" cy="4973308"/>
          </a:xfrm>
          <a:prstGeom prst="rect">
            <a:avLst/>
          </a:prstGeom>
        </p:spPr>
      </p:pic>
      <p:sp>
        <p:nvSpPr>
          <p:cNvPr id="3" name="Title 2">
            <a:extLst>
              <a:ext uri="{FF2B5EF4-FFF2-40B4-BE49-F238E27FC236}">
                <a16:creationId xmlns:a16="http://schemas.microsoft.com/office/drawing/2014/main" id="{E810B6E7-6F39-4C56-8C56-7831963923DC}"/>
              </a:ext>
            </a:extLst>
          </p:cNvPr>
          <p:cNvSpPr>
            <a:spLocks noGrp="1"/>
          </p:cNvSpPr>
          <p:nvPr>
            <p:ph type="title"/>
          </p:nvPr>
        </p:nvSpPr>
        <p:spPr>
          <a:xfrm>
            <a:off x="846306" y="68095"/>
            <a:ext cx="10208548" cy="874251"/>
          </a:xfrm>
        </p:spPr>
        <p:txBody>
          <a:bodyPr>
            <a:normAutofit fontScale="90000"/>
          </a:bodyPr>
          <a:lstStyle/>
          <a:p>
            <a:r>
              <a:rPr lang="en-GB" dirty="0" err="1"/>
              <a:t>Mthfr</a:t>
            </a:r>
            <a:r>
              <a:rPr lang="en-GB" dirty="0"/>
              <a:t> mutations may lead to low glutathione</a:t>
            </a:r>
          </a:p>
        </p:txBody>
      </p:sp>
    </p:spTree>
    <p:extLst>
      <p:ext uri="{BB962C8B-B14F-4D97-AF65-F5344CB8AC3E}">
        <p14:creationId xmlns:p14="http://schemas.microsoft.com/office/powerpoint/2010/main" val="506308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73DF9-74A2-4A0D-A29D-6608B3373F04}"/>
              </a:ext>
            </a:extLst>
          </p:cNvPr>
          <p:cNvPicPr>
            <a:picLocks noChangeAspect="1"/>
          </p:cNvPicPr>
          <p:nvPr/>
        </p:nvPicPr>
        <p:blipFill>
          <a:blip r:embed="rId2"/>
          <a:stretch>
            <a:fillRect/>
          </a:stretch>
        </p:blipFill>
        <p:spPr>
          <a:xfrm>
            <a:off x="825243" y="933855"/>
            <a:ext cx="10931942" cy="5175115"/>
          </a:xfrm>
          <a:prstGeom prst="rect">
            <a:avLst/>
          </a:prstGeom>
        </p:spPr>
      </p:pic>
      <p:sp>
        <p:nvSpPr>
          <p:cNvPr id="2" name="Title 1">
            <a:extLst>
              <a:ext uri="{FF2B5EF4-FFF2-40B4-BE49-F238E27FC236}">
                <a16:creationId xmlns:a16="http://schemas.microsoft.com/office/drawing/2014/main" id="{DFAB3F78-1856-4589-8724-4C366492D073}"/>
              </a:ext>
            </a:extLst>
          </p:cNvPr>
          <p:cNvSpPr>
            <a:spLocks noGrp="1"/>
          </p:cNvSpPr>
          <p:nvPr>
            <p:ph type="title"/>
          </p:nvPr>
        </p:nvSpPr>
        <p:spPr>
          <a:xfrm>
            <a:off x="1451579" y="272375"/>
            <a:ext cx="9603276" cy="661480"/>
          </a:xfrm>
        </p:spPr>
        <p:txBody>
          <a:bodyPr>
            <a:noAutofit/>
          </a:bodyPr>
          <a:lstStyle/>
          <a:p>
            <a:r>
              <a:rPr lang="en-GB" sz="2400" dirty="0"/>
              <a:t>High homocysteine noted in this patient, treated with Dr </a:t>
            </a:r>
            <a:r>
              <a:rPr lang="en-GB" sz="2400" dirty="0" err="1"/>
              <a:t>Hardys</a:t>
            </a:r>
            <a:r>
              <a:rPr lang="en-GB" sz="2400" dirty="0"/>
              <a:t> Daily essential nutrition </a:t>
            </a:r>
            <a:r>
              <a:rPr lang="en-GB" sz="1400" dirty="0"/>
              <a:t>( includes methyl folate B12 &amp; much more)</a:t>
            </a:r>
          </a:p>
        </p:txBody>
      </p:sp>
      <p:sp>
        <p:nvSpPr>
          <p:cNvPr id="4" name="Content Placeholder 3">
            <a:extLst>
              <a:ext uri="{FF2B5EF4-FFF2-40B4-BE49-F238E27FC236}">
                <a16:creationId xmlns:a16="http://schemas.microsoft.com/office/drawing/2014/main" id="{93565BCF-87D9-4A27-8DA2-73126A9F01C4}"/>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93916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5DB519-1A1F-48AB-83EE-7E2002007B71}"/>
              </a:ext>
            </a:extLst>
          </p:cNvPr>
          <p:cNvPicPr>
            <a:picLocks noChangeAspect="1"/>
          </p:cNvPicPr>
          <p:nvPr/>
        </p:nvPicPr>
        <p:blipFill>
          <a:blip r:embed="rId2"/>
          <a:stretch>
            <a:fillRect/>
          </a:stretch>
        </p:blipFill>
        <p:spPr>
          <a:xfrm>
            <a:off x="2360099" y="1380257"/>
            <a:ext cx="7471801" cy="4097486"/>
          </a:xfrm>
          <a:prstGeom prst="rect">
            <a:avLst/>
          </a:prstGeom>
        </p:spPr>
      </p:pic>
      <p:sp>
        <p:nvSpPr>
          <p:cNvPr id="3" name="Title 2">
            <a:extLst>
              <a:ext uri="{FF2B5EF4-FFF2-40B4-BE49-F238E27FC236}">
                <a16:creationId xmlns:a16="http://schemas.microsoft.com/office/drawing/2014/main" id="{3661E290-6EBF-4B7C-ACD9-B34C107FC2CD}"/>
              </a:ext>
            </a:extLst>
          </p:cNvPr>
          <p:cNvSpPr>
            <a:spLocks noGrp="1"/>
          </p:cNvSpPr>
          <p:nvPr>
            <p:ph type="title"/>
          </p:nvPr>
        </p:nvSpPr>
        <p:spPr>
          <a:xfrm>
            <a:off x="1118681" y="68095"/>
            <a:ext cx="9936173" cy="1312162"/>
          </a:xfrm>
        </p:spPr>
        <p:txBody>
          <a:bodyPr/>
          <a:lstStyle/>
          <a:p>
            <a:r>
              <a:rPr lang="en-GB" dirty="0"/>
              <a:t>Nutrients to support methylation</a:t>
            </a:r>
          </a:p>
        </p:txBody>
      </p:sp>
    </p:spTree>
    <p:extLst>
      <p:ext uri="{BB962C8B-B14F-4D97-AF65-F5344CB8AC3E}">
        <p14:creationId xmlns:p14="http://schemas.microsoft.com/office/powerpoint/2010/main" val="405094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0C629-946C-4180-B716-338E10ADBC10}"/>
              </a:ext>
            </a:extLst>
          </p:cNvPr>
          <p:cNvSpPr>
            <a:spLocks noGrp="1"/>
          </p:cNvSpPr>
          <p:nvPr>
            <p:ph type="title"/>
          </p:nvPr>
        </p:nvSpPr>
        <p:spPr>
          <a:xfrm>
            <a:off x="1308847" y="804519"/>
            <a:ext cx="9746007" cy="3274422"/>
          </a:xfrm>
        </p:spPr>
        <p:txBody>
          <a:bodyPr>
            <a:normAutofit fontScale="90000"/>
          </a:bodyPr>
          <a:lstStyle/>
          <a:p>
            <a:r>
              <a:rPr lang="en-GB" sz="4400" dirty="0"/>
              <a:t>Investigation</a:t>
            </a:r>
            <a:r>
              <a:rPr lang="en-GB" sz="4000" dirty="0"/>
              <a:t> results</a:t>
            </a:r>
            <a:br>
              <a:rPr lang="en-GB" sz="4000" dirty="0"/>
            </a:br>
            <a:br>
              <a:rPr lang="en-GB" sz="4000" dirty="0"/>
            </a:br>
            <a:r>
              <a:rPr lang="en-GB" dirty="0"/>
              <a:t>2. hormones</a:t>
            </a:r>
            <a:br>
              <a:rPr lang="en-GB" dirty="0"/>
            </a:br>
            <a:br>
              <a:rPr lang="en-GB" dirty="0"/>
            </a:br>
            <a:br>
              <a:rPr lang="en-GB" dirty="0"/>
            </a:br>
            <a:r>
              <a:rPr lang="en-GB" dirty="0"/>
              <a:t>Low testosterone 6.4 ( 7.4-22)</a:t>
            </a:r>
            <a:br>
              <a:rPr lang="en-GB" dirty="0"/>
            </a:br>
            <a:r>
              <a:rPr lang="en-GB" dirty="0"/>
              <a:t>Vit D 9mmol/l ( vitamin or hormone?)</a:t>
            </a:r>
            <a:br>
              <a:rPr lang="en-GB" dirty="0"/>
            </a:br>
            <a:endParaRPr lang="en-GB" dirty="0"/>
          </a:p>
        </p:txBody>
      </p:sp>
    </p:spTree>
    <p:extLst>
      <p:ext uri="{BB962C8B-B14F-4D97-AF65-F5344CB8AC3E}">
        <p14:creationId xmlns:p14="http://schemas.microsoft.com/office/powerpoint/2010/main" val="1744880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76A6-3CA0-4461-B2FE-964CFAE54EB7}"/>
              </a:ext>
            </a:extLst>
          </p:cNvPr>
          <p:cNvSpPr>
            <a:spLocks noGrp="1"/>
          </p:cNvSpPr>
          <p:nvPr>
            <p:ph type="title"/>
          </p:nvPr>
        </p:nvSpPr>
        <p:spPr/>
        <p:txBody>
          <a:bodyPr>
            <a:normAutofit fontScale="90000"/>
          </a:bodyPr>
          <a:lstStyle/>
          <a:p>
            <a:r>
              <a:rPr lang="en-GB" dirty="0"/>
              <a:t>Anti psychotic side effects</a:t>
            </a:r>
            <a:br>
              <a:rPr lang="en-GB" dirty="0"/>
            </a:br>
            <a:r>
              <a:rPr lang="en-GB" dirty="0"/>
              <a:t>low testosterone ( chemical castration)</a:t>
            </a:r>
          </a:p>
        </p:txBody>
      </p:sp>
      <p:pic>
        <p:nvPicPr>
          <p:cNvPr id="5" name="Content Placeholder 4">
            <a:extLst>
              <a:ext uri="{FF2B5EF4-FFF2-40B4-BE49-F238E27FC236}">
                <a16:creationId xmlns:a16="http://schemas.microsoft.com/office/drawing/2014/main" id="{7F3565C1-FF27-4485-8FBC-EFA24892E8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346" y="2016125"/>
            <a:ext cx="6743576" cy="3830198"/>
          </a:xfrm>
        </p:spPr>
      </p:pic>
    </p:spTree>
    <p:extLst>
      <p:ext uri="{BB962C8B-B14F-4D97-AF65-F5344CB8AC3E}">
        <p14:creationId xmlns:p14="http://schemas.microsoft.com/office/powerpoint/2010/main" val="1357011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F42371-6638-4828-9B78-735215380BCF}"/>
              </a:ext>
            </a:extLst>
          </p:cNvPr>
          <p:cNvSpPr>
            <a:spLocks noGrp="1"/>
          </p:cNvSpPr>
          <p:nvPr>
            <p:ph type="title"/>
          </p:nvPr>
        </p:nvSpPr>
        <p:spPr>
          <a:xfrm>
            <a:off x="1435609" y="804519"/>
            <a:ext cx="9619246" cy="4032657"/>
          </a:xfrm>
        </p:spPr>
        <p:txBody>
          <a:bodyPr>
            <a:normAutofit/>
          </a:bodyPr>
          <a:lstStyle/>
          <a:p>
            <a:r>
              <a:rPr lang="en-GB" sz="4400" dirty="0"/>
              <a:t>POSITIVE Investigation</a:t>
            </a:r>
            <a:r>
              <a:rPr lang="en-GB" sz="4000" dirty="0"/>
              <a:t> results</a:t>
            </a:r>
            <a:br>
              <a:rPr lang="en-GB" sz="4000" dirty="0"/>
            </a:br>
            <a:br>
              <a:rPr lang="en-GB" sz="4000" dirty="0"/>
            </a:br>
            <a:r>
              <a:rPr lang="en-GB" sz="4000" dirty="0"/>
              <a:t>3. infections</a:t>
            </a:r>
            <a:br>
              <a:rPr lang="en-GB" sz="4000" dirty="0"/>
            </a:br>
            <a:br>
              <a:rPr lang="en-GB" sz="4000" dirty="0"/>
            </a:br>
            <a:r>
              <a:rPr lang="en-GB" sz="2000" dirty="0"/>
              <a:t>Stool test. CDSA 2.0 (Genova)</a:t>
            </a:r>
            <a:br>
              <a:rPr lang="en-GB" sz="2000" dirty="0"/>
            </a:br>
            <a:r>
              <a:rPr lang="en-GB" sz="2000" dirty="0" err="1"/>
              <a:t>Marcons</a:t>
            </a:r>
            <a:r>
              <a:rPr lang="en-GB" sz="2000" dirty="0"/>
              <a:t> ( Invivo) </a:t>
            </a:r>
            <a:br>
              <a:rPr lang="en-GB" sz="2000" dirty="0"/>
            </a:br>
            <a:r>
              <a:rPr lang="en-GB" sz="2000" dirty="0"/>
              <a:t>other chronic infections (</a:t>
            </a:r>
            <a:r>
              <a:rPr lang="en-GB" sz="2000" dirty="0" err="1"/>
              <a:t>armin</a:t>
            </a:r>
            <a:r>
              <a:rPr lang="en-GB" sz="2000" dirty="0"/>
              <a:t>)</a:t>
            </a:r>
          </a:p>
        </p:txBody>
      </p:sp>
    </p:spTree>
    <p:extLst>
      <p:ext uri="{BB962C8B-B14F-4D97-AF65-F5344CB8AC3E}">
        <p14:creationId xmlns:p14="http://schemas.microsoft.com/office/powerpoint/2010/main" val="210308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2E1C-6568-4834-9800-113B95665013}"/>
              </a:ext>
            </a:extLst>
          </p:cNvPr>
          <p:cNvSpPr>
            <a:spLocks noGrp="1"/>
          </p:cNvSpPr>
          <p:nvPr>
            <p:ph type="title"/>
          </p:nvPr>
        </p:nvSpPr>
        <p:spPr/>
        <p:txBody>
          <a:bodyPr/>
          <a:lstStyle/>
          <a:p>
            <a:r>
              <a:rPr lang="en-GB" dirty="0"/>
              <a:t>USA Schizophrenia &amp; Lyme Distribution</a:t>
            </a:r>
          </a:p>
        </p:txBody>
      </p:sp>
      <p:pic>
        <p:nvPicPr>
          <p:cNvPr id="1026" name="Picture 2" descr="http://sites.google.com/site/mhshsclementes/1476-072X-1-2-2.jpg">
            <a:extLst>
              <a:ext uri="{FF2B5EF4-FFF2-40B4-BE49-F238E27FC236}">
                <a16:creationId xmlns:a16="http://schemas.microsoft.com/office/drawing/2014/main" id="{A5212AF3-D349-4D58-BE97-66FC315B92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8461" y="2016125"/>
            <a:ext cx="2636665"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85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5C40-10E4-4670-9C6F-D1AFD6C778CB}"/>
              </a:ext>
            </a:extLst>
          </p:cNvPr>
          <p:cNvSpPr>
            <a:spLocks noGrp="1"/>
          </p:cNvSpPr>
          <p:nvPr>
            <p:ph type="title"/>
          </p:nvPr>
        </p:nvSpPr>
        <p:spPr>
          <a:xfrm>
            <a:off x="1451580" y="282103"/>
            <a:ext cx="9560132" cy="1245140"/>
          </a:xfrm>
        </p:spPr>
        <p:txBody>
          <a:bodyPr>
            <a:normAutofit fontScale="90000"/>
          </a:bodyPr>
          <a:lstStyle/>
          <a:p>
            <a:r>
              <a:rPr lang="en-GB" dirty="0"/>
              <a:t>Comprehensive stool analysis 2010, bacillus species; lower grade pseudomonas</a:t>
            </a:r>
          </a:p>
        </p:txBody>
      </p:sp>
      <p:pic>
        <p:nvPicPr>
          <p:cNvPr id="5" name="Content Placeholder 4">
            <a:extLst>
              <a:ext uri="{FF2B5EF4-FFF2-40B4-BE49-F238E27FC236}">
                <a16:creationId xmlns:a16="http://schemas.microsoft.com/office/drawing/2014/main" id="{D2C6F517-990D-439C-8B83-1CA30FA6BA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4290" y="2016125"/>
            <a:ext cx="5848632" cy="3449638"/>
          </a:xfrm>
        </p:spPr>
      </p:pic>
    </p:spTree>
    <p:extLst>
      <p:ext uri="{BB962C8B-B14F-4D97-AF65-F5344CB8AC3E}">
        <p14:creationId xmlns:p14="http://schemas.microsoft.com/office/powerpoint/2010/main" val="3326679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EBF28-A283-4984-9FAF-2F3EB6A69861}"/>
              </a:ext>
            </a:extLst>
          </p:cNvPr>
          <p:cNvSpPr>
            <a:spLocks noGrp="1"/>
          </p:cNvSpPr>
          <p:nvPr>
            <p:ph type="title"/>
          </p:nvPr>
        </p:nvSpPr>
        <p:spPr/>
        <p:txBody>
          <a:bodyPr>
            <a:normAutofit fontScale="90000"/>
          </a:bodyPr>
          <a:lstStyle/>
          <a:p>
            <a:r>
              <a:rPr lang="en-GB" dirty="0" err="1"/>
              <a:t>Dientamoeba</a:t>
            </a:r>
            <a:r>
              <a:rPr lang="en-GB" dirty="0"/>
              <a:t> fragilis ( Rx diet, hygiene, gut 4R program,  low sugar diet; garlic etc)</a:t>
            </a:r>
          </a:p>
        </p:txBody>
      </p:sp>
      <p:pic>
        <p:nvPicPr>
          <p:cNvPr id="7" name="Content Placeholder 6">
            <a:extLst>
              <a:ext uri="{FF2B5EF4-FFF2-40B4-BE49-F238E27FC236}">
                <a16:creationId xmlns:a16="http://schemas.microsoft.com/office/drawing/2014/main" id="{1BAC4611-2325-4476-A81B-F3F30AD43CEC}"/>
              </a:ext>
            </a:extLst>
          </p:cNvPr>
          <p:cNvPicPr>
            <a:picLocks noGrp="1" noChangeAspect="1"/>
          </p:cNvPicPr>
          <p:nvPr>
            <p:ph idx="1"/>
          </p:nvPr>
        </p:nvPicPr>
        <p:blipFill>
          <a:blip r:embed="rId2"/>
          <a:stretch>
            <a:fillRect/>
          </a:stretch>
        </p:blipFill>
        <p:spPr>
          <a:xfrm>
            <a:off x="2373549" y="2016125"/>
            <a:ext cx="6639323" cy="3449638"/>
          </a:xfrm>
          <a:prstGeom prst="rect">
            <a:avLst/>
          </a:prstGeom>
        </p:spPr>
      </p:pic>
    </p:spTree>
    <p:extLst>
      <p:ext uri="{BB962C8B-B14F-4D97-AF65-F5344CB8AC3E}">
        <p14:creationId xmlns:p14="http://schemas.microsoft.com/office/powerpoint/2010/main" val="1444509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6691-D985-4D56-A611-1CA0F3BC8E16}"/>
              </a:ext>
            </a:extLst>
          </p:cNvPr>
          <p:cNvSpPr>
            <a:spLocks noGrp="1"/>
          </p:cNvSpPr>
          <p:nvPr>
            <p:ph type="title"/>
          </p:nvPr>
        </p:nvSpPr>
        <p:spPr/>
        <p:txBody>
          <a:bodyPr/>
          <a:lstStyle/>
          <a:p>
            <a:r>
              <a:rPr lang="en-GB" dirty="0" err="1"/>
              <a:t>Marcons</a:t>
            </a:r>
            <a:r>
              <a:rPr lang="en-GB" dirty="0"/>
              <a:t> positive ( tested via INVIVO)</a:t>
            </a:r>
          </a:p>
        </p:txBody>
      </p:sp>
      <p:pic>
        <p:nvPicPr>
          <p:cNvPr id="5" name="Content Placeholder 4">
            <a:extLst>
              <a:ext uri="{FF2B5EF4-FFF2-40B4-BE49-F238E27FC236}">
                <a16:creationId xmlns:a16="http://schemas.microsoft.com/office/drawing/2014/main" id="{C86F106D-C40C-47BE-9BE6-B8B8AB573E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369125" y="1742468"/>
            <a:ext cx="4258236" cy="3857160"/>
          </a:xfrm>
        </p:spPr>
      </p:pic>
    </p:spTree>
    <p:extLst>
      <p:ext uri="{BB962C8B-B14F-4D97-AF65-F5344CB8AC3E}">
        <p14:creationId xmlns:p14="http://schemas.microsoft.com/office/powerpoint/2010/main" val="3353530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DFAE-DE06-4A37-BF61-192528E87C2B}"/>
              </a:ext>
            </a:extLst>
          </p:cNvPr>
          <p:cNvSpPr>
            <a:spLocks noGrp="1"/>
          </p:cNvSpPr>
          <p:nvPr>
            <p:ph type="title"/>
          </p:nvPr>
        </p:nvSpPr>
        <p:spPr/>
        <p:txBody>
          <a:bodyPr/>
          <a:lstStyle/>
          <a:p>
            <a:r>
              <a:rPr lang="en-GB" dirty="0"/>
              <a:t>No Biofilms, no fungal growth/</a:t>
            </a:r>
            <a:r>
              <a:rPr lang="en-GB" dirty="0" err="1"/>
              <a:t>mold</a:t>
            </a:r>
            <a:endParaRPr lang="en-GB" dirty="0"/>
          </a:p>
        </p:txBody>
      </p:sp>
      <p:pic>
        <p:nvPicPr>
          <p:cNvPr id="5" name="Content Placeholder 4">
            <a:extLst>
              <a:ext uri="{FF2B5EF4-FFF2-40B4-BE49-F238E27FC236}">
                <a16:creationId xmlns:a16="http://schemas.microsoft.com/office/drawing/2014/main" id="{D915A62E-D963-4FA9-8717-A330C778E9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053597" y="2272687"/>
            <a:ext cx="4086394" cy="3449638"/>
          </a:xfrm>
        </p:spPr>
      </p:pic>
    </p:spTree>
    <p:extLst>
      <p:ext uri="{BB962C8B-B14F-4D97-AF65-F5344CB8AC3E}">
        <p14:creationId xmlns:p14="http://schemas.microsoft.com/office/powerpoint/2010/main" val="2734394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D1FF-0951-4D50-98AF-78AEFDB6AA96}"/>
              </a:ext>
            </a:extLst>
          </p:cNvPr>
          <p:cNvSpPr>
            <a:spLocks noGrp="1"/>
          </p:cNvSpPr>
          <p:nvPr>
            <p:ph type="title"/>
          </p:nvPr>
        </p:nvSpPr>
        <p:spPr/>
        <p:txBody>
          <a:bodyPr>
            <a:normAutofit fontScale="90000"/>
          </a:bodyPr>
          <a:lstStyle/>
          <a:p>
            <a:r>
              <a:rPr lang="en-GB" dirty="0"/>
              <a:t>Armin labs, positive borrelia </a:t>
            </a:r>
            <a:r>
              <a:rPr lang="en-GB" dirty="0" err="1"/>
              <a:t>elispot</a:t>
            </a:r>
            <a:r>
              <a:rPr lang="en-GB" dirty="0"/>
              <a:t> </a:t>
            </a:r>
            <a:br>
              <a:rPr lang="en-GB" dirty="0"/>
            </a:br>
            <a:br>
              <a:rPr lang="en-GB" dirty="0"/>
            </a:br>
            <a:br>
              <a:rPr lang="en-GB" dirty="0"/>
            </a:br>
            <a:br>
              <a:rPr lang="en-GB" dirty="0"/>
            </a:br>
            <a:r>
              <a:rPr lang="en-GB" dirty="0"/>
              <a:t>Borrelia:</a:t>
            </a:r>
            <a:br>
              <a:rPr lang="en-GB" dirty="0"/>
            </a:br>
            <a:br>
              <a:rPr lang="en-GB" dirty="0"/>
            </a:br>
            <a:r>
              <a:rPr lang="en-GB" dirty="0"/>
              <a:t>Full antigen 4SI</a:t>
            </a:r>
            <a:br>
              <a:rPr lang="en-GB" dirty="0"/>
            </a:br>
            <a:br>
              <a:rPr lang="en-GB" dirty="0"/>
            </a:br>
            <a:r>
              <a:rPr lang="en-GB" dirty="0"/>
              <a:t>b OSP Mix 5 SI</a:t>
            </a:r>
          </a:p>
        </p:txBody>
      </p:sp>
    </p:spTree>
    <p:extLst>
      <p:ext uri="{BB962C8B-B14F-4D97-AF65-F5344CB8AC3E}">
        <p14:creationId xmlns:p14="http://schemas.microsoft.com/office/powerpoint/2010/main" val="430491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BEA1B2-6420-4799-86F0-36C98026DB1B}"/>
              </a:ext>
            </a:extLst>
          </p:cNvPr>
          <p:cNvSpPr>
            <a:spLocks noGrp="1"/>
          </p:cNvSpPr>
          <p:nvPr>
            <p:ph type="title"/>
          </p:nvPr>
        </p:nvSpPr>
        <p:spPr/>
        <p:txBody>
          <a:bodyPr>
            <a:normAutofit fontScale="90000"/>
          </a:bodyPr>
          <a:lstStyle/>
          <a:p>
            <a:r>
              <a:rPr lang="en-GB" dirty="0">
                <a:solidFill>
                  <a:srgbClr val="FF0000"/>
                </a:solidFill>
              </a:rPr>
              <a:t>UK does not recognise research labs of functional medicine.</a:t>
            </a:r>
            <a:br>
              <a:rPr lang="en-GB" dirty="0">
                <a:solidFill>
                  <a:srgbClr val="FF0000"/>
                </a:solidFill>
              </a:rPr>
            </a:br>
            <a:br>
              <a:rPr lang="en-GB" dirty="0">
                <a:solidFill>
                  <a:srgbClr val="FF0000"/>
                </a:solidFill>
              </a:rPr>
            </a:br>
            <a:r>
              <a:rPr lang="en-GB" dirty="0">
                <a:solidFill>
                  <a:srgbClr val="FF0000"/>
                </a:solidFill>
              </a:rPr>
              <a:t>Patients will only be treated who have positive humoral immunity</a:t>
            </a:r>
          </a:p>
        </p:txBody>
      </p:sp>
    </p:spTree>
    <p:extLst>
      <p:ext uri="{BB962C8B-B14F-4D97-AF65-F5344CB8AC3E}">
        <p14:creationId xmlns:p14="http://schemas.microsoft.com/office/powerpoint/2010/main" val="2251356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958A-B160-4B26-B235-25DBB4E5ECCD}"/>
              </a:ext>
            </a:extLst>
          </p:cNvPr>
          <p:cNvSpPr>
            <a:spLocks noGrp="1"/>
          </p:cNvSpPr>
          <p:nvPr>
            <p:ph type="title"/>
          </p:nvPr>
        </p:nvSpPr>
        <p:spPr/>
        <p:txBody>
          <a:bodyPr>
            <a:normAutofit fontScale="90000"/>
          </a:bodyPr>
          <a:lstStyle/>
          <a:p>
            <a:r>
              <a:rPr lang="en-GB" dirty="0"/>
              <a:t>Armin: </a:t>
            </a:r>
            <a:br>
              <a:rPr lang="en-GB" dirty="0"/>
            </a:br>
            <a:br>
              <a:rPr lang="en-GB" dirty="0"/>
            </a:br>
            <a:br>
              <a:rPr lang="en-GB" dirty="0"/>
            </a:br>
            <a:br>
              <a:rPr lang="en-GB" dirty="0"/>
            </a:br>
            <a:r>
              <a:rPr lang="en-GB" dirty="0"/>
              <a:t>low CD57, only 26/ul</a:t>
            </a:r>
          </a:p>
        </p:txBody>
      </p:sp>
    </p:spTree>
    <p:extLst>
      <p:ext uri="{BB962C8B-B14F-4D97-AF65-F5344CB8AC3E}">
        <p14:creationId xmlns:p14="http://schemas.microsoft.com/office/powerpoint/2010/main" val="2435865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D01D-5D9F-4F1C-B166-2B0458007451}"/>
              </a:ext>
            </a:extLst>
          </p:cNvPr>
          <p:cNvSpPr>
            <a:spLocks noGrp="1"/>
          </p:cNvSpPr>
          <p:nvPr>
            <p:ph type="title"/>
          </p:nvPr>
        </p:nvSpPr>
        <p:spPr/>
        <p:txBody>
          <a:bodyPr>
            <a:normAutofit fontScale="90000"/>
          </a:bodyPr>
          <a:lstStyle/>
          <a:p>
            <a:r>
              <a:rPr lang="en-GB" dirty="0"/>
              <a:t>Humoral responses to chlamydia pneumoniae and mycoplasma pneumoniae.</a:t>
            </a:r>
          </a:p>
        </p:txBody>
      </p:sp>
    </p:spTree>
    <p:extLst>
      <p:ext uri="{BB962C8B-B14F-4D97-AF65-F5344CB8AC3E}">
        <p14:creationId xmlns:p14="http://schemas.microsoft.com/office/powerpoint/2010/main" val="2319444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descr="http://www.lymebook.com/bipolar-schizophrenia-lyme-disease-ocd-autism.jpg">
            <a:extLst>
              <a:ext uri="{FF2B5EF4-FFF2-40B4-BE49-F238E27FC236}">
                <a16:creationId xmlns:a16="http://schemas.microsoft.com/office/drawing/2014/main" id="{3C68CA7B-C6F7-4338-8333-DE0314E0B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622" y="836578"/>
            <a:ext cx="8579796" cy="51105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E828D9-56CD-41B0-B9BF-0FC07D8764AA}"/>
              </a:ext>
            </a:extLst>
          </p:cNvPr>
          <p:cNvSpPr>
            <a:spLocks noGrp="1"/>
          </p:cNvSpPr>
          <p:nvPr>
            <p:ph type="title"/>
          </p:nvPr>
        </p:nvSpPr>
        <p:spPr>
          <a:xfrm>
            <a:off x="1167319" y="126461"/>
            <a:ext cx="9887535" cy="511092"/>
          </a:xfrm>
        </p:spPr>
        <p:txBody>
          <a:bodyPr>
            <a:normAutofit fontScale="90000"/>
          </a:bodyPr>
          <a:lstStyle/>
          <a:p>
            <a:r>
              <a:rPr lang="en-GB" dirty="0"/>
              <a:t>Lyme disease &amp; schizophrenia similar symptoms</a:t>
            </a:r>
          </a:p>
        </p:txBody>
      </p:sp>
    </p:spTree>
    <p:extLst>
      <p:ext uri="{BB962C8B-B14F-4D97-AF65-F5344CB8AC3E}">
        <p14:creationId xmlns:p14="http://schemas.microsoft.com/office/powerpoint/2010/main" val="1599822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D36C71-7228-4023-A0E1-E78F66F8428F}"/>
              </a:ext>
            </a:extLst>
          </p:cNvPr>
          <p:cNvPicPr>
            <a:picLocks noChangeAspect="1"/>
          </p:cNvPicPr>
          <p:nvPr/>
        </p:nvPicPr>
        <p:blipFill>
          <a:blip r:embed="rId2"/>
          <a:stretch>
            <a:fillRect/>
          </a:stretch>
        </p:blipFill>
        <p:spPr>
          <a:xfrm>
            <a:off x="2140084" y="2015732"/>
            <a:ext cx="7908587" cy="3947323"/>
          </a:xfrm>
          <a:prstGeom prst="rect">
            <a:avLst/>
          </a:prstGeom>
        </p:spPr>
      </p:pic>
      <p:sp>
        <p:nvSpPr>
          <p:cNvPr id="3" name="Title 2">
            <a:extLst>
              <a:ext uri="{FF2B5EF4-FFF2-40B4-BE49-F238E27FC236}">
                <a16:creationId xmlns:a16="http://schemas.microsoft.com/office/drawing/2014/main" id="{B1DA53BC-4299-406F-9BD9-2B8DE261F47C}"/>
              </a:ext>
            </a:extLst>
          </p:cNvPr>
          <p:cNvSpPr>
            <a:spLocks noGrp="1"/>
          </p:cNvSpPr>
          <p:nvPr>
            <p:ph type="title"/>
          </p:nvPr>
        </p:nvSpPr>
        <p:spPr>
          <a:xfrm>
            <a:off x="1605064" y="301557"/>
            <a:ext cx="9449790" cy="963039"/>
          </a:xfrm>
        </p:spPr>
        <p:txBody>
          <a:bodyPr/>
          <a:lstStyle/>
          <a:p>
            <a:r>
              <a:rPr lang="en-GB" dirty="0"/>
              <a:t>Symptoms of </a:t>
            </a:r>
            <a:r>
              <a:rPr lang="en-GB" dirty="0" err="1"/>
              <a:t>lyme</a:t>
            </a:r>
            <a:endParaRPr lang="en-GB" dirty="0"/>
          </a:p>
        </p:txBody>
      </p:sp>
      <p:sp>
        <p:nvSpPr>
          <p:cNvPr id="4" name="Content Placeholder 3">
            <a:extLst>
              <a:ext uri="{FF2B5EF4-FFF2-40B4-BE49-F238E27FC236}">
                <a16:creationId xmlns:a16="http://schemas.microsoft.com/office/drawing/2014/main" id="{22A28412-8BEC-4FF6-AB6D-22F67C656884}"/>
              </a:ext>
            </a:extLst>
          </p:cNvPr>
          <p:cNvSpPr>
            <a:spLocks noGrp="1"/>
          </p:cNvSpPr>
          <p:nvPr>
            <p:ph idx="1"/>
          </p:nvPr>
        </p:nvSpPr>
        <p:spPr>
          <a:xfrm flipH="1" flipV="1">
            <a:off x="11054854" y="5466345"/>
            <a:ext cx="900440" cy="296826"/>
          </a:xfrm>
        </p:spPr>
        <p:txBody>
          <a:bodyPr>
            <a:normAutofit fontScale="62500" lnSpcReduction="20000"/>
          </a:bodyPr>
          <a:lstStyle/>
          <a:p>
            <a:endParaRPr lang="en-GB" dirty="0"/>
          </a:p>
        </p:txBody>
      </p:sp>
    </p:spTree>
    <p:extLst>
      <p:ext uri="{BB962C8B-B14F-4D97-AF65-F5344CB8AC3E}">
        <p14:creationId xmlns:p14="http://schemas.microsoft.com/office/powerpoint/2010/main" val="387566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2836F-2466-4461-9E43-B7B1CCCF0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397"/>
            <a:ext cx="12191999" cy="7919922"/>
          </a:xfrm>
          <a:prstGeom prst="rect">
            <a:avLst/>
          </a:prstGeom>
        </p:spPr>
      </p:pic>
    </p:spTree>
    <p:extLst>
      <p:ext uri="{BB962C8B-B14F-4D97-AF65-F5344CB8AC3E}">
        <p14:creationId xmlns:p14="http://schemas.microsoft.com/office/powerpoint/2010/main" val="805442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0CB4E3-524A-4377-8345-3C0AE140890C}"/>
              </a:ext>
            </a:extLst>
          </p:cNvPr>
          <p:cNvSpPr>
            <a:spLocks noGrp="1"/>
          </p:cNvSpPr>
          <p:nvPr>
            <p:ph type="title"/>
          </p:nvPr>
        </p:nvSpPr>
        <p:spPr>
          <a:xfrm>
            <a:off x="557784" y="804519"/>
            <a:ext cx="10497070" cy="2624481"/>
          </a:xfrm>
        </p:spPr>
        <p:txBody>
          <a:bodyPr>
            <a:normAutofit/>
          </a:bodyPr>
          <a:lstStyle/>
          <a:p>
            <a:r>
              <a:rPr lang="en-GB" sz="4400" dirty="0"/>
              <a:t>POSITIVE Investigation</a:t>
            </a:r>
            <a:r>
              <a:rPr lang="en-GB" sz="4000" dirty="0"/>
              <a:t> results</a:t>
            </a:r>
            <a:br>
              <a:rPr lang="en-GB" sz="4000" dirty="0"/>
            </a:br>
            <a:br>
              <a:rPr lang="en-GB" sz="4000" dirty="0"/>
            </a:br>
            <a:r>
              <a:rPr lang="en-GB" dirty="0"/>
              <a:t>4.Nutrient deficiencies</a:t>
            </a:r>
          </a:p>
        </p:txBody>
      </p:sp>
    </p:spTree>
    <p:extLst>
      <p:ext uri="{BB962C8B-B14F-4D97-AF65-F5344CB8AC3E}">
        <p14:creationId xmlns:p14="http://schemas.microsoft.com/office/powerpoint/2010/main" val="1508082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AC39-60B3-4D95-B083-8C33B8B10DEF}"/>
              </a:ext>
            </a:extLst>
          </p:cNvPr>
          <p:cNvSpPr>
            <a:spLocks noGrp="1"/>
          </p:cNvSpPr>
          <p:nvPr>
            <p:ph type="title"/>
          </p:nvPr>
        </p:nvSpPr>
        <p:spPr/>
        <p:txBody>
          <a:bodyPr/>
          <a:lstStyle/>
          <a:p>
            <a:r>
              <a:rPr lang="en-GB" dirty="0"/>
              <a:t>Nutritional &amp; toxic metals test results ( biolab London)</a:t>
            </a:r>
          </a:p>
        </p:txBody>
      </p:sp>
      <p:sp>
        <p:nvSpPr>
          <p:cNvPr id="6" name="Content Placeholder 5">
            <a:extLst>
              <a:ext uri="{FF2B5EF4-FFF2-40B4-BE49-F238E27FC236}">
                <a16:creationId xmlns:a16="http://schemas.microsoft.com/office/drawing/2014/main" id="{63D96872-664D-46C2-A804-C101ADE87914}"/>
              </a:ext>
            </a:extLst>
          </p:cNvPr>
          <p:cNvSpPr>
            <a:spLocks noGrp="1"/>
          </p:cNvSpPr>
          <p:nvPr>
            <p:ph idx="1"/>
          </p:nvPr>
        </p:nvSpPr>
        <p:spPr/>
        <p:txBody>
          <a:bodyPr>
            <a:normAutofit fontScale="85000" lnSpcReduction="20000"/>
          </a:bodyPr>
          <a:lstStyle/>
          <a:p>
            <a:r>
              <a:rPr lang="en-GB" sz="1400" dirty="0"/>
              <a:t>Low caeruloplasmin ( copper binder)</a:t>
            </a:r>
          </a:p>
          <a:p>
            <a:r>
              <a:rPr lang="en-GB" sz="1400" dirty="0"/>
              <a:t>Low copper ( formation of noradrenalin)</a:t>
            </a:r>
          </a:p>
          <a:p>
            <a:r>
              <a:rPr lang="en-GB" sz="1400" dirty="0">
                <a:solidFill>
                  <a:srgbClr val="FF0000"/>
                </a:solidFill>
              </a:rPr>
              <a:t>Low Magnesium ( anxiety)</a:t>
            </a:r>
          </a:p>
          <a:p>
            <a:r>
              <a:rPr lang="en-GB" sz="1400" dirty="0"/>
              <a:t>Low selenium ( glutathione formation, thyroid function)</a:t>
            </a:r>
          </a:p>
          <a:p>
            <a:r>
              <a:rPr lang="en-GB" sz="1400" dirty="0"/>
              <a:t>Low Omega 3, omega 6</a:t>
            </a:r>
          </a:p>
          <a:p>
            <a:r>
              <a:rPr lang="en-GB" sz="1400" dirty="0"/>
              <a:t>Low vitamin E ( Genova test showed high lipid peroxidase)</a:t>
            </a:r>
          </a:p>
          <a:p>
            <a:r>
              <a:rPr lang="en-GB" sz="1400" dirty="0"/>
              <a:t>High SOD activity</a:t>
            </a:r>
          </a:p>
          <a:p>
            <a:r>
              <a:rPr lang="en-GB" sz="1400" dirty="0"/>
              <a:t>Low lutein</a:t>
            </a:r>
          </a:p>
          <a:p>
            <a:r>
              <a:rPr lang="en-GB" sz="1400" dirty="0">
                <a:solidFill>
                  <a:srgbClr val="FF0000"/>
                </a:solidFill>
              </a:rPr>
              <a:t>Normal toxic metal screen ( no chelation challenge)</a:t>
            </a:r>
          </a:p>
          <a:p>
            <a:r>
              <a:rPr lang="en-GB" sz="1400" dirty="0"/>
              <a:t>Normal </a:t>
            </a:r>
            <a:r>
              <a:rPr lang="en-GB" sz="1400" dirty="0" err="1"/>
              <a:t>Kryptopyroles</a:t>
            </a:r>
            <a:endParaRPr lang="en-GB" sz="1400" dirty="0"/>
          </a:p>
          <a:p>
            <a:r>
              <a:rPr lang="en-GB" sz="1400" dirty="0">
                <a:solidFill>
                  <a:srgbClr val="FF0000"/>
                </a:solidFill>
              </a:rPr>
              <a:t>High Lipid peroxidase</a:t>
            </a:r>
          </a:p>
          <a:p>
            <a:endParaRPr lang="en-GB" dirty="0"/>
          </a:p>
          <a:p>
            <a:endParaRPr lang="en-GB" dirty="0"/>
          </a:p>
        </p:txBody>
      </p:sp>
    </p:spTree>
    <p:extLst>
      <p:ext uri="{BB962C8B-B14F-4D97-AF65-F5344CB8AC3E}">
        <p14:creationId xmlns:p14="http://schemas.microsoft.com/office/powerpoint/2010/main" val="313274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54D3-1A4B-448E-9975-D3D16D3346C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091B7A8-10C8-4DDF-B82B-F29DF13F8048}"/>
              </a:ext>
            </a:extLst>
          </p:cNvPr>
          <p:cNvPicPr>
            <a:picLocks noGrp="1" noChangeAspect="1"/>
          </p:cNvPicPr>
          <p:nvPr>
            <p:ph idx="1"/>
          </p:nvPr>
        </p:nvPicPr>
        <p:blipFill>
          <a:blip r:embed="rId2"/>
          <a:stretch>
            <a:fillRect/>
          </a:stretch>
        </p:blipFill>
        <p:spPr>
          <a:xfrm>
            <a:off x="-909510" y="-841248"/>
            <a:ext cx="13601381" cy="8138160"/>
          </a:xfrm>
          <a:prstGeom prst="rect">
            <a:avLst/>
          </a:prstGeom>
        </p:spPr>
      </p:pic>
    </p:spTree>
    <p:extLst>
      <p:ext uri="{BB962C8B-B14F-4D97-AF65-F5344CB8AC3E}">
        <p14:creationId xmlns:p14="http://schemas.microsoft.com/office/powerpoint/2010/main" val="3719051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24E1E8-C698-4A7D-9E8D-344F501D0B5C}"/>
              </a:ext>
            </a:extLst>
          </p:cNvPr>
          <p:cNvPicPr>
            <a:picLocks noChangeAspect="1"/>
          </p:cNvPicPr>
          <p:nvPr/>
        </p:nvPicPr>
        <p:blipFill>
          <a:blip r:embed="rId2"/>
          <a:stretch>
            <a:fillRect/>
          </a:stretch>
        </p:blipFill>
        <p:spPr>
          <a:xfrm>
            <a:off x="2258442" y="2015731"/>
            <a:ext cx="7675115" cy="3606855"/>
          </a:xfrm>
          <a:prstGeom prst="rect">
            <a:avLst/>
          </a:prstGeom>
        </p:spPr>
      </p:pic>
      <p:sp>
        <p:nvSpPr>
          <p:cNvPr id="3" name="Title 2">
            <a:extLst>
              <a:ext uri="{FF2B5EF4-FFF2-40B4-BE49-F238E27FC236}">
                <a16:creationId xmlns:a16="http://schemas.microsoft.com/office/drawing/2014/main" id="{9954A112-4EAA-4C0A-B0DF-6FCA19ACF9B5}"/>
              </a:ext>
            </a:extLst>
          </p:cNvPr>
          <p:cNvSpPr>
            <a:spLocks noGrp="1"/>
          </p:cNvSpPr>
          <p:nvPr>
            <p:ph type="title"/>
          </p:nvPr>
        </p:nvSpPr>
        <p:spPr>
          <a:xfrm>
            <a:off x="1451579" y="155644"/>
            <a:ext cx="9603275" cy="457128"/>
          </a:xfrm>
        </p:spPr>
        <p:txBody>
          <a:bodyPr>
            <a:normAutofit fontScale="90000"/>
          </a:bodyPr>
          <a:lstStyle/>
          <a:p>
            <a:r>
              <a:rPr lang="en-GB"/>
              <a:t>Toxic metals</a:t>
            </a:r>
            <a:endParaRPr lang="en-GB" dirty="0"/>
          </a:p>
        </p:txBody>
      </p:sp>
    </p:spTree>
    <p:extLst>
      <p:ext uri="{BB962C8B-B14F-4D97-AF65-F5344CB8AC3E}">
        <p14:creationId xmlns:p14="http://schemas.microsoft.com/office/powerpoint/2010/main" val="638951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964052-81EC-49CB-8638-E83F053FAC89}"/>
              </a:ext>
            </a:extLst>
          </p:cNvPr>
          <p:cNvSpPr>
            <a:spLocks noGrp="1"/>
          </p:cNvSpPr>
          <p:nvPr>
            <p:ph type="title"/>
          </p:nvPr>
        </p:nvSpPr>
        <p:spPr>
          <a:xfrm>
            <a:off x="1115569" y="804519"/>
            <a:ext cx="9939286" cy="3922929"/>
          </a:xfrm>
        </p:spPr>
        <p:txBody>
          <a:bodyPr>
            <a:normAutofit fontScale="90000"/>
          </a:bodyPr>
          <a:lstStyle/>
          <a:p>
            <a:r>
              <a:rPr lang="en-GB" sz="4000" dirty="0"/>
              <a:t>POSITIVE INVESTIGATION RESULTS</a:t>
            </a:r>
            <a:br>
              <a:rPr lang="en-GB" dirty="0"/>
            </a:br>
            <a:br>
              <a:rPr lang="en-GB" dirty="0"/>
            </a:br>
            <a:br>
              <a:rPr lang="en-GB" dirty="0"/>
            </a:br>
            <a:r>
              <a:rPr lang="en-GB" dirty="0"/>
              <a:t>5. GUT PERMEABILITY ( ADVANCED INTESTINAL BARRIER ASSESSMENT, INVIVO) </a:t>
            </a:r>
            <a:br>
              <a:rPr lang="en-GB" dirty="0"/>
            </a:br>
            <a:br>
              <a:rPr lang="en-GB" dirty="0"/>
            </a:br>
            <a:r>
              <a:rPr lang="en-GB" dirty="0"/>
              <a:t>LPS, HISTAMINE DAO, ZONULIN</a:t>
            </a:r>
            <a:br>
              <a:rPr lang="en-GB" dirty="0"/>
            </a:br>
            <a:br>
              <a:rPr lang="en-GB" dirty="0"/>
            </a:br>
            <a:endParaRPr lang="en-GB" dirty="0"/>
          </a:p>
        </p:txBody>
      </p:sp>
      <p:sp>
        <p:nvSpPr>
          <p:cNvPr id="4" name="Content Placeholder 3">
            <a:extLst>
              <a:ext uri="{FF2B5EF4-FFF2-40B4-BE49-F238E27FC236}">
                <a16:creationId xmlns:a16="http://schemas.microsoft.com/office/drawing/2014/main" id="{22A28412-8BEC-4FF6-AB6D-22F67C656884}"/>
              </a:ext>
            </a:extLst>
          </p:cNvPr>
          <p:cNvSpPr>
            <a:spLocks noGrp="1"/>
          </p:cNvSpPr>
          <p:nvPr>
            <p:ph idx="1"/>
          </p:nvPr>
        </p:nvSpPr>
        <p:spPr>
          <a:xfrm flipH="1" flipV="1">
            <a:off x="11054854" y="5466345"/>
            <a:ext cx="900440" cy="296826"/>
          </a:xfrm>
        </p:spPr>
        <p:txBody>
          <a:bodyPr>
            <a:normAutofit fontScale="62500" lnSpcReduction="20000"/>
          </a:bodyPr>
          <a:lstStyle/>
          <a:p>
            <a:endParaRPr lang="en-GB" dirty="0"/>
          </a:p>
        </p:txBody>
      </p:sp>
    </p:spTree>
    <p:extLst>
      <p:ext uri="{BB962C8B-B14F-4D97-AF65-F5344CB8AC3E}">
        <p14:creationId xmlns:p14="http://schemas.microsoft.com/office/powerpoint/2010/main" val="3357305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8055E-5D6C-4359-B579-D8D5F630DF45}"/>
              </a:ext>
            </a:extLst>
          </p:cNvPr>
          <p:cNvSpPr>
            <a:spLocks noGrp="1"/>
          </p:cNvSpPr>
          <p:nvPr>
            <p:ph type="title"/>
          </p:nvPr>
        </p:nvSpPr>
        <p:spPr/>
        <p:txBody>
          <a:bodyPr>
            <a:normAutofit fontScale="90000"/>
          </a:bodyPr>
          <a:lstStyle/>
          <a:p>
            <a:r>
              <a:rPr lang="en-GB" dirty="0"/>
              <a:t>Advanced intestinal barrier assessment</a:t>
            </a:r>
            <a:br>
              <a:rPr lang="en-GB" dirty="0"/>
            </a:br>
            <a:r>
              <a:rPr lang="en-GB" dirty="0"/>
              <a:t>(Dunwoody lab). Marginally elevated </a:t>
            </a:r>
            <a:r>
              <a:rPr lang="en-GB" dirty="0" err="1"/>
              <a:t>zonulin</a:t>
            </a:r>
            <a:endParaRPr lang="en-GB" dirty="0"/>
          </a:p>
        </p:txBody>
      </p:sp>
      <p:pic>
        <p:nvPicPr>
          <p:cNvPr id="5" name="Content Placeholder 4">
            <a:extLst>
              <a:ext uri="{FF2B5EF4-FFF2-40B4-BE49-F238E27FC236}">
                <a16:creationId xmlns:a16="http://schemas.microsoft.com/office/drawing/2014/main" id="{4B27F67C-C362-4A49-987A-02D1B76C60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225025" y="1632370"/>
            <a:ext cx="3936410" cy="4705506"/>
          </a:xfrm>
        </p:spPr>
      </p:pic>
    </p:spTree>
    <p:extLst>
      <p:ext uri="{BB962C8B-B14F-4D97-AF65-F5344CB8AC3E}">
        <p14:creationId xmlns:p14="http://schemas.microsoft.com/office/powerpoint/2010/main" val="113494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4AAF-38B6-4210-BF03-B08F149CBA36}"/>
              </a:ext>
            </a:extLst>
          </p:cNvPr>
          <p:cNvSpPr>
            <a:spLocks noGrp="1"/>
          </p:cNvSpPr>
          <p:nvPr>
            <p:ph type="title"/>
          </p:nvPr>
        </p:nvSpPr>
        <p:spPr/>
        <p:txBody>
          <a:bodyPr>
            <a:normAutofit fontScale="90000"/>
          </a:bodyPr>
          <a:lstStyle/>
          <a:p>
            <a:r>
              <a:rPr lang="en-GB" dirty="0"/>
              <a:t>Advanced intestinal barrier assessment borderline high LPS </a:t>
            </a:r>
            <a:r>
              <a:rPr lang="en-GB" dirty="0" err="1"/>
              <a:t>igm</a:t>
            </a:r>
            <a:r>
              <a:rPr lang="en-GB" dirty="0"/>
              <a:t> </a:t>
            </a:r>
            <a:r>
              <a:rPr lang="en-GB" sz="1600" dirty="0"/>
              <a:t>( Rx glutathione, </a:t>
            </a:r>
            <a:r>
              <a:rPr lang="en-GB" sz="1600" dirty="0" err="1"/>
              <a:t>Dhea</a:t>
            </a:r>
            <a:r>
              <a:rPr lang="en-GB" sz="1600" dirty="0"/>
              <a:t>, anti-microbials, curcumin)</a:t>
            </a:r>
          </a:p>
        </p:txBody>
      </p:sp>
      <p:pic>
        <p:nvPicPr>
          <p:cNvPr id="5" name="Content Placeholder 4">
            <a:extLst>
              <a:ext uri="{FF2B5EF4-FFF2-40B4-BE49-F238E27FC236}">
                <a16:creationId xmlns:a16="http://schemas.microsoft.com/office/drawing/2014/main" id="{75B1063A-0DE9-4605-951C-5378833F4F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174812" y="1956906"/>
            <a:ext cx="3868316" cy="3988339"/>
          </a:xfrm>
        </p:spPr>
      </p:pic>
    </p:spTree>
    <p:extLst>
      <p:ext uri="{BB962C8B-B14F-4D97-AF65-F5344CB8AC3E}">
        <p14:creationId xmlns:p14="http://schemas.microsoft.com/office/powerpoint/2010/main" val="1354294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1F39-5308-496B-9FFB-0C261DFA6999}"/>
              </a:ext>
            </a:extLst>
          </p:cNvPr>
          <p:cNvSpPr>
            <a:spLocks noGrp="1"/>
          </p:cNvSpPr>
          <p:nvPr>
            <p:ph type="title"/>
          </p:nvPr>
        </p:nvSpPr>
        <p:spPr/>
        <p:txBody>
          <a:bodyPr>
            <a:normAutofit fontScale="90000"/>
          </a:bodyPr>
          <a:lstStyle/>
          <a:p>
            <a:r>
              <a:rPr lang="en-GB" sz="4400" dirty="0"/>
              <a:t>POSITIVE INVESTIGATION RESULTS</a:t>
            </a:r>
          </a:p>
        </p:txBody>
      </p:sp>
      <p:sp>
        <p:nvSpPr>
          <p:cNvPr id="3" name="Content Placeholder 2">
            <a:extLst>
              <a:ext uri="{FF2B5EF4-FFF2-40B4-BE49-F238E27FC236}">
                <a16:creationId xmlns:a16="http://schemas.microsoft.com/office/drawing/2014/main" id="{E1BC88AA-BAF0-4D86-B7B5-413339E89F18}"/>
              </a:ext>
            </a:extLst>
          </p:cNvPr>
          <p:cNvSpPr>
            <a:spLocks noGrp="1"/>
          </p:cNvSpPr>
          <p:nvPr>
            <p:ph idx="1"/>
          </p:nvPr>
        </p:nvSpPr>
        <p:spPr/>
        <p:txBody>
          <a:bodyPr>
            <a:normAutofit/>
          </a:bodyPr>
          <a:lstStyle/>
          <a:p>
            <a:pPr marL="0" indent="0">
              <a:buNone/>
            </a:pPr>
            <a:r>
              <a:rPr lang="en-GB" sz="3600" dirty="0"/>
              <a:t>6.  MOLD POSITIVE ( RED LABS, INVIVO)</a:t>
            </a:r>
          </a:p>
        </p:txBody>
      </p:sp>
    </p:spTree>
    <p:extLst>
      <p:ext uri="{BB962C8B-B14F-4D97-AF65-F5344CB8AC3E}">
        <p14:creationId xmlns:p14="http://schemas.microsoft.com/office/powerpoint/2010/main" val="2512143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39F6D2-019E-49B4-89AA-BE174DC608C3}"/>
              </a:ext>
            </a:extLst>
          </p:cNvPr>
          <p:cNvPicPr>
            <a:picLocks noChangeAspect="1"/>
          </p:cNvPicPr>
          <p:nvPr/>
        </p:nvPicPr>
        <p:blipFill>
          <a:blip r:embed="rId2"/>
          <a:stretch>
            <a:fillRect/>
          </a:stretch>
        </p:blipFill>
        <p:spPr>
          <a:xfrm>
            <a:off x="-477281" y="510448"/>
            <a:ext cx="13021056" cy="8202168"/>
          </a:xfrm>
          <a:prstGeom prst="rect">
            <a:avLst/>
          </a:prstGeom>
        </p:spPr>
      </p:pic>
    </p:spTree>
    <p:extLst>
      <p:ext uri="{BB962C8B-B14F-4D97-AF65-F5344CB8AC3E}">
        <p14:creationId xmlns:p14="http://schemas.microsoft.com/office/powerpoint/2010/main" val="2578818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3D0A-22A4-451A-9C21-757E1484628F}"/>
              </a:ext>
            </a:extLst>
          </p:cNvPr>
          <p:cNvSpPr>
            <a:spLocks noGrp="1"/>
          </p:cNvSpPr>
          <p:nvPr>
            <p:ph type="title"/>
          </p:nvPr>
        </p:nvSpPr>
        <p:spPr/>
        <p:txBody>
          <a:bodyPr/>
          <a:lstStyle/>
          <a:p>
            <a:r>
              <a:rPr lang="en-GB" dirty="0"/>
              <a:t>Post treatment Mitochondrial tests  almost normal</a:t>
            </a:r>
          </a:p>
        </p:txBody>
      </p:sp>
      <p:sp>
        <p:nvSpPr>
          <p:cNvPr id="6" name="Content Placeholder 5">
            <a:extLst>
              <a:ext uri="{FF2B5EF4-FFF2-40B4-BE49-F238E27FC236}">
                <a16:creationId xmlns:a16="http://schemas.microsoft.com/office/drawing/2014/main" id="{4ED3157A-C42E-4F2A-AA0D-5391A7D6B05A}"/>
              </a:ext>
            </a:extLst>
          </p:cNvPr>
          <p:cNvSpPr>
            <a:spLocks noGrp="1"/>
          </p:cNvSpPr>
          <p:nvPr>
            <p:ph idx="1"/>
          </p:nvPr>
        </p:nvSpPr>
        <p:spPr/>
        <p:txBody>
          <a:bodyPr/>
          <a:lstStyle/>
          <a:p>
            <a:r>
              <a:rPr lang="en-GB" dirty="0"/>
              <a:t>Low ATP related magnesium</a:t>
            </a:r>
          </a:p>
          <a:p>
            <a:r>
              <a:rPr lang="en-GB" dirty="0"/>
              <a:t>High Mercury</a:t>
            </a:r>
          </a:p>
          <a:p>
            <a:r>
              <a:rPr lang="en-GB" dirty="0">
                <a:solidFill>
                  <a:srgbClr val="FF0000"/>
                </a:solidFill>
              </a:rPr>
              <a:t>No DNA adducts</a:t>
            </a:r>
          </a:p>
          <a:p>
            <a:r>
              <a:rPr lang="en-GB" dirty="0"/>
              <a:t>Cardiolipin normal</a:t>
            </a:r>
          </a:p>
          <a:p>
            <a:endParaRPr lang="en-GB" dirty="0"/>
          </a:p>
          <a:p>
            <a:r>
              <a:rPr lang="en-GB" dirty="0"/>
              <a:t>NO MOLD FOUND</a:t>
            </a:r>
          </a:p>
        </p:txBody>
      </p:sp>
    </p:spTree>
    <p:extLst>
      <p:ext uri="{BB962C8B-B14F-4D97-AF65-F5344CB8AC3E}">
        <p14:creationId xmlns:p14="http://schemas.microsoft.com/office/powerpoint/2010/main" val="221179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8976-A9F3-46DB-8169-BD814DE6E55C}"/>
              </a:ext>
            </a:extLst>
          </p:cNvPr>
          <p:cNvSpPr>
            <a:spLocks noGrp="1"/>
          </p:cNvSpPr>
          <p:nvPr>
            <p:ph type="title"/>
          </p:nvPr>
        </p:nvSpPr>
        <p:spPr/>
        <p:txBody>
          <a:bodyPr/>
          <a:lstStyle/>
          <a:p>
            <a:r>
              <a:rPr lang="en-GB" dirty="0"/>
              <a:t>1994 !! BA  Fallon</a:t>
            </a:r>
          </a:p>
        </p:txBody>
      </p:sp>
      <p:sp>
        <p:nvSpPr>
          <p:cNvPr id="3" name="Content Placeholder 2">
            <a:extLst>
              <a:ext uri="{FF2B5EF4-FFF2-40B4-BE49-F238E27FC236}">
                <a16:creationId xmlns:a16="http://schemas.microsoft.com/office/drawing/2014/main" id="{555D4DF2-7B44-4F02-AE79-D6928E48A803}"/>
              </a:ext>
            </a:extLst>
          </p:cNvPr>
          <p:cNvSpPr>
            <a:spLocks noGrp="1"/>
          </p:cNvSpPr>
          <p:nvPr>
            <p:ph idx="1"/>
          </p:nvPr>
        </p:nvSpPr>
        <p:spPr/>
        <p:txBody>
          <a:bodyPr/>
          <a:lstStyle/>
          <a:p>
            <a:r>
              <a:rPr lang="en-GB" dirty="0"/>
              <a:t>Lyme ubiquitous</a:t>
            </a:r>
          </a:p>
          <a:p>
            <a:r>
              <a:rPr lang="en-GB" dirty="0"/>
              <a:t>Great mimicker of </a:t>
            </a:r>
            <a:r>
              <a:rPr lang="en-GB" dirty="0" err="1"/>
              <a:t>psychiactric</a:t>
            </a:r>
            <a:r>
              <a:rPr lang="en-GB" dirty="0"/>
              <a:t> illness</a:t>
            </a:r>
          </a:p>
          <a:p>
            <a:r>
              <a:rPr lang="en-GB" dirty="0"/>
              <a:t>In endemic areas, </a:t>
            </a:r>
            <a:r>
              <a:rPr lang="en-GB" dirty="0" err="1"/>
              <a:t>psychiactric</a:t>
            </a:r>
            <a:r>
              <a:rPr lang="en-GB" dirty="0"/>
              <a:t> symptoms should be screened for </a:t>
            </a:r>
            <a:r>
              <a:rPr lang="en-GB" dirty="0" err="1"/>
              <a:t>lyme</a:t>
            </a:r>
            <a:endParaRPr lang="en-GB" dirty="0"/>
          </a:p>
          <a:p>
            <a:r>
              <a:rPr lang="en-GB" dirty="0"/>
              <a:t>New test required to detect Lyme Disease</a:t>
            </a:r>
          </a:p>
          <a:p>
            <a:r>
              <a:rPr lang="en-GB" dirty="0"/>
              <a:t>More information on how to treat neurological Lyme is required</a:t>
            </a:r>
          </a:p>
        </p:txBody>
      </p:sp>
    </p:spTree>
    <p:extLst>
      <p:ext uri="{BB962C8B-B14F-4D97-AF65-F5344CB8AC3E}">
        <p14:creationId xmlns:p14="http://schemas.microsoft.com/office/powerpoint/2010/main" val="28672592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710B-E05D-49D2-8521-EC450AEBA6C8}"/>
              </a:ext>
            </a:extLst>
          </p:cNvPr>
          <p:cNvSpPr>
            <a:spLocks noGrp="1"/>
          </p:cNvSpPr>
          <p:nvPr>
            <p:ph type="title"/>
          </p:nvPr>
        </p:nvSpPr>
        <p:spPr>
          <a:xfrm>
            <a:off x="1546698" y="804519"/>
            <a:ext cx="9508156" cy="751907"/>
          </a:xfrm>
        </p:spPr>
        <p:txBody>
          <a:bodyPr/>
          <a:lstStyle/>
          <a:p>
            <a:r>
              <a:rPr lang="en-GB" dirty="0"/>
              <a:t>POSSIBLE Pathway to illness 1</a:t>
            </a:r>
          </a:p>
        </p:txBody>
      </p:sp>
      <p:sp>
        <p:nvSpPr>
          <p:cNvPr id="3" name="Content Placeholder 2">
            <a:extLst>
              <a:ext uri="{FF2B5EF4-FFF2-40B4-BE49-F238E27FC236}">
                <a16:creationId xmlns:a16="http://schemas.microsoft.com/office/drawing/2014/main" id="{15250636-0BA2-4FB3-AECB-BB83B4E5483C}"/>
              </a:ext>
            </a:extLst>
          </p:cNvPr>
          <p:cNvSpPr>
            <a:spLocks noGrp="1"/>
          </p:cNvSpPr>
          <p:nvPr>
            <p:ph idx="1"/>
          </p:nvPr>
        </p:nvSpPr>
        <p:spPr>
          <a:xfrm>
            <a:off x="768485" y="1853754"/>
            <a:ext cx="10904706" cy="3963386"/>
          </a:xfrm>
        </p:spPr>
        <p:txBody>
          <a:bodyPr>
            <a:noAutofit/>
          </a:bodyPr>
          <a:lstStyle/>
          <a:p>
            <a:r>
              <a:rPr lang="en-GB" sz="1800" dirty="0">
                <a:solidFill>
                  <a:srgbClr val="FF0000"/>
                </a:solidFill>
              </a:rPr>
              <a:t>Head injury </a:t>
            </a:r>
            <a:r>
              <a:rPr lang="en-GB" sz="1800" dirty="0"/>
              <a:t>at birth. Can lead to the formation of </a:t>
            </a:r>
            <a:r>
              <a:rPr lang="en-GB" sz="1800" dirty="0">
                <a:solidFill>
                  <a:srgbClr val="FF0000"/>
                </a:solidFill>
              </a:rPr>
              <a:t>anti-neuronal antibodies. </a:t>
            </a:r>
            <a:r>
              <a:rPr lang="en-GB" sz="1800" dirty="0"/>
              <a:t>Early onset </a:t>
            </a:r>
            <a:r>
              <a:rPr lang="en-GB" sz="1800" dirty="0">
                <a:solidFill>
                  <a:srgbClr val="FF0000"/>
                </a:solidFill>
              </a:rPr>
              <a:t>autoimmune trigger.</a:t>
            </a:r>
          </a:p>
          <a:p>
            <a:r>
              <a:rPr lang="en-GB" sz="1800" dirty="0"/>
              <a:t>Causes </a:t>
            </a:r>
            <a:r>
              <a:rPr lang="en-GB" sz="1800" dirty="0">
                <a:solidFill>
                  <a:srgbClr val="FF0000"/>
                </a:solidFill>
              </a:rPr>
              <a:t>molecular mimicry and increased cytokine production</a:t>
            </a:r>
          </a:p>
          <a:p>
            <a:r>
              <a:rPr lang="en-GB" sz="1800" dirty="0"/>
              <a:t>SNPs on glutathione; absent glutathione gene, SNP on MTHFR 677 gene, leading to </a:t>
            </a:r>
            <a:r>
              <a:rPr lang="en-GB" sz="1800" dirty="0">
                <a:solidFill>
                  <a:srgbClr val="FF0000"/>
                </a:solidFill>
              </a:rPr>
              <a:t>poor methylation and altered gene expression. </a:t>
            </a:r>
          </a:p>
          <a:p>
            <a:r>
              <a:rPr lang="en-GB" sz="1800" dirty="0">
                <a:solidFill>
                  <a:srgbClr val="FF0000"/>
                </a:solidFill>
              </a:rPr>
              <a:t>Genetic compromise to detoxification pathways; accumulation of Mercury and Biotoxins</a:t>
            </a:r>
          </a:p>
          <a:p>
            <a:r>
              <a:rPr lang="en-GB" sz="1800" dirty="0">
                <a:solidFill>
                  <a:srgbClr val="FF0000"/>
                </a:solidFill>
              </a:rPr>
              <a:t>Likely FATTY ACID digestion problem; poor availability for membrane building  ( + brain 60% fat) David </a:t>
            </a:r>
            <a:r>
              <a:rPr lang="en-GB" sz="1800" dirty="0" err="1">
                <a:solidFill>
                  <a:srgbClr val="FF0000"/>
                </a:solidFill>
              </a:rPr>
              <a:t>horobins</a:t>
            </a:r>
            <a:r>
              <a:rPr lang="en-GB" sz="1800" dirty="0">
                <a:solidFill>
                  <a:srgbClr val="FF0000"/>
                </a:solidFill>
              </a:rPr>
              <a:t> work. </a:t>
            </a:r>
          </a:p>
          <a:p>
            <a:r>
              <a:rPr lang="en-GB" sz="1800" dirty="0"/>
              <a:t>Possible reaction to </a:t>
            </a:r>
            <a:r>
              <a:rPr lang="en-GB" sz="1800" dirty="0">
                <a:solidFill>
                  <a:srgbClr val="FF0000"/>
                </a:solidFill>
              </a:rPr>
              <a:t>GLUTEN and CASEIN soon after birth leading to gut permeability. </a:t>
            </a:r>
            <a:r>
              <a:rPr lang="en-GB" sz="1800" dirty="0"/>
              <a:t>Mother also has </a:t>
            </a:r>
            <a:r>
              <a:rPr lang="en-GB" sz="1800" dirty="0" err="1">
                <a:solidFill>
                  <a:srgbClr val="FF0000"/>
                </a:solidFill>
              </a:rPr>
              <a:t>dientamoeba</a:t>
            </a:r>
            <a:r>
              <a:rPr lang="en-GB" sz="1800" dirty="0">
                <a:solidFill>
                  <a:srgbClr val="FF0000"/>
                </a:solidFill>
              </a:rPr>
              <a:t> fragilis so parasites present at birth; which MAY sensitise gut wall to CASEIN &amp; gut permeability</a:t>
            </a:r>
          </a:p>
          <a:p>
            <a:r>
              <a:rPr lang="en-GB" sz="1800" dirty="0"/>
              <a:t>Possible early infection with </a:t>
            </a:r>
            <a:r>
              <a:rPr lang="en-GB" sz="1800" dirty="0">
                <a:solidFill>
                  <a:srgbClr val="FF0000"/>
                </a:solidFill>
              </a:rPr>
              <a:t>Lyme disease or other chronic infections.</a:t>
            </a:r>
          </a:p>
        </p:txBody>
      </p:sp>
    </p:spTree>
    <p:extLst>
      <p:ext uri="{BB962C8B-B14F-4D97-AF65-F5344CB8AC3E}">
        <p14:creationId xmlns:p14="http://schemas.microsoft.com/office/powerpoint/2010/main" val="3795067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C9293-324B-459A-86A4-A4882591C1AE}"/>
              </a:ext>
            </a:extLst>
          </p:cNvPr>
          <p:cNvSpPr>
            <a:spLocks noGrp="1"/>
          </p:cNvSpPr>
          <p:nvPr>
            <p:ph type="title"/>
          </p:nvPr>
        </p:nvSpPr>
        <p:spPr/>
        <p:txBody>
          <a:bodyPr/>
          <a:lstStyle/>
          <a:p>
            <a:r>
              <a:rPr lang="en-GB" dirty="0"/>
              <a:t>Possible pathways to illness 2</a:t>
            </a:r>
          </a:p>
        </p:txBody>
      </p:sp>
      <p:sp>
        <p:nvSpPr>
          <p:cNvPr id="3" name="Content Placeholder 2">
            <a:extLst>
              <a:ext uri="{FF2B5EF4-FFF2-40B4-BE49-F238E27FC236}">
                <a16:creationId xmlns:a16="http://schemas.microsoft.com/office/drawing/2014/main" id="{26810D45-BC17-4351-855E-C620836BEDD1}"/>
              </a:ext>
            </a:extLst>
          </p:cNvPr>
          <p:cNvSpPr>
            <a:spLocks noGrp="1"/>
          </p:cNvSpPr>
          <p:nvPr>
            <p:ph idx="1"/>
          </p:nvPr>
        </p:nvSpPr>
        <p:spPr/>
        <p:txBody>
          <a:bodyPr>
            <a:normAutofit fontScale="85000" lnSpcReduction="20000"/>
          </a:bodyPr>
          <a:lstStyle/>
          <a:p>
            <a:r>
              <a:rPr lang="en-GB" dirty="0">
                <a:solidFill>
                  <a:srgbClr val="FF0000"/>
                </a:solidFill>
              </a:rPr>
              <a:t>Stress of life and altered perceptions </a:t>
            </a:r>
            <a:r>
              <a:rPr lang="en-GB" dirty="0"/>
              <a:t>through development; INCREASING RISK OF AUTOIMMUNITY &amp; OTHER IMMUNE CHALLENGE</a:t>
            </a:r>
          </a:p>
          <a:p>
            <a:r>
              <a:rPr lang="en-GB" dirty="0">
                <a:solidFill>
                  <a:srgbClr val="FF0000"/>
                </a:solidFill>
              </a:rPr>
              <a:t>Long latency period for the expression of Lyme</a:t>
            </a:r>
            <a:r>
              <a:rPr lang="en-GB" dirty="0"/>
              <a:t>, eventually full blown neurological; NEUROINFLAMMATORY LYME aged 21</a:t>
            </a:r>
          </a:p>
          <a:p>
            <a:r>
              <a:rPr lang="en-GB" dirty="0"/>
              <a:t>Possible </a:t>
            </a:r>
            <a:r>
              <a:rPr lang="en-GB" dirty="0">
                <a:solidFill>
                  <a:srgbClr val="FF0000"/>
                </a:solidFill>
              </a:rPr>
              <a:t>genetic predisposition </a:t>
            </a:r>
            <a:r>
              <a:rPr lang="en-GB" dirty="0"/>
              <a:t>for altered </a:t>
            </a:r>
            <a:r>
              <a:rPr lang="en-GB" dirty="0" err="1"/>
              <a:t>epigenetic's</a:t>
            </a:r>
            <a:r>
              <a:rPr lang="en-GB" dirty="0"/>
              <a:t> surrounding genes relating to the HLA immune system?</a:t>
            </a:r>
          </a:p>
          <a:p>
            <a:r>
              <a:rPr lang="en-GB" dirty="0">
                <a:solidFill>
                  <a:srgbClr val="FF0000"/>
                </a:solidFill>
              </a:rPr>
              <a:t>Downstream effects on MITOCHONDRIA, neurotransmitters and hormones; EPIGENETICS </a:t>
            </a:r>
          </a:p>
          <a:p>
            <a:r>
              <a:rPr lang="en-GB" dirty="0"/>
              <a:t>Development of deficiencies.</a:t>
            </a:r>
          </a:p>
          <a:p>
            <a:r>
              <a:rPr lang="en-GB" dirty="0">
                <a:solidFill>
                  <a:srgbClr val="FF0000"/>
                </a:solidFill>
              </a:rPr>
              <a:t>POSSIBLE CHRONIC INFLAMMATORY RESPONSE SYNDROME ( POSITIVE MOLD &amp; MARCONS )</a:t>
            </a:r>
          </a:p>
          <a:p>
            <a:pPr marL="0" indent="0">
              <a:buNone/>
            </a:pPr>
            <a:endParaRPr lang="en-GB" dirty="0"/>
          </a:p>
        </p:txBody>
      </p:sp>
    </p:spTree>
    <p:extLst>
      <p:ext uri="{BB962C8B-B14F-4D97-AF65-F5344CB8AC3E}">
        <p14:creationId xmlns:p14="http://schemas.microsoft.com/office/powerpoint/2010/main" val="2047721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987DA-6B7D-461B-B2A1-A8396DA03A20}"/>
              </a:ext>
            </a:extLst>
          </p:cNvPr>
          <p:cNvSpPr>
            <a:spLocks noGrp="1"/>
          </p:cNvSpPr>
          <p:nvPr>
            <p:ph type="title"/>
          </p:nvPr>
        </p:nvSpPr>
        <p:spPr>
          <a:xfrm>
            <a:off x="1172584" y="804519"/>
            <a:ext cx="9882271" cy="4961580"/>
          </a:xfrm>
        </p:spPr>
        <p:txBody>
          <a:bodyPr>
            <a:noAutofit/>
          </a:bodyPr>
          <a:lstStyle/>
          <a:p>
            <a:r>
              <a:rPr lang="en-GB" sz="5400" dirty="0"/>
              <a:t>DISCUSSION</a:t>
            </a:r>
            <a:br>
              <a:rPr lang="en-GB" sz="6600" dirty="0"/>
            </a:br>
            <a:br>
              <a:rPr lang="en-GB" sz="6600" dirty="0"/>
            </a:br>
            <a:r>
              <a:rPr lang="en-GB" sz="2400" dirty="0"/>
              <a:t>1. </a:t>
            </a:r>
            <a:r>
              <a:rPr lang="en-GB" sz="2400" dirty="0">
                <a:solidFill>
                  <a:srgbClr val="FF0000"/>
                </a:solidFill>
              </a:rPr>
              <a:t>chronic inflammatory response syndrome</a:t>
            </a:r>
            <a:br>
              <a:rPr lang="en-GB" sz="2400" dirty="0">
                <a:solidFill>
                  <a:srgbClr val="FF0000"/>
                </a:solidFill>
              </a:rPr>
            </a:br>
            <a:br>
              <a:rPr lang="en-GB" sz="2400" dirty="0"/>
            </a:br>
            <a:r>
              <a:rPr lang="en-GB" sz="2400" dirty="0"/>
              <a:t>2. NEUROIMMUNOLGY AND EARLY SIGNS OF SCHIZOPHRENIA &amp;   	DEPRESSION RISK</a:t>
            </a:r>
            <a:br>
              <a:rPr lang="en-GB" sz="2400" dirty="0"/>
            </a:br>
            <a:br>
              <a:rPr lang="en-GB" sz="2400" dirty="0"/>
            </a:br>
            <a:r>
              <a:rPr lang="en-GB" sz="2400" dirty="0"/>
              <a:t>3. Genetic immune challenges in schizophrenia</a:t>
            </a:r>
            <a:br>
              <a:rPr lang="en-GB" sz="2400" dirty="0"/>
            </a:br>
            <a:br>
              <a:rPr lang="en-GB" sz="2400" dirty="0"/>
            </a:br>
            <a:r>
              <a:rPr lang="en-GB" sz="2400" dirty="0"/>
              <a:t>4. SCHIZOPHRENIA AS AN AUTOIMMUNE ILLNESS</a:t>
            </a:r>
            <a:br>
              <a:rPr lang="en-GB" sz="2400" dirty="0"/>
            </a:br>
            <a:br>
              <a:rPr lang="en-GB" sz="2400" dirty="0"/>
            </a:br>
            <a:r>
              <a:rPr lang="en-GB" sz="2400" dirty="0"/>
              <a:t>5. Schizophrenia &amp; homology with gluten &amp; infections</a:t>
            </a:r>
            <a:br>
              <a:rPr lang="en-GB" sz="2000" dirty="0"/>
            </a:br>
            <a:br>
              <a:rPr lang="en-GB" sz="2000" dirty="0"/>
            </a:br>
            <a:endParaRPr lang="en-GB" sz="2000" dirty="0"/>
          </a:p>
        </p:txBody>
      </p:sp>
    </p:spTree>
    <p:extLst>
      <p:ext uri="{BB962C8B-B14F-4D97-AF65-F5344CB8AC3E}">
        <p14:creationId xmlns:p14="http://schemas.microsoft.com/office/powerpoint/2010/main" val="28008889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04B349-0753-4F3C-913D-0455409504D7}"/>
              </a:ext>
            </a:extLst>
          </p:cNvPr>
          <p:cNvSpPr>
            <a:spLocks noGrp="1"/>
          </p:cNvSpPr>
          <p:nvPr>
            <p:ph type="title"/>
          </p:nvPr>
        </p:nvSpPr>
        <p:spPr>
          <a:xfrm>
            <a:off x="1001949" y="3015573"/>
            <a:ext cx="10052905" cy="2451372"/>
          </a:xfrm>
        </p:spPr>
        <p:txBody>
          <a:bodyPr>
            <a:normAutofit/>
          </a:bodyPr>
          <a:lstStyle/>
          <a:p>
            <a:r>
              <a:rPr lang="en-GB" sz="5400" dirty="0"/>
              <a:t>1.Chronic inflammatory response syndrome</a:t>
            </a:r>
          </a:p>
        </p:txBody>
      </p:sp>
    </p:spTree>
    <p:extLst>
      <p:ext uri="{BB962C8B-B14F-4D97-AF65-F5344CB8AC3E}">
        <p14:creationId xmlns:p14="http://schemas.microsoft.com/office/powerpoint/2010/main" val="533298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D64D2-2C7D-416B-B5E9-ED87C4C9F011}"/>
              </a:ext>
            </a:extLst>
          </p:cNvPr>
          <p:cNvSpPr/>
          <p:nvPr/>
        </p:nvSpPr>
        <p:spPr>
          <a:xfrm>
            <a:off x="1974715" y="1859340"/>
            <a:ext cx="8501974" cy="4154984"/>
          </a:xfrm>
          <a:prstGeom prst="rect">
            <a:avLst/>
          </a:prstGeom>
        </p:spPr>
        <p:txBody>
          <a:bodyPr wrap="square">
            <a:spAutoFit/>
          </a:bodyPr>
          <a:lstStyle/>
          <a:p>
            <a:r>
              <a:rPr lang="en-GB" sz="2400" dirty="0">
                <a:latin typeface="TimesNewRomanPSMT"/>
              </a:rPr>
              <a:t>• Growing awareness that microbes play a</a:t>
            </a:r>
          </a:p>
          <a:p>
            <a:r>
              <a:rPr lang="en-GB" sz="2400" dirty="0">
                <a:latin typeface="TimesNewRomanPSMT"/>
              </a:rPr>
              <a:t>role in chronic illness</a:t>
            </a:r>
          </a:p>
          <a:p>
            <a:r>
              <a:rPr lang="en-GB" sz="2400" dirty="0">
                <a:latin typeface="TimesNewRomanPSMT"/>
              </a:rPr>
              <a:t>• Terrain matters – impaired immunity</a:t>
            </a:r>
          </a:p>
          <a:p>
            <a:r>
              <a:rPr lang="en-GB" sz="2400" dirty="0">
                <a:latin typeface="TimesNewRomanPSMT"/>
              </a:rPr>
              <a:t>predisposes patient to chronic infection</a:t>
            </a:r>
          </a:p>
          <a:p>
            <a:r>
              <a:rPr lang="en-GB" sz="2400" dirty="0">
                <a:latin typeface="TimesNewRomanPSMT"/>
              </a:rPr>
              <a:t>• Chronic infections suppress immune</a:t>
            </a:r>
          </a:p>
          <a:p>
            <a:r>
              <a:rPr lang="en-GB" sz="2400" dirty="0">
                <a:latin typeface="TimesNewRomanPSMT"/>
              </a:rPr>
              <a:t>activity</a:t>
            </a:r>
          </a:p>
          <a:p>
            <a:r>
              <a:rPr lang="en-GB" sz="2400" dirty="0">
                <a:latin typeface="TimesNewRomanPSMT"/>
              </a:rPr>
              <a:t>• Other factors that alter immunity –</a:t>
            </a:r>
          </a:p>
          <a:p>
            <a:r>
              <a:rPr lang="en-GB" sz="2400" dirty="0">
                <a:latin typeface="TimesNewRomanPSMT"/>
              </a:rPr>
              <a:t>biotoxins (metals, chemicals), inherited or</a:t>
            </a:r>
          </a:p>
          <a:p>
            <a:r>
              <a:rPr lang="en-GB" sz="2400" dirty="0">
                <a:latin typeface="TimesNewRomanPSMT"/>
              </a:rPr>
              <a:t>acquired defects</a:t>
            </a:r>
          </a:p>
          <a:p>
            <a:r>
              <a:rPr lang="en-GB" sz="2400" dirty="0">
                <a:solidFill>
                  <a:srgbClr val="FF0000"/>
                </a:solidFill>
                <a:latin typeface="TimesNewRomanPSMT"/>
              </a:rPr>
              <a:t>SHOEMAKER PROTOCOL IS A DETAILED APPROACH TO THIS</a:t>
            </a:r>
            <a:endParaRPr lang="en-GB" sz="2400" dirty="0">
              <a:solidFill>
                <a:srgbClr val="FF0000"/>
              </a:solidFill>
            </a:endParaRPr>
          </a:p>
        </p:txBody>
      </p:sp>
      <p:sp>
        <p:nvSpPr>
          <p:cNvPr id="3" name="Title 2">
            <a:extLst>
              <a:ext uri="{FF2B5EF4-FFF2-40B4-BE49-F238E27FC236}">
                <a16:creationId xmlns:a16="http://schemas.microsoft.com/office/drawing/2014/main" id="{52818536-84EB-4836-BB35-9516C52269A1}"/>
              </a:ext>
            </a:extLst>
          </p:cNvPr>
          <p:cNvSpPr>
            <a:spLocks noGrp="1"/>
          </p:cNvSpPr>
          <p:nvPr>
            <p:ph type="title"/>
          </p:nvPr>
        </p:nvSpPr>
        <p:spPr/>
        <p:txBody>
          <a:bodyPr>
            <a:normAutofit fontScale="90000"/>
          </a:bodyPr>
          <a:lstStyle/>
          <a:p>
            <a:r>
              <a:rPr lang="en-GB" b="1" dirty="0">
                <a:latin typeface="Times New Roman" panose="02020603050405020304" pitchFamily="18" charset="0"/>
              </a:rPr>
              <a:t>Chronic Inflammatory Response</a:t>
            </a:r>
            <a:br>
              <a:rPr lang="en-GB" b="1" dirty="0">
                <a:latin typeface="Times New Roman" panose="02020603050405020304" pitchFamily="18" charset="0"/>
              </a:rPr>
            </a:br>
            <a:r>
              <a:rPr lang="en-GB" b="1" dirty="0">
                <a:latin typeface="Times New Roman" panose="02020603050405020304" pitchFamily="18" charset="0"/>
              </a:rPr>
              <a:t>Syndrome</a:t>
            </a:r>
            <a:br>
              <a:rPr lang="en-GB" b="1" dirty="0">
                <a:latin typeface="Times New Roman" panose="02020603050405020304" pitchFamily="18" charset="0"/>
              </a:rPr>
            </a:br>
            <a:endParaRPr lang="en-GB" dirty="0"/>
          </a:p>
        </p:txBody>
      </p:sp>
    </p:spTree>
    <p:extLst>
      <p:ext uri="{BB962C8B-B14F-4D97-AF65-F5344CB8AC3E}">
        <p14:creationId xmlns:p14="http://schemas.microsoft.com/office/powerpoint/2010/main" val="16557489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1BCDF-A6C1-4016-9854-2BD08F8243AD}"/>
              </a:ext>
            </a:extLst>
          </p:cNvPr>
          <p:cNvPicPr>
            <a:picLocks noChangeAspect="1"/>
          </p:cNvPicPr>
          <p:nvPr/>
        </p:nvPicPr>
        <p:blipFill>
          <a:blip r:embed="rId2"/>
          <a:stretch>
            <a:fillRect/>
          </a:stretch>
        </p:blipFill>
        <p:spPr>
          <a:xfrm>
            <a:off x="1245140" y="447856"/>
            <a:ext cx="10505873" cy="6663063"/>
          </a:xfrm>
          <a:prstGeom prst="rect">
            <a:avLst/>
          </a:prstGeom>
        </p:spPr>
      </p:pic>
    </p:spTree>
    <p:extLst>
      <p:ext uri="{BB962C8B-B14F-4D97-AF65-F5344CB8AC3E}">
        <p14:creationId xmlns:p14="http://schemas.microsoft.com/office/powerpoint/2010/main" val="34766120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91DD9-9DF1-4FE5-B774-3EE782F61FC4}"/>
              </a:ext>
            </a:extLst>
          </p:cNvPr>
          <p:cNvPicPr>
            <a:picLocks noChangeAspect="1"/>
          </p:cNvPicPr>
          <p:nvPr/>
        </p:nvPicPr>
        <p:blipFill>
          <a:blip r:embed="rId2"/>
          <a:stretch>
            <a:fillRect/>
          </a:stretch>
        </p:blipFill>
        <p:spPr>
          <a:xfrm>
            <a:off x="2614242" y="2062264"/>
            <a:ext cx="6963515" cy="3967308"/>
          </a:xfrm>
          <a:prstGeom prst="rect">
            <a:avLst/>
          </a:prstGeom>
        </p:spPr>
      </p:pic>
      <p:sp>
        <p:nvSpPr>
          <p:cNvPr id="3" name="Title 2">
            <a:extLst>
              <a:ext uri="{FF2B5EF4-FFF2-40B4-BE49-F238E27FC236}">
                <a16:creationId xmlns:a16="http://schemas.microsoft.com/office/drawing/2014/main" id="{E1339B55-DEF3-4880-8062-70B2BD4C68B5}"/>
              </a:ext>
            </a:extLst>
          </p:cNvPr>
          <p:cNvSpPr>
            <a:spLocks noGrp="1"/>
          </p:cNvSpPr>
          <p:nvPr>
            <p:ph type="title"/>
          </p:nvPr>
        </p:nvSpPr>
        <p:spPr>
          <a:xfrm>
            <a:off x="1575881" y="1"/>
            <a:ext cx="9478973" cy="828427"/>
          </a:xfrm>
        </p:spPr>
        <p:txBody>
          <a:bodyPr/>
          <a:lstStyle/>
          <a:p>
            <a:r>
              <a:rPr lang="en-GB" dirty="0"/>
              <a:t>Visual contrast sensitivity</a:t>
            </a:r>
          </a:p>
        </p:txBody>
      </p:sp>
    </p:spTree>
    <p:extLst>
      <p:ext uri="{BB962C8B-B14F-4D97-AF65-F5344CB8AC3E}">
        <p14:creationId xmlns:p14="http://schemas.microsoft.com/office/powerpoint/2010/main" val="38856604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987DA-6B7D-461B-B2A1-A8396DA03A20}"/>
              </a:ext>
            </a:extLst>
          </p:cNvPr>
          <p:cNvSpPr>
            <a:spLocks noGrp="1"/>
          </p:cNvSpPr>
          <p:nvPr>
            <p:ph type="title"/>
          </p:nvPr>
        </p:nvSpPr>
        <p:spPr>
          <a:xfrm>
            <a:off x="1172584" y="804519"/>
            <a:ext cx="9882271" cy="4961580"/>
          </a:xfrm>
        </p:spPr>
        <p:txBody>
          <a:bodyPr>
            <a:noAutofit/>
          </a:bodyPr>
          <a:lstStyle/>
          <a:p>
            <a:r>
              <a:rPr lang="en-GB" sz="5400" dirty="0"/>
              <a:t>DISCUSSION</a:t>
            </a:r>
            <a:br>
              <a:rPr lang="en-GB" sz="6600" dirty="0"/>
            </a:br>
            <a:br>
              <a:rPr lang="en-GB" sz="6600" dirty="0"/>
            </a:br>
            <a:r>
              <a:rPr lang="en-GB" sz="2400" dirty="0"/>
              <a:t>1. chronic inflammatory response syndrome</a:t>
            </a:r>
            <a:br>
              <a:rPr lang="en-GB" sz="2400" dirty="0"/>
            </a:br>
            <a:br>
              <a:rPr lang="en-GB" sz="2400" dirty="0"/>
            </a:br>
            <a:r>
              <a:rPr lang="en-GB" sz="2400" dirty="0">
                <a:solidFill>
                  <a:srgbClr val="FF0000"/>
                </a:solidFill>
              </a:rPr>
              <a:t>2. NEUROIMMUNOLGY AND EARLY SIGNS OF SCHIZOPHRENIA &amp; DEPRESSION RISK</a:t>
            </a:r>
            <a:br>
              <a:rPr lang="en-GB" sz="2400" dirty="0">
                <a:solidFill>
                  <a:srgbClr val="FF0000"/>
                </a:solidFill>
              </a:rPr>
            </a:br>
            <a:br>
              <a:rPr lang="en-GB" sz="2400" dirty="0"/>
            </a:br>
            <a:r>
              <a:rPr lang="en-GB" sz="2400" dirty="0"/>
              <a:t>3.Genetic immune challenges in schizophrenia</a:t>
            </a:r>
            <a:br>
              <a:rPr lang="en-GB" sz="2400" dirty="0"/>
            </a:br>
            <a:r>
              <a:rPr lang="en-GB" sz="2400" dirty="0"/>
              <a:t>4.SCHIZOPHRENIA AS AN AUTOIMMUNE ILLNESS</a:t>
            </a:r>
            <a:br>
              <a:rPr lang="en-GB" sz="2400" dirty="0"/>
            </a:br>
            <a:r>
              <a:rPr lang="en-GB" sz="2400" dirty="0"/>
              <a:t>5. Schizophrenia &amp; homology with gluten &amp; infections</a:t>
            </a:r>
            <a:br>
              <a:rPr lang="en-GB" sz="2000" dirty="0"/>
            </a:br>
            <a:endParaRPr lang="en-GB" sz="2000" dirty="0"/>
          </a:p>
        </p:txBody>
      </p:sp>
    </p:spTree>
    <p:extLst>
      <p:ext uri="{BB962C8B-B14F-4D97-AF65-F5344CB8AC3E}">
        <p14:creationId xmlns:p14="http://schemas.microsoft.com/office/powerpoint/2010/main" val="18866104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3B6C-9FD3-4833-8E32-39BDE0B5A721}"/>
              </a:ext>
            </a:extLst>
          </p:cNvPr>
          <p:cNvSpPr>
            <a:spLocks noGrp="1"/>
          </p:cNvSpPr>
          <p:nvPr>
            <p:ph type="title"/>
          </p:nvPr>
        </p:nvSpPr>
        <p:spPr/>
        <p:txBody>
          <a:bodyPr/>
          <a:lstStyle/>
          <a:p>
            <a:r>
              <a:rPr lang="en-GB" dirty="0"/>
              <a:t>2. NEUROIMMUNOLGY AND EARLY SIGNS OF SCHIZOPHRENIA &amp; DEPRESSION RISK</a:t>
            </a:r>
          </a:p>
        </p:txBody>
      </p:sp>
    </p:spTree>
    <p:extLst>
      <p:ext uri="{BB962C8B-B14F-4D97-AF65-F5344CB8AC3E}">
        <p14:creationId xmlns:p14="http://schemas.microsoft.com/office/powerpoint/2010/main" val="3438067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DE49E-237E-42AD-A6F5-D10723D14DAF}"/>
              </a:ext>
            </a:extLst>
          </p:cNvPr>
          <p:cNvPicPr>
            <a:picLocks noChangeAspect="1"/>
          </p:cNvPicPr>
          <p:nvPr/>
        </p:nvPicPr>
        <p:blipFill>
          <a:blip r:embed="rId2"/>
          <a:stretch>
            <a:fillRect/>
          </a:stretch>
        </p:blipFill>
        <p:spPr>
          <a:xfrm>
            <a:off x="2461756" y="1449420"/>
            <a:ext cx="7268487" cy="4630893"/>
          </a:xfrm>
          <a:prstGeom prst="rect">
            <a:avLst/>
          </a:prstGeom>
        </p:spPr>
      </p:pic>
      <p:sp>
        <p:nvSpPr>
          <p:cNvPr id="3" name="Title 2">
            <a:extLst>
              <a:ext uri="{FF2B5EF4-FFF2-40B4-BE49-F238E27FC236}">
                <a16:creationId xmlns:a16="http://schemas.microsoft.com/office/drawing/2014/main" id="{DD6CDD80-347F-4F3F-B6CB-C79B2B5AAAB5}"/>
              </a:ext>
            </a:extLst>
          </p:cNvPr>
          <p:cNvSpPr>
            <a:spLocks noGrp="1"/>
          </p:cNvSpPr>
          <p:nvPr>
            <p:ph type="title"/>
          </p:nvPr>
        </p:nvSpPr>
        <p:spPr>
          <a:xfrm>
            <a:off x="1245139" y="68094"/>
            <a:ext cx="9970851" cy="1381325"/>
          </a:xfrm>
        </p:spPr>
        <p:txBody>
          <a:bodyPr>
            <a:normAutofit/>
          </a:bodyPr>
          <a:lstStyle/>
          <a:p>
            <a:r>
              <a:rPr lang="en-GB" sz="2400" dirty="0"/>
              <a:t>What about the infectious disease specialist? gastroenterologist &amp; psychiatrist!!</a:t>
            </a:r>
            <a:br>
              <a:rPr lang="en-GB" sz="2400" dirty="0"/>
            </a:br>
            <a:r>
              <a:rPr lang="en-GB" sz="2400" dirty="0"/>
              <a:t>Psycho-neuro-gastro-immunology links with infection</a:t>
            </a:r>
          </a:p>
        </p:txBody>
      </p:sp>
    </p:spTree>
    <p:extLst>
      <p:ext uri="{BB962C8B-B14F-4D97-AF65-F5344CB8AC3E}">
        <p14:creationId xmlns:p14="http://schemas.microsoft.com/office/powerpoint/2010/main" val="97851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10C1-DC2B-4E86-B58E-458C54476FF4}"/>
              </a:ext>
            </a:extLst>
          </p:cNvPr>
          <p:cNvSpPr>
            <a:spLocks noGrp="1"/>
          </p:cNvSpPr>
          <p:nvPr>
            <p:ph type="title"/>
          </p:nvPr>
        </p:nvSpPr>
        <p:spPr/>
        <p:txBody>
          <a:bodyPr/>
          <a:lstStyle/>
          <a:p>
            <a:r>
              <a:rPr lang="en-GB" dirty="0"/>
              <a:t>Integrative Physiology</a:t>
            </a:r>
            <a:br>
              <a:rPr lang="en-GB" dirty="0"/>
            </a:br>
            <a:endParaRPr lang="en-GB" dirty="0"/>
          </a:p>
        </p:txBody>
      </p:sp>
      <p:sp>
        <p:nvSpPr>
          <p:cNvPr id="3" name="Content Placeholder 2">
            <a:extLst>
              <a:ext uri="{FF2B5EF4-FFF2-40B4-BE49-F238E27FC236}">
                <a16:creationId xmlns:a16="http://schemas.microsoft.com/office/drawing/2014/main" id="{9747F41F-4BD9-4FF7-802F-305BF67347CD}"/>
              </a:ext>
            </a:extLst>
          </p:cNvPr>
          <p:cNvSpPr>
            <a:spLocks noGrp="1"/>
          </p:cNvSpPr>
          <p:nvPr>
            <p:ph idx="1"/>
          </p:nvPr>
        </p:nvSpPr>
        <p:spPr/>
        <p:txBody>
          <a:bodyPr>
            <a:normAutofit fontScale="92500" lnSpcReduction="20000"/>
          </a:bodyPr>
          <a:lstStyle/>
          <a:p>
            <a:r>
              <a:rPr lang="en-GB" dirty="0"/>
              <a:t> Examine multiple organ systems simultaneously</a:t>
            </a:r>
          </a:p>
          <a:p>
            <a:r>
              <a:rPr lang="en-GB" dirty="0"/>
              <a:t> Seeks primary causative factors driving complex</a:t>
            </a:r>
          </a:p>
          <a:p>
            <a:r>
              <a:rPr lang="en-GB" dirty="0"/>
              <a:t>biochemical abnormalities</a:t>
            </a:r>
          </a:p>
          <a:p>
            <a:r>
              <a:rPr lang="en-GB" dirty="0"/>
              <a:t> Utilizes treatment strategies aimed at restoring</a:t>
            </a:r>
          </a:p>
          <a:p>
            <a:r>
              <a:rPr lang="en-GB" dirty="0" err="1"/>
              <a:t>allostasis</a:t>
            </a:r>
            <a:r>
              <a:rPr lang="en-GB" dirty="0"/>
              <a:t> and reducing allostatic load</a:t>
            </a:r>
          </a:p>
          <a:p>
            <a:r>
              <a:rPr lang="en-GB" dirty="0"/>
              <a:t> Emphasizes treatments that improves physiologic</a:t>
            </a:r>
          </a:p>
          <a:p>
            <a:r>
              <a:rPr lang="en-GB" dirty="0"/>
              <a:t>function while avoiding risk or harm</a:t>
            </a:r>
          </a:p>
          <a:p>
            <a:r>
              <a:rPr lang="en-GB" dirty="0"/>
              <a:t> Ecological model of medicine</a:t>
            </a:r>
          </a:p>
        </p:txBody>
      </p:sp>
    </p:spTree>
    <p:extLst>
      <p:ext uri="{BB962C8B-B14F-4D97-AF65-F5344CB8AC3E}">
        <p14:creationId xmlns:p14="http://schemas.microsoft.com/office/powerpoint/2010/main" val="441107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F9D3A7-0A4B-428D-B2D5-6AE89D4C8AAA}"/>
              </a:ext>
            </a:extLst>
          </p:cNvPr>
          <p:cNvPicPr>
            <a:picLocks noChangeAspect="1"/>
          </p:cNvPicPr>
          <p:nvPr/>
        </p:nvPicPr>
        <p:blipFill>
          <a:blip r:embed="rId2"/>
          <a:stretch>
            <a:fillRect/>
          </a:stretch>
        </p:blipFill>
        <p:spPr>
          <a:xfrm>
            <a:off x="2665071" y="828428"/>
            <a:ext cx="6861858" cy="5201144"/>
          </a:xfrm>
          <a:prstGeom prst="rect">
            <a:avLst/>
          </a:prstGeom>
        </p:spPr>
      </p:pic>
    </p:spTree>
    <p:extLst>
      <p:ext uri="{BB962C8B-B14F-4D97-AF65-F5344CB8AC3E}">
        <p14:creationId xmlns:p14="http://schemas.microsoft.com/office/powerpoint/2010/main" val="32335737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7FC7CE-503E-4B03-BC6B-B7CF8E896DCE}"/>
              </a:ext>
            </a:extLst>
          </p:cNvPr>
          <p:cNvPicPr>
            <a:picLocks noChangeAspect="1"/>
          </p:cNvPicPr>
          <p:nvPr/>
        </p:nvPicPr>
        <p:blipFill>
          <a:blip r:embed="rId2"/>
          <a:stretch>
            <a:fillRect/>
          </a:stretch>
        </p:blipFill>
        <p:spPr>
          <a:xfrm>
            <a:off x="680936" y="433918"/>
            <a:ext cx="4056434" cy="6147482"/>
          </a:xfrm>
          <a:prstGeom prst="rect">
            <a:avLst/>
          </a:prstGeom>
        </p:spPr>
      </p:pic>
      <p:sp>
        <p:nvSpPr>
          <p:cNvPr id="3" name="Rectangle 2">
            <a:extLst>
              <a:ext uri="{FF2B5EF4-FFF2-40B4-BE49-F238E27FC236}">
                <a16:creationId xmlns:a16="http://schemas.microsoft.com/office/drawing/2014/main" id="{93F3678A-D240-458C-9C7B-12E6FECB82D7}"/>
              </a:ext>
            </a:extLst>
          </p:cNvPr>
          <p:cNvSpPr/>
          <p:nvPr/>
        </p:nvSpPr>
        <p:spPr>
          <a:xfrm>
            <a:off x="6575899" y="1721796"/>
            <a:ext cx="6313250" cy="3785652"/>
          </a:xfrm>
          <a:prstGeom prst="rect">
            <a:avLst/>
          </a:prstGeom>
        </p:spPr>
        <p:txBody>
          <a:bodyPr wrap="square">
            <a:spAutoFit/>
          </a:bodyPr>
          <a:lstStyle/>
          <a:p>
            <a:r>
              <a:rPr lang="en-GB" sz="2000" dirty="0">
                <a:latin typeface="Calibri" panose="020F0502020204030204" pitchFamily="34" charset="0"/>
              </a:rPr>
              <a:t>“</a:t>
            </a:r>
            <a:r>
              <a:rPr lang="en-GB" sz="2000" b="1" dirty="0">
                <a:latin typeface="Calibri-Bold"/>
              </a:rPr>
              <a:t>Microglial activity is elevated in</a:t>
            </a:r>
          </a:p>
          <a:p>
            <a:r>
              <a:rPr lang="en-GB" sz="2000" b="1" dirty="0">
                <a:latin typeface="Calibri-Bold"/>
              </a:rPr>
              <a:t>patients with schizophrenia and</a:t>
            </a:r>
          </a:p>
          <a:p>
            <a:r>
              <a:rPr lang="en-GB" sz="2000" b="1" dirty="0">
                <a:latin typeface="Calibri-Bold"/>
              </a:rPr>
              <a:t>in persons with subclinical</a:t>
            </a:r>
          </a:p>
          <a:p>
            <a:r>
              <a:rPr lang="en-GB" sz="2000" b="1" dirty="0">
                <a:latin typeface="Calibri-Bold"/>
              </a:rPr>
              <a:t>symptoms who are at ultra high</a:t>
            </a:r>
          </a:p>
          <a:p>
            <a:r>
              <a:rPr lang="en-GB" sz="2000" b="1" dirty="0">
                <a:latin typeface="Calibri-Bold"/>
              </a:rPr>
              <a:t>risk of psychosis and is related to</a:t>
            </a:r>
          </a:p>
          <a:p>
            <a:r>
              <a:rPr lang="en-GB" sz="2000" b="1" dirty="0">
                <a:latin typeface="Calibri-Bold"/>
              </a:rPr>
              <a:t>at‐risk symptom severity. </a:t>
            </a:r>
            <a:r>
              <a:rPr lang="en-GB" sz="2000" dirty="0">
                <a:latin typeface="Calibri" panose="020F0502020204030204" pitchFamily="34" charset="0"/>
              </a:rPr>
              <a:t>These</a:t>
            </a:r>
          </a:p>
          <a:p>
            <a:r>
              <a:rPr lang="en-GB" sz="2000" dirty="0">
                <a:latin typeface="Calibri" panose="020F0502020204030204" pitchFamily="34" charset="0"/>
              </a:rPr>
              <a:t>findings suggest that neuroinflammation</a:t>
            </a:r>
          </a:p>
          <a:p>
            <a:r>
              <a:rPr lang="en-GB" sz="2000" dirty="0">
                <a:latin typeface="Calibri" panose="020F0502020204030204" pitchFamily="34" charset="0"/>
              </a:rPr>
              <a:t>is linked to the risk</a:t>
            </a:r>
          </a:p>
          <a:p>
            <a:r>
              <a:rPr lang="en-GB" sz="2000" dirty="0">
                <a:latin typeface="Calibri" panose="020F0502020204030204" pitchFamily="34" charset="0"/>
              </a:rPr>
              <a:t>of psychosis and related</a:t>
            </a:r>
          </a:p>
          <a:p>
            <a:r>
              <a:rPr lang="en-GB" sz="2000" dirty="0">
                <a:latin typeface="Calibri" panose="020F0502020204030204" pitchFamily="34" charset="0"/>
              </a:rPr>
              <a:t>disorders, as well as the</a:t>
            </a:r>
          </a:p>
          <a:p>
            <a:r>
              <a:rPr lang="en-GB" sz="2000" dirty="0">
                <a:latin typeface="Calibri" panose="020F0502020204030204" pitchFamily="34" charset="0"/>
              </a:rPr>
              <a:t>expression of subclinical</a:t>
            </a:r>
          </a:p>
          <a:p>
            <a:r>
              <a:rPr lang="en-GB" sz="2000" dirty="0">
                <a:latin typeface="Calibri" panose="020F0502020204030204" pitchFamily="34" charset="0"/>
              </a:rPr>
              <a:t>symptoms.”</a:t>
            </a:r>
            <a:endParaRPr lang="en-GB" sz="2000" dirty="0"/>
          </a:p>
        </p:txBody>
      </p:sp>
    </p:spTree>
    <p:extLst>
      <p:ext uri="{BB962C8B-B14F-4D97-AF65-F5344CB8AC3E}">
        <p14:creationId xmlns:p14="http://schemas.microsoft.com/office/powerpoint/2010/main" val="12837731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88AD3-89F5-4D55-AE4B-F52D33CEE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01" y="865762"/>
            <a:ext cx="10787975" cy="5058383"/>
          </a:xfrm>
          <a:prstGeom prst="rect">
            <a:avLst/>
          </a:prstGeom>
        </p:spPr>
      </p:pic>
      <p:sp>
        <p:nvSpPr>
          <p:cNvPr id="2" name="Title 1">
            <a:extLst>
              <a:ext uri="{FF2B5EF4-FFF2-40B4-BE49-F238E27FC236}">
                <a16:creationId xmlns:a16="http://schemas.microsoft.com/office/drawing/2014/main" id="{81EFB15C-197E-4556-80D8-2C4AC4A9D4ED}"/>
              </a:ext>
            </a:extLst>
          </p:cNvPr>
          <p:cNvSpPr>
            <a:spLocks noGrp="1"/>
          </p:cNvSpPr>
          <p:nvPr>
            <p:ph type="title"/>
          </p:nvPr>
        </p:nvSpPr>
        <p:spPr>
          <a:xfrm>
            <a:off x="1451579" y="87549"/>
            <a:ext cx="9603276" cy="1239227"/>
          </a:xfrm>
        </p:spPr>
        <p:txBody>
          <a:bodyPr>
            <a:normAutofit/>
          </a:bodyPr>
          <a:lstStyle/>
          <a:p>
            <a:r>
              <a:rPr lang="en-GB" sz="2000" dirty="0">
                <a:solidFill>
                  <a:srgbClr val="FF0000"/>
                </a:solidFill>
              </a:rPr>
              <a:t>Il6 levels are a future predictor of depression and psychosis</a:t>
            </a:r>
            <a:br>
              <a:rPr lang="en-GB" sz="2000" dirty="0"/>
            </a:br>
            <a:r>
              <a:rPr lang="en-GB" sz="2000" dirty="0">
                <a:solidFill>
                  <a:schemeClr val="accent3"/>
                </a:solidFill>
              </a:rPr>
              <a:t>Infections &amp; autoimmune history associated with higher subsequent risk of mental health problems.</a:t>
            </a:r>
          </a:p>
        </p:txBody>
      </p:sp>
    </p:spTree>
    <p:extLst>
      <p:ext uri="{BB962C8B-B14F-4D97-AF65-F5344CB8AC3E}">
        <p14:creationId xmlns:p14="http://schemas.microsoft.com/office/powerpoint/2010/main" val="18812551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8CEE-25B2-4B5F-A731-2B475D618AD9}"/>
              </a:ext>
            </a:extLst>
          </p:cNvPr>
          <p:cNvSpPr>
            <a:spLocks noGrp="1"/>
          </p:cNvSpPr>
          <p:nvPr>
            <p:ph type="title"/>
          </p:nvPr>
        </p:nvSpPr>
        <p:spPr/>
        <p:txBody>
          <a:bodyPr/>
          <a:lstStyle/>
          <a:p>
            <a:r>
              <a:rPr lang="en-GB" dirty="0"/>
              <a:t>CLINICAL NUGGET</a:t>
            </a:r>
          </a:p>
        </p:txBody>
      </p:sp>
      <p:sp>
        <p:nvSpPr>
          <p:cNvPr id="3" name="Content Placeholder 2">
            <a:extLst>
              <a:ext uri="{FF2B5EF4-FFF2-40B4-BE49-F238E27FC236}">
                <a16:creationId xmlns:a16="http://schemas.microsoft.com/office/drawing/2014/main" id="{9543321B-FE18-4BC2-A932-3C8066936206}"/>
              </a:ext>
            </a:extLst>
          </p:cNvPr>
          <p:cNvSpPr>
            <a:spLocks noGrp="1"/>
          </p:cNvSpPr>
          <p:nvPr>
            <p:ph idx="1"/>
          </p:nvPr>
        </p:nvSpPr>
        <p:spPr/>
        <p:txBody>
          <a:bodyPr/>
          <a:lstStyle/>
          <a:p>
            <a:pPr marL="0" indent="0">
              <a:buNone/>
            </a:pPr>
            <a:r>
              <a:rPr lang="en-GB" dirty="0"/>
              <a:t>PET SCAN</a:t>
            </a:r>
          </a:p>
          <a:p>
            <a:pPr marL="0" indent="0">
              <a:buNone/>
            </a:pPr>
            <a:r>
              <a:rPr lang="en-GB" dirty="0"/>
              <a:t>IL6 </a:t>
            </a:r>
          </a:p>
          <a:p>
            <a:pPr marL="0" indent="0">
              <a:buNone/>
            </a:pPr>
            <a:endParaRPr lang="en-GB" dirty="0"/>
          </a:p>
          <a:p>
            <a:pPr marL="0" indent="0">
              <a:buNone/>
            </a:pPr>
            <a:r>
              <a:rPr lang="en-GB" dirty="0"/>
              <a:t>MEASURE THESE IN AT RISK PATIENTS</a:t>
            </a:r>
          </a:p>
        </p:txBody>
      </p:sp>
    </p:spTree>
    <p:extLst>
      <p:ext uri="{BB962C8B-B14F-4D97-AF65-F5344CB8AC3E}">
        <p14:creationId xmlns:p14="http://schemas.microsoft.com/office/powerpoint/2010/main" val="4922998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987DA-6B7D-461B-B2A1-A8396DA03A20}"/>
              </a:ext>
            </a:extLst>
          </p:cNvPr>
          <p:cNvSpPr>
            <a:spLocks noGrp="1"/>
          </p:cNvSpPr>
          <p:nvPr>
            <p:ph type="title"/>
          </p:nvPr>
        </p:nvSpPr>
        <p:spPr>
          <a:xfrm>
            <a:off x="1301676" y="1062703"/>
            <a:ext cx="9882271" cy="4961580"/>
          </a:xfrm>
        </p:spPr>
        <p:txBody>
          <a:bodyPr>
            <a:noAutofit/>
          </a:bodyPr>
          <a:lstStyle/>
          <a:p>
            <a:r>
              <a:rPr lang="en-GB" sz="5400" dirty="0"/>
              <a:t>DISCUSSION</a:t>
            </a:r>
            <a:br>
              <a:rPr lang="en-GB" sz="6600" dirty="0"/>
            </a:br>
            <a:br>
              <a:rPr lang="en-GB" sz="6600" dirty="0"/>
            </a:br>
            <a:r>
              <a:rPr lang="en-GB" sz="2400" dirty="0"/>
              <a:t>1. chronic inflammatory response syndrome</a:t>
            </a:r>
            <a:br>
              <a:rPr lang="en-GB" sz="2400" dirty="0"/>
            </a:br>
            <a:r>
              <a:rPr lang="en-GB" sz="2400" dirty="0"/>
              <a:t>2. NEUROIMMUNOLGY AND EARLY SIGNS OF SCHIZOPHRENIA &amp; DEPRESSION RISK</a:t>
            </a:r>
            <a:br>
              <a:rPr lang="en-GB" sz="2400" dirty="0"/>
            </a:br>
            <a:br>
              <a:rPr lang="en-GB" sz="2400" dirty="0"/>
            </a:br>
            <a:r>
              <a:rPr lang="en-GB" sz="2400" dirty="0">
                <a:solidFill>
                  <a:srgbClr val="FF0000"/>
                </a:solidFill>
              </a:rPr>
              <a:t>3. Genetic immune challenges in schizophrenia</a:t>
            </a:r>
            <a:br>
              <a:rPr lang="en-GB" sz="2400" dirty="0">
                <a:solidFill>
                  <a:srgbClr val="FF0000"/>
                </a:solidFill>
              </a:rPr>
            </a:br>
            <a:br>
              <a:rPr lang="en-GB" sz="2400" dirty="0"/>
            </a:br>
            <a:r>
              <a:rPr lang="en-GB" sz="2400" dirty="0"/>
              <a:t>4. SCHIZOPHRENIA AS AN AUTOIMMUNE ILLNESS</a:t>
            </a:r>
            <a:br>
              <a:rPr lang="en-GB" sz="2400" dirty="0"/>
            </a:br>
            <a:r>
              <a:rPr lang="en-GB" sz="2400" dirty="0"/>
              <a:t>5. Schizophrenia &amp; homology with gluten &amp; infections</a:t>
            </a:r>
            <a:br>
              <a:rPr lang="en-GB" sz="2000" dirty="0"/>
            </a:br>
            <a:endParaRPr lang="en-GB" sz="2000" dirty="0"/>
          </a:p>
        </p:txBody>
      </p:sp>
    </p:spTree>
    <p:extLst>
      <p:ext uri="{BB962C8B-B14F-4D97-AF65-F5344CB8AC3E}">
        <p14:creationId xmlns:p14="http://schemas.microsoft.com/office/powerpoint/2010/main" val="1478464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CCDC7-7026-4267-919D-6A2E2ABE50F7}"/>
              </a:ext>
            </a:extLst>
          </p:cNvPr>
          <p:cNvSpPr>
            <a:spLocks noGrp="1"/>
          </p:cNvSpPr>
          <p:nvPr>
            <p:ph type="title"/>
          </p:nvPr>
        </p:nvSpPr>
        <p:spPr>
          <a:xfrm>
            <a:off x="1451579" y="1945532"/>
            <a:ext cx="9603275" cy="3424136"/>
          </a:xfrm>
        </p:spPr>
        <p:txBody>
          <a:bodyPr>
            <a:noAutofit/>
          </a:bodyPr>
          <a:lstStyle/>
          <a:p>
            <a:r>
              <a:rPr lang="en-GB" sz="6000" dirty="0"/>
              <a:t>3.</a:t>
            </a:r>
            <a:r>
              <a:rPr lang="en-GB" sz="5400" dirty="0"/>
              <a:t>Genetic immune challenges in schizophrenia</a:t>
            </a:r>
          </a:p>
        </p:txBody>
      </p:sp>
    </p:spTree>
    <p:extLst>
      <p:ext uri="{BB962C8B-B14F-4D97-AF65-F5344CB8AC3E}">
        <p14:creationId xmlns:p14="http://schemas.microsoft.com/office/powerpoint/2010/main" val="1020769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F6B8CF-B097-4EC2-B606-C8C9B902F3EE}"/>
              </a:ext>
            </a:extLst>
          </p:cNvPr>
          <p:cNvSpPr/>
          <p:nvPr/>
        </p:nvSpPr>
        <p:spPr>
          <a:xfrm>
            <a:off x="3048000" y="2767281"/>
            <a:ext cx="6096000" cy="1323439"/>
          </a:xfrm>
          <a:prstGeom prst="rect">
            <a:avLst/>
          </a:prstGeom>
        </p:spPr>
        <p:txBody>
          <a:bodyPr>
            <a:spAutoFit/>
          </a:bodyPr>
          <a:lstStyle/>
          <a:p>
            <a:r>
              <a:rPr lang="en-GB" sz="800" dirty="0">
                <a:latin typeface="Arial" panose="020B0604020202020204" pitchFamily="34" charset="0"/>
              </a:rPr>
              <a:t>The site in Chromosome 6</a:t>
            </a:r>
          </a:p>
          <a:p>
            <a:r>
              <a:rPr lang="en-GB" sz="800" dirty="0" err="1">
                <a:latin typeface="Arial" panose="020B0604020202020204" pitchFamily="34" charset="0"/>
              </a:rPr>
              <a:t>harboring</a:t>
            </a:r>
            <a:r>
              <a:rPr lang="en-GB" sz="800" dirty="0">
                <a:latin typeface="Arial" panose="020B0604020202020204" pitchFamily="34" charset="0"/>
              </a:rPr>
              <a:t> the gene C4 towers far</a:t>
            </a:r>
          </a:p>
          <a:p>
            <a:r>
              <a:rPr lang="en-GB" sz="800" dirty="0">
                <a:latin typeface="Arial" panose="020B0604020202020204" pitchFamily="34" charset="0"/>
              </a:rPr>
              <a:t>above other risk-associated areas</a:t>
            </a:r>
          </a:p>
          <a:p>
            <a:r>
              <a:rPr lang="en-GB" sz="800" dirty="0">
                <a:latin typeface="Arial" panose="020B0604020202020204" pitchFamily="34" charset="0"/>
              </a:rPr>
              <a:t>on schizophrenia’s genomic</a:t>
            </a:r>
          </a:p>
          <a:p>
            <a:r>
              <a:rPr lang="en-GB" sz="800" dirty="0">
                <a:latin typeface="Arial" panose="020B0604020202020204" pitchFamily="34" charset="0"/>
              </a:rPr>
              <a:t>“skyline,” marking its strongest</a:t>
            </a:r>
          </a:p>
          <a:p>
            <a:r>
              <a:rPr lang="en-GB" sz="800" dirty="0">
                <a:latin typeface="Arial" panose="020B0604020202020204" pitchFamily="34" charset="0"/>
              </a:rPr>
              <a:t>known genetic influence. The new</a:t>
            </a:r>
          </a:p>
          <a:p>
            <a:r>
              <a:rPr lang="en-GB" sz="800" dirty="0">
                <a:latin typeface="Arial" panose="020B0604020202020204" pitchFamily="34" charset="0"/>
              </a:rPr>
              <a:t>study is the first to explain how</a:t>
            </a:r>
          </a:p>
          <a:p>
            <a:r>
              <a:rPr lang="en-GB" sz="800" dirty="0">
                <a:latin typeface="Arial" panose="020B0604020202020204" pitchFamily="34" charset="0"/>
              </a:rPr>
              <a:t>specific gene versions work</a:t>
            </a:r>
          </a:p>
          <a:p>
            <a:r>
              <a:rPr lang="en-GB" sz="800" dirty="0">
                <a:latin typeface="Arial" panose="020B0604020202020204" pitchFamily="34" charset="0"/>
              </a:rPr>
              <a:t>biologically to confer schizophrenia</a:t>
            </a:r>
          </a:p>
          <a:p>
            <a:r>
              <a:rPr lang="en-GB" sz="800" dirty="0">
                <a:latin typeface="Arial" panose="020B0604020202020204" pitchFamily="34" charset="0"/>
              </a:rPr>
              <a:t>risk.</a:t>
            </a:r>
            <a:endParaRPr lang="en-GB" dirty="0"/>
          </a:p>
        </p:txBody>
      </p:sp>
      <p:pic>
        <p:nvPicPr>
          <p:cNvPr id="3" name="Picture 2">
            <a:extLst>
              <a:ext uri="{FF2B5EF4-FFF2-40B4-BE49-F238E27FC236}">
                <a16:creationId xmlns:a16="http://schemas.microsoft.com/office/drawing/2014/main" id="{9B31BC74-FD1B-4F62-98C3-67345E8063D6}"/>
              </a:ext>
            </a:extLst>
          </p:cNvPr>
          <p:cNvPicPr>
            <a:picLocks noChangeAspect="1"/>
          </p:cNvPicPr>
          <p:nvPr/>
        </p:nvPicPr>
        <p:blipFill>
          <a:blip r:embed="rId2"/>
          <a:stretch>
            <a:fillRect/>
          </a:stretch>
        </p:blipFill>
        <p:spPr>
          <a:xfrm>
            <a:off x="505838" y="194142"/>
            <a:ext cx="8093413" cy="6527671"/>
          </a:xfrm>
          <a:prstGeom prst="rect">
            <a:avLst/>
          </a:prstGeom>
        </p:spPr>
      </p:pic>
      <p:sp>
        <p:nvSpPr>
          <p:cNvPr id="4" name="Rectangle 3">
            <a:extLst>
              <a:ext uri="{FF2B5EF4-FFF2-40B4-BE49-F238E27FC236}">
                <a16:creationId xmlns:a16="http://schemas.microsoft.com/office/drawing/2014/main" id="{685DFC83-FAC2-44E3-A799-52901CE77172}"/>
              </a:ext>
            </a:extLst>
          </p:cNvPr>
          <p:cNvSpPr/>
          <p:nvPr/>
        </p:nvSpPr>
        <p:spPr>
          <a:xfrm>
            <a:off x="7733488" y="583660"/>
            <a:ext cx="3952673" cy="6001643"/>
          </a:xfrm>
          <a:prstGeom prst="rect">
            <a:avLst/>
          </a:prstGeom>
        </p:spPr>
        <p:txBody>
          <a:bodyPr wrap="square">
            <a:spAutoFit/>
          </a:bodyPr>
          <a:lstStyle/>
          <a:p>
            <a:r>
              <a:rPr lang="en-GB" sz="2400" dirty="0">
                <a:latin typeface="Arial" panose="020B0604020202020204" pitchFamily="34" charset="0"/>
              </a:rPr>
              <a:t>The site in Chromosome 6</a:t>
            </a:r>
          </a:p>
          <a:p>
            <a:r>
              <a:rPr lang="en-GB" sz="2400" dirty="0">
                <a:latin typeface="Arial" panose="020B0604020202020204" pitchFamily="34" charset="0"/>
              </a:rPr>
              <a:t>harbouring the gene C4 towers far</a:t>
            </a:r>
          </a:p>
          <a:p>
            <a:r>
              <a:rPr lang="en-GB" sz="2400" dirty="0">
                <a:latin typeface="Arial" panose="020B0604020202020204" pitchFamily="34" charset="0"/>
              </a:rPr>
              <a:t>above other risk-associated areas</a:t>
            </a:r>
          </a:p>
          <a:p>
            <a:r>
              <a:rPr lang="en-GB" sz="2400" dirty="0">
                <a:latin typeface="Arial" panose="020B0604020202020204" pitchFamily="34" charset="0"/>
              </a:rPr>
              <a:t>on schizophrenia’s genomic</a:t>
            </a:r>
          </a:p>
          <a:p>
            <a:r>
              <a:rPr lang="en-GB" sz="2400" dirty="0">
                <a:latin typeface="Arial" panose="020B0604020202020204" pitchFamily="34" charset="0"/>
              </a:rPr>
              <a:t>“skyline,” marking its strongest</a:t>
            </a:r>
          </a:p>
          <a:p>
            <a:r>
              <a:rPr lang="en-GB" sz="2400" dirty="0">
                <a:latin typeface="Arial" panose="020B0604020202020204" pitchFamily="34" charset="0"/>
              </a:rPr>
              <a:t>known genetic influence. The new</a:t>
            </a:r>
          </a:p>
          <a:p>
            <a:r>
              <a:rPr lang="en-GB" sz="2400" dirty="0">
                <a:latin typeface="Arial" panose="020B0604020202020204" pitchFamily="34" charset="0"/>
              </a:rPr>
              <a:t>study is the first to explain how</a:t>
            </a:r>
          </a:p>
          <a:p>
            <a:r>
              <a:rPr lang="en-GB" sz="2400" dirty="0">
                <a:latin typeface="Arial" panose="020B0604020202020204" pitchFamily="34" charset="0"/>
              </a:rPr>
              <a:t>specific gene versions work</a:t>
            </a:r>
          </a:p>
          <a:p>
            <a:r>
              <a:rPr lang="en-GB" sz="2400" dirty="0">
                <a:latin typeface="Arial" panose="020B0604020202020204" pitchFamily="34" charset="0"/>
              </a:rPr>
              <a:t>biologically to confer schizophrenia</a:t>
            </a:r>
          </a:p>
          <a:p>
            <a:r>
              <a:rPr lang="en-GB" sz="2400" dirty="0">
                <a:latin typeface="Arial" panose="020B0604020202020204" pitchFamily="34" charset="0"/>
              </a:rPr>
              <a:t>risk.</a:t>
            </a:r>
            <a:endParaRPr lang="en-GB" sz="2400" dirty="0"/>
          </a:p>
        </p:txBody>
      </p:sp>
    </p:spTree>
    <p:extLst>
      <p:ext uri="{BB962C8B-B14F-4D97-AF65-F5344CB8AC3E}">
        <p14:creationId xmlns:p14="http://schemas.microsoft.com/office/powerpoint/2010/main" val="6573165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3BE6F4-11EF-4A0D-BBFD-04244A87F42A}"/>
              </a:ext>
            </a:extLst>
          </p:cNvPr>
          <p:cNvPicPr>
            <a:picLocks noChangeAspect="1"/>
          </p:cNvPicPr>
          <p:nvPr/>
        </p:nvPicPr>
        <p:blipFill>
          <a:blip r:embed="rId2"/>
          <a:stretch>
            <a:fillRect/>
          </a:stretch>
        </p:blipFill>
        <p:spPr>
          <a:xfrm>
            <a:off x="1576721" y="165371"/>
            <a:ext cx="8539201" cy="6014237"/>
          </a:xfrm>
          <a:prstGeom prst="rect">
            <a:avLst/>
          </a:prstGeom>
        </p:spPr>
      </p:pic>
      <p:sp>
        <p:nvSpPr>
          <p:cNvPr id="4" name="Rectangle 3">
            <a:extLst>
              <a:ext uri="{FF2B5EF4-FFF2-40B4-BE49-F238E27FC236}">
                <a16:creationId xmlns:a16="http://schemas.microsoft.com/office/drawing/2014/main" id="{44DDC8B9-5EC6-4C64-B482-80077E90BF0D}"/>
              </a:ext>
            </a:extLst>
          </p:cNvPr>
          <p:cNvSpPr/>
          <p:nvPr/>
        </p:nvSpPr>
        <p:spPr>
          <a:xfrm>
            <a:off x="5846322" y="1352146"/>
            <a:ext cx="4795738" cy="2308324"/>
          </a:xfrm>
          <a:prstGeom prst="rect">
            <a:avLst/>
          </a:prstGeom>
        </p:spPr>
        <p:txBody>
          <a:bodyPr wrap="square">
            <a:spAutoFit/>
          </a:bodyPr>
          <a:lstStyle/>
          <a:p>
            <a:r>
              <a:rPr lang="en-GB" sz="1600" dirty="0">
                <a:latin typeface="Arial" panose="020B0604020202020204" pitchFamily="34" charset="0"/>
              </a:rPr>
              <a:t>“It could help explain</a:t>
            </a:r>
          </a:p>
          <a:p>
            <a:r>
              <a:rPr lang="en-GB" sz="1600" dirty="0">
                <a:latin typeface="Arial" panose="020B0604020202020204" pitchFamily="34" charset="0"/>
              </a:rPr>
              <a:t>schizophrenia’s delayed age-of onset</a:t>
            </a:r>
          </a:p>
          <a:p>
            <a:r>
              <a:rPr lang="en-GB" sz="1600" dirty="0">
                <a:latin typeface="Arial" panose="020B0604020202020204" pitchFamily="34" charset="0"/>
              </a:rPr>
              <a:t>of symptoms in late</a:t>
            </a:r>
          </a:p>
          <a:p>
            <a:r>
              <a:rPr lang="en-GB" sz="1600" dirty="0">
                <a:latin typeface="Arial" panose="020B0604020202020204" pitchFamily="34" charset="0"/>
              </a:rPr>
              <a:t>adolescence/early adulthood and</a:t>
            </a:r>
          </a:p>
          <a:p>
            <a:r>
              <a:rPr lang="en-GB" sz="1600" dirty="0">
                <a:latin typeface="Arial" panose="020B0604020202020204" pitchFamily="34" charset="0"/>
              </a:rPr>
              <a:t>shrinkage of the brain’s working</a:t>
            </a:r>
          </a:p>
          <a:p>
            <a:r>
              <a:rPr lang="en-GB" sz="1600" dirty="0">
                <a:latin typeface="Arial" panose="020B0604020202020204" pitchFamily="34" charset="0"/>
              </a:rPr>
              <a:t>tissue. </a:t>
            </a:r>
            <a:r>
              <a:rPr lang="en-GB" sz="1600" b="1" dirty="0">
                <a:latin typeface="Arial" panose="020B0604020202020204" pitchFamily="34" charset="0"/>
              </a:rPr>
              <a:t>Interventions that put the</a:t>
            </a:r>
          </a:p>
          <a:p>
            <a:r>
              <a:rPr lang="en-GB" sz="1600" b="1" dirty="0">
                <a:latin typeface="Arial" panose="020B0604020202020204" pitchFamily="34" charset="0"/>
              </a:rPr>
              <a:t>brakes on a pruning process gone-</a:t>
            </a:r>
          </a:p>
          <a:p>
            <a:r>
              <a:rPr lang="en-GB" sz="1600" b="1" dirty="0">
                <a:latin typeface="Arial" panose="020B0604020202020204" pitchFamily="34" charset="0"/>
              </a:rPr>
              <a:t>awry could prove</a:t>
            </a:r>
          </a:p>
          <a:p>
            <a:r>
              <a:rPr lang="en-GB" sz="1600" b="1" dirty="0">
                <a:latin typeface="Arial" panose="020B0604020202020204" pitchFamily="34" charset="0"/>
              </a:rPr>
              <a:t>transformative.”</a:t>
            </a:r>
            <a:endParaRPr lang="en-GB" sz="1600" dirty="0"/>
          </a:p>
        </p:txBody>
      </p:sp>
      <p:sp>
        <p:nvSpPr>
          <p:cNvPr id="5" name="Rectangle 4">
            <a:extLst>
              <a:ext uri="{FF2B5EF4-FFF2-40B4-BE49-F238E27FC236}">
                <a16:creationId xmlns:a16="http://schemas.microsoft.com/office/drawing/2014/main" id="{B6321825-B7E4-4894-9B34-F79D0A94EB29}"/>
              </a:ext>
            </a:extLst>
          </p:cNvPr>
          <p:cNvSpPr/>
          <p:nvPr/>
        </p:nvSpPr>
        <p:spPr>
          <a:xfrm>
            <a:off x="1147865" y="416782"/>
            <a:ext cx="11278952" cy="523220"/>
          </a:xfrm>
          <a:prstGeom prst="rect">
            <a:avLst/>
          </a:prstGeom>
        </p:spPr>
        <p:txBody>
          <a:bodyPr wrap="square">
            <a:spAutoFit/>
          </a:bodyPr>
          <a:lstStyle/>
          <a:p>
            <a:r>
              <a:rPr lang="en-GB" sz="2800" dirty="0">
                <a:latin typeface="Times New Roman" panose="02020603050405020304" pitchFamily="18" charset="0"/>
              </a:rPr>
              <a:t>Manhattan plot showing schizophrenia associations</a:t>
            </a:r>
            <a:r>
              <a:rPr lang="en-GB" sz="800" dirty="0">
                <a:latin typeface="Times New Roman" panose="02020603050405020304" pitchFamily="18" charset="0"/>
              </a:rPr>
              <a:t>.</a:t>
            </a:r>
            <a:endParaRPr lang="en-GB" dirty="0"/>
          </a:p>
        </p:txBody>
      </p:sp>
    </p:spTree>
    <p:extLst>
      <p:ext uri="{BB962C8B-B14F-4D97-AF65-F5344CB8AC3E}">
        <p14:creationId xmlns:p14="http://schemas.microsoft.com/office/powerpoint/2010/main" val="22312256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987DA-6B7D-461B-B2A1-A8396DA03A20}"/>
              </a:ext>
            </a:extLst>
          </p:cNvPr>
          <p:cNvSpPr>
            <a:spLocks noGrp="1"/>
          </p:cNvSpPr>
          <p:nvPr>
            <p:ph type="title"/>
          </p:nvPr>
        </p:nvSpPr>
        <p:spPr>
          <a:xfrm>
            <a:off x="1172584" y="804519"/>
            <a:ext cx="9882271" cy="4961580"/>
          </a:xfrm>
        </p:spPr>
        <p:txBody>
          <a:bodyPr>
            <a:noAutofit/>
          </a:bodyPr>
          <a:lstStyle/>
          <a:p>
            <a:r>
              <a:rPr lang="en-GB" sz="5400" dirty="0"/>
              <a:t>DISCUSSION</a:t>
            </a:r>
            <a:br>
              <a:rPr lang="en-GB" sz="6600" dirty="0"/>
            </a:br>
            <a:br>
              <a:rPr lang="en-GB" sz="6600" dirty="0"/>
            </a:br>
            <a:r>
              <a:rPr lang="en-GB" sz="2400" dirty="0"/>
              <a:t>1. chronic inflammatory response syndrome</a:t>
            </a:r>
            <a:br>
              <a:rPr lang="en-GB" sz="2400" dirty="0"/>
            </a:br>
            <a:r>
              <a:rPr lang="en-GB" sz="2400" dirty="0"/>
              <a:t>2. NEUROIMMUNOLGY AND EARLY SIGNS OF SCHIZOPHRENIA &amp; DEPRESSION RISK</a:t>
            </a:r>
            <a:br>
              <a:rPr lang="en-GB" sz="2400" dirty="0"/>
            </a:br>
            <a:r>
              <a:rPr lang="en-GB" sz="2400" dirty="0"/>
              <a:t>3. Genetic immune challenges in schizophrenia</a:t>
            </a:r>
            <a:br>
              <a:rPr lang="en-GB" sz="2400" dirty="0"/>
            </a:br>
            <a:br>
              <a:rPr lang="en-GB" sz="2400" dirty="0"/>
            </a:br>
            <a:r>
              <a:rPr lang="en-GB" sz="2400" dirty="0"/>
              <a:t>4. </a:t>
            </a:r>
            <a:r>
              <a:rPr lang="en-GB" sz="2400" dirty="0">
                <a:solidFill>
                  <a:srgbClr val="FF0000"/>
                </a:solidFill>
              </a:rPr>
              <a:t>SCHIZOPHRENIA AS AN AUTOIMMUNE ILLNESS</a:t>
            </a:r>
            <a:br>
              <a:rPr lang="en-GB" sz="2400" dirty="0">
                <a:solidFill>
                  <a:srgbClr val="FF0000"/>
                </a:solidFill>
              </a:rPr>
            </a:br>
            <a:br>
              <a:rPr lang="en-GB" sz="2400" dirty="0"/>
            </a:br>
            <a:r>
              <a:rPr lang="en-GB" sz="2400" dirty="0"/>
              <a:t>5. Schizophrenia &amp; homology with gluten &amp; infections</a:t>
            </a:r>
            <a:br>
              <a:rPr lang="en-GB" sz="2400" dirty="0"/>
            </a:br>
            <a:br>
              <a:rPr lang="en-GB" sz="2000" dirty="0"/>
            </a:br>
            <a:br>
              <a:rPr lang="en-GB" sz="2000" dirty="0"/>
            </a:br>
            <a:endParaRPr lang="en-GB" sz="2000" dirty="0"/>
          </a:p>
        </p:txBody>
      </p:sp>
    </p:spTree>
    <p:extLst>
      <p:ext uri="{BB962C8B-B14F-4D97-AF65-F5344CB8AC3E}">
        <p14:creationId xmlns:p14="http://schemas.microsoft.com/office/powerpoint/2010/main" val="6350906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9617-0EE0-4EEF-B20F-5BBF7A3622CF}"/>
              </a:ext>
            </a:extLst>
          </p:cNvPr>
          <p:cNvSpPr>
            <a:spLocks noGrp="1"/>
          </p:cNvSpPr>
          <p:nvPr>
            <p:ph type="title"/>
          </p:nvPr>
        </p:nvSpPr>
        <p:spPr/>
        <p:txBody>
          <a:bodyPr/>
          <a:lstStyle/>
          <a:p>
            <a:r>
              <a:rPr lang="en-GB" dirty="0"/>
              <a:t>4.SCHITZOPHRENIA AS AN AUTOIMMUNE ILLNESS</a:t>
            </a:r>
          </a:p>
        </p:txBody>
      </p:sp>
    </p:spTree>
    <p:extLst>
      <p:ext uri="{BB962C8B-B14F-4D97-AF65-F5344CB8AC3E}">
        <p14:creationId xmlns:p14="http://schemas.microsoft.com/office/powerpoint/2010/main" val="399099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C631-1944-46F9-8097-6F394CA290F9}"/>
              </a:ext>
            </a:extLst>
          </p:cNvPr>
          <p:cNvSpPr>
            <a:spLocks noGrp="1"/>
          </p:cNvSpPr>
          <p:nvPr>
            <p:ph type="title"/>
          </p:nvPr>
        </p:nvSpPr>
        <p:spPr/>
        <p:txBody>
          <a:bodyPr>
            <a:normAutofit/>
          </a:bodyPr>
          <a:lstStyle/>
          <a:p>
            <a:r>
              <a:rPr lang="en-GB" sz="4000" dirty="0"/>
              <a:t>CASE PRESENTATION</a:t>
            </a:r>
          </a:p>
        </p:txBody>
      </p:sp>
    </p:spTree>
    <p:extLst>
      <p:ext uri="{BB962C8B-B14F-4D97-AF65-F5344CB8AC3E}">
        <p14:creationId xmlns:p14="http://schemas.microsoft.com/office/powerpoint/2010/main" val="10641167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389E-F6E7-47DE-AA49-A23145408FF3}"/>
              </a:ext>
            </a:extLst>
          </p:cNvPr>
          <p:cNvSpPr>
            <a:spLocks noGrp="1"/>
          </p:cNvSpPr>
          <p:nvPr>
            <p:ph type="title"/>
          </p:nvPr>
        </p:nvSpPr>
        <p:spPr/>
        <p:txBody>
          <a:bodyPr/>
          <a:lstStyle/>
          <a:p>
            <a:r>
              <a:rPr lang="en-GB" dirty="0"/>
              <a:t>Autoimmunity: is it the genes?</a:t>
            </a:r>
          </a:p>
        </p:txBody>
      </p:sp>
      <p:sp>
        <p:nvSpPr>
          <p:cNvPr id="3" name="Content Placeholder 2">
            <a:extLst>
              <a:ext uri="{FF2B5EF4-FFF2-40B4-BE49-F238E27FC236}">
                <a16:creationId xmlns:a16="http://schemas.microsoft.com/office/drawing/2014/main" id="{5F05D543-5CF0-4C24-BE5B-F9E6165E6603}"/>
              </a:ext>
            </a:extLst>
          </p:cNvPr>
          <p:cNvSpPr>
            <a:spLocks noGrp="1"/>
          </p:cNvSpPr>
          <p:nvPr>
            <p:ph idx="1"/>
          </p:nvPr>
        </p:nvSpPr>
        <p:spPr/>
        <p:txBody>
          <a:bodyPr/>
          <a:lstStyle/>
          <a:p>
            <a:pPr marL="0" indent="0">
              <a:buNone/>
            </a:pPr>
            <a:r>
              <a:rPr lang="en-GB" dirty="0"/>
              <a:t>At least 20% of the population has genes</a:t>
            </a:r>
          </a:p>
          <a:p>
            <a:pPr marL="0" indent="0">
              <a:buNone/>
            </a:pPr>
            <a:r>
              <a:rPr lang="en-GB" dirty="0"/>
              <a:t>that predispose them to autoimmune</a:t>
            </a:r>
          </a:p>
          <a:p>
            <a:pPr marL="0" indent="0">
              <a:buNone/>
            </a:pPr>
            <a:r>
              <a:rPr lang="en-GB" dirty="0"/>
              <a:t>development. But only a fraction of them</a:t>
            </a:r>
          </a:p>
          <a:p>
            <a:pPr marL="0" indent="0">
              <a:buNone/>
            </a:pPr>
            <a:r>
              <a:rPr lang="en-GB" dirty="0"/>
              <a:t>go on to develop full-blown autoimmune</a:t>
            </a:r>
          </a:p>
          <a:p>
            <a:pPr marL="0" indent="0">
              <a:buNone/>
            </a:pPr>
            <a:r>
              <a:rPr lang="en-GB" dirty="0"/>
              <a:t>disorders. Other factors must be involved…</a:t>
            </a:r>
          </a:p>
        </p:txBody>
      </p:sp>
    </p:spTree>
    <p:extLst>
      <p:ext uri="{BB962C8B-B14F-4D97-AF65-F5344CB8AC3E}">
        <p14:creationId xmlns:p14="http://schemas.microsoft.com/office/powerpoint/2010/main" val="26730269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6D1F-F52E-4682-819E-6B0FAD52A87F}"/>
              </a:ext>
            </a:extLst>
          </p:cNvPr>
          <p:cNvSpPr>
            <a:spLocks noGrp="1"/>
          </p:cNvSpPr>
          <p:nvPr>
            <p:ph type="title"/>
          </p:nvPr>
        </p:nvSpPr>
        <p:spPr/>
        <p:txBody>
          <a:bodyPr/>
          <a:lstStyle/>
          <a:p>
            <a:r>
              <a:rPr lang="en-GB" dirty="0"/>
              <a:t>Multifactorial aetiology</a:t>
            </a:r>
          </a:p>
        </p:txBody>
      </p:sp>
      <p:pic>
        <p:nvPicPr>
          <p:cNvPr id="4" name="Content Placeholder 3">
            <a:extLst>
              <a:ext uri="{FF2B5EF4-FFF2-40B4-BE49-F238E27FC236}">
                <a16:creationId xmlns:a16="http://schemas.microsoft.com/office/drawing/2014/main" id="{4EE8A1E9-D1F0-4EE2-B7F9-F56A17E0BB4B}"/>
              </a:ext>
            </a:extLst>
          </p:cNvPr>
          <p:cNvPicPr>
            <a:picLocks noGrp="1" noChangeAspect="1"/>
          </p:cNvPicPr>
          <p:nvPr>
            <p:ph idx="1"/>
          </p:nvPr>
        </p:nvPicPr>
        <p:blipFill>
          <a:blip r:embed="rId2"/>
          <a:stretch>
            <a:fillRect/>
          </a:stretch>
        </p:blipFill>
        <p:spPr>
          <a:xfrm>
            <a:off x="4318682" y="2016125"/>
            <a:ext cx="3556224" cy="3449638"/>
          </a:xfrm>
          <a:prstGeom prst="rect">
            <a:avLst/>
          </a:prstGeom>
        </p:spPr>
      </p:pic>
    </p:spTree>
    <p:extLst>
      <p:ext uri="{BB962C8B-B14F-4D97-AF65-F5344CB8AC3E}">
        <p14:creationId xmlns:p14="http://schemas.microsoft.com/office/powerpoint/2010/main" val="32328219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B2B4-8D94-4AD3-AC72-575B207B2788}"/>
              </a:ext>
            </a:extLst>
          </p:cNvPr>
          <p:cNvSpPr>
            <a:spLocks noGrp="1"/>
          </p:cNvSpPr>
          <p:nvPr>
            <p:ph type="title"/>
          </p:nvPr>
        </p:nvSpPr>
        <p:spPr>
          <a:xfrm>
            <a:off x="710119" y="544749"/>
            <a:ext cx="10643681" cy="1145939"/>
          </a:xfrm>
        </p:spPr>
        <p:txBody>
          <a:bodyPr>
            <a:normAutofit fontScale="90000"/>
          </a:bodyPr>
          <a:lstStyle/>
          <a:p>
            <a:r>
              <a:rPr lang="en-GB" dirty="0"/>
              <a:t>Autoimmune Disease: A Broad Definition</a:t>
            </a:r>
            <a:br>
              <a:rPr lang="en-GB" dirty="0"/>
            </a:br>
            <a:r>
              <a:rPr lang="nl-NL" dirty="0"/>
              <a:t>PLoS Med, 2006, Vol 3(8): 1242-1248</a:t>
            </a:r>
            <a:br>
              <a:rPr lang="nl-NL" dirty="0"/>
            </a:br>
            <a:br>
              <a:rPr lang="en-GB" dirty="0"/>
            </a:br>
            <a:endParaRPr lang="en-GB" dirty="0"/>
          </a:p>
        </p:txBody>
      </p:sp>
      <p:sp>
        <p:nvSpPr>
          <p:cNvPr id="3" name="Content Placeholder 2">
            <a:extLst>
              <a:ext uri="{FF2B5EF4-FFF2-40B4-BE49-F238E27FC236}">
                <a16:creationId xmlns:a16="http://schemas.microsoft.com/office/drawing/2014/main" id="{5F87A1A3-C374-4A0A-826B-9AB499E62335}"/>
              </a:ext>
            </a:extLst>
          </p:cNvPr>
          <p:cNvSpPr>
            <a:spLocks noGrp="1"/>
          </p:cNvSpPr>
          <p:nvPr>
            <p:ph idx="1"/>
          </p:nvPr>
        </p:nvSpPr>
        <p:spPr/>
        <p:txBody>
          <a:bodyPr>
            <a:normAutofit fontScale="70000" lnSpcReduction="20000"/>
          </a:bodyPr>
          <a:lstStyle/>
          <a:p>
            <a:r>
              <a:rPr lang="en-GB" dirty="0"/>
              <a:t> Self-directed tissue inflammation, resulting from loss of</a:t>
            </a:r>
          </a:p>
          <a:p>
            <a:pPr marL="0" indent="0">
              <a:buNone/>
            </a:pPr>
            <a:r>
              <a:rPr lang="en-GB" dirty="0"/>
              <a:t>   tolerance by aberrant dendritic cell, B &amp; T cell responses with</a:t>
            </a:r>
          </a:p>
          <a:p>
            <a:r>
              <a:rPr lang="en-GB" dirty="0"/>
              <a:t> Development of immune reactivity towards native antigens</a:t>
            </a:r>
          </a:p>
          <a:p>
            <a:r>
              <a:rPr lang="fr-FR" dirty="0"/>
              <a:t> Adaptive immune </a:t>
            </a:r>
            <a:r>
              <a:rPr lang="fr-FR" dirty="0" err="1"/>
              <a:t>response</a:t>
            </a:r>
            <a:r>
              <a:rPr lang="fr-FR" dirty="0"/>
              <a:t> (</a:t>
            </a:r>
            <a:r>
              <a:rPr lang="fr-FR" dirty="0" err="1"/>
              <a:t>antibodies</a:t>
            </a:r>
            <a:r>
              <a:rPr lang="fr-FR" dirty="0"/>
              <a:t>, </a:t>
            </a:r>
            <a:r>
              <a:rPr lang="fr-FR" dirty="0" err="1"/>
              <a:t>activated</a:t>
            </a:r>
            <a:r>
              <a:rPr lang="fr-FR" dirty="0"/>
              <a:t> T</a:t>
            </a:r>
          </a:p>
          <a:p>
            <a:pPr marL="0" indent="0">
              <a:buNone/>
            </a:pPr>
            <a:r>
              <a:rPr lang="en-GB" dirty="0"/>
              <a:t>    lymphocytes) </a:t>
            </a:r>
            <a:r>
              <a:rPr lang="en-GB" b="1" i="1" dirty="0"/>
              <a:t>appears </a:t>
            </a:r>
            <a:r>
              <a:rPr lang="en-GB" dirty="0"/>
              <a:t>to play predominant role in clinical</a:t>
            </a:r>
          </a:p>
          <a:p>
            <a:pPr marL="0" indent="0">
              <a:buNone/>
            </a:pPr>
            <a:r>
              <a:rPr lang="en-GB" dirty="0"/>
              <a:t>    disease</a:t>
            </a:r>
          </a:p>
          <a:p>
            <a:pPr marL="0" indent="0">
              <a:buNone/>
            </a:pPr>
            <a:r>
              <a:rPr lang="en-GB" dirty="0"/>
              <a:t>    Pathophysiology is ongoing &amp; multifactorial: organ or </a:t>
            </a:r>
            <a:r>
              <a:rPr lang="en-GB" dirty="0" err="1"/>
              <a:t>tissuespecific</a:t>
            </a:r>
            <a:endParaRPr lang="en-GB" dirty="0"/>
          </a:p>
          <a:p>
            <a:r>
              <a:rPr lang="en-GB" dirty="0"/>
              <a:t> </a:t>
            </a:r>
            <a:r>
              <a:rPr lang="en-GB" dirty="0">
                <a:solidFill>
                  <a:srgbClr val="FF0000"/>
                </a:solidFill>
              </a:rPr>
              <a:t>Antibodies may predate clinical disease by many years. ( MAYBE THESE CAN BE MEASURED PRE PSYCHOSIS? IE ANTI NEURONAL ANTIBODIES SUCH AS THE CUNNINGHAM PROFILE or  </a:t>
            </a:r>
            <a:r>
              <a:rPr lang="en-GB" dirty="0" err="1">
                <a:solidFill>
                  <a:srgbClr val="FF0000"/>
                </a:solidFill>
              </a:rPr>
              <a:t>cyrex</a:t>
            </a:r>
            <a:r>
              <a:rPr lang="en-GB" dirty="0">
                <a:solidFill>
                  <a:srgbClr val="FF0000"/>
                </a:solidFill>
              </a:rPr>
              <a:t>)</a:t>
            </a:r>
          </a:p>
          <a:p>
            <a:r>
              <a:rPr lang="en-GB" dirty="0"/>
              <a:t> Robert Rountree, MD 2015</a:t>
            </a:r>
          </a:p>
        </p:txBody>
      </p:sp>
    </p:spTree>
    <p:extLst>
      <p:ext uri="{BB962C8B-B14F-4D97-AF65-F5344CB8AC3E}">
        <p14:creationId xmlns:p14="http://schemas.microsoft.com/office/powerpoint/2010/main" val="38182629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4926-44CA-4AB3-8CED-1DFBE17462C8}"/>
              </a:ext>
            </a:extLst>
          </p:cNvPr>
          <p:cNvSpPr>
            <a:spLocks noGrp="1"/>
          </p:cNvSpPr>
          <p:nvPr>
            <p:ph type="title"/>
          </p:nvPr>
        </p:nvSpPr>
        <p:spPr/>
        <p:txBody>
          <a:bodyPr/>
          <a:lstStyle/>
          <a:p>
            <a:r>
              <a:rPr lang="en-GB" dirty="0"/>
              <a:t>Mechanism of gut wall challenges</a:t>
            </a:r>
          </a:p>
        </p:txBody>
      </p:sp>
      <p:pic>
        <p:nvPicPr>
          <p:cNvPr id="4" name="Content Placeholder 3">
            <a:extLst>
              <a:ext uri="{FF2B5EF4-FFF2-40B4-BE49-F238E27FC236}">
                <a16:creationId xmlns:a16="http://schemas.microsoft.com/office/drawing/2014/main" id="{BBAD750F-6B03-4D4A-9C64-6E98402C41CB}"/>
              </a:ext>
            </a:extLst>
          </p:cNvPr>
          <p:cNvPicPr>
            <a:picLocks noGrp="1" noChangeAspect="1"/>
          </p:cNvPicPr>
          <p:nvPr>
            <p:ph idx="1"/>
          </p:nvPr>
        </p:nvPicPr>
        <p:blipFill>
          <a:blip r:embed="rId2"/>
          <a:stretch>
            <a:fillRect/>
          </a:stretch>
        </p:blipFill>
        <p:spPr>
          <a:xfrm>
            <a:off x="3732528" y="2016125"/>
            <a:ext cx="4728531" cy="3449638"/>
          </a:xfrm>
          <a:prstGeom prst="rect">
            <a:avLst/>
          </a:prstGeom>
        </p:spPr>
      </p:pic>
    </p:spTree>
    <p:extLst>
      <p:ext uri="{BB962C8B-B14F-4D97-AF65-F5344CB8AC3E}">
        <p14:creationId xmlns:p14="http://schemas.microsoft.com/office/powerpoint/2010/main" val="39574616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1E61-9B1E-4816-BB9B-15163F0FF20F}"/>
              </a:ext>
            </a:extLst>
          </p:cNvPr>
          <p:cNvSpPr>
            <a:spLocks noGrp="1"/>
          </p:cNvSpPr>
          <p:nvPr>
            <p:ph type="title"/>
          </p:nvPr>
        </p:nvSpPr>
        <p:spPr/>
        <p:txBody>
          <a:bodyPr/>
          <a:lstStyle/>
          <a:p>
            <a:r>
              <a:rPr lang="en-GB" dirty="0"/>
              <a:t>Microbes to Watch</a:t>
            </a:r>
            <a:br>
              <a:rPr lang="en-GB" dirty="0"/>
            </a:br>
            <a:endParaRPr lang="en-GB" dirty="0"/>
          </a:p>
        </p:txBody>
      </p:sp>
      <p:sp>
        <p:nvSpPr>
          <p:cNvPr id="3" name="Content Placeholder 2">
            <a:extLst>
              <a:ext uri="{FF2B5EF4-FFF2-40B4-BE49-F238E27FC236}">
                <a16:creationId xmlns:a16="http://schemas.microsoft.com/office/drawing/2014/main" id="{33BB35D3-D086-4C69-8B2F-DC80C388DAD4}"/>
              </a:ext>
            </a:extLst>
          </p:cNvPr>
          <p:cNvSpPr>
            <a:spLocks noGrp="1"/>
          </p:cNvSpPr>
          <p:nvPr>
            <p:ph idx="1"/>
          </p:nvPr>
        </p:nvSpPr>
        <p:spPr/>
        <p:txBody>
          <a:bodyPr>
            <a:normAutofit fontScale="55000" lnSpcReduction="20000"/>
          </a:bodyPr>
          <a:lstStyle/>
          <a:p>
            <a:r>
              <a:rPr lang="en-GB" dirty="0"/>
              <a:t> Mycoplasma pneumonia, </a:t>
            </a:r>
            <a:r>
              <a:rPr lang="en-GB" dirty="0" err="1"/>
              <a:t>fermentans</a:t>
            </a:r>
            <a:r>
              <a:rPr lang="en-GB" dirty="0"/>
              <a:t>, hominis</a:t>
            </a:r>
          </a:p>
          <a:p>
            <a:r>
              <a:rPr lang="en-GB" dirty="0"/>
              <a:t> Lyme disease (Ceres </a:t>
            </a:r>
            <a:r>
              <a:rPr lang="en-GB" dirty="0" err="1"/>
              <a:t>NanoTrap</a:t>
            </a:r>
            <a:r>
              <a:rPr lang="en-GB" dirty="0"/>
              <a:t> or Advanced Labs), Bartonella</a:t>
            </a:r>
          </a:p>
          <a:p>
            <a:r>
              <a:rPr lang="en-GB" dirty="0"/>
              <a:t>(Galaxy), Babesia, </a:t>
            </a:r>
            <a:r>
              <a:rPr lang="en-GB" dirty="0" err="1"/>
              <a:t>Ehrlichia</a:t>
            </a:r>
            <a:r>
              <a:rPr lang="en-GB" dirty="0"/>
              <a:t>, </a:t>
            </a:r>
            <a:r>
              <a:rPr lang="en-GB" dirty="0" err="1"/>
              <a:t>Anaplasma</a:t>
            </a:r>
            <a:endParaRPr lang="en-GB" dirty="0"/>
          </a:p>
          <a:p>
            <a:r>
              <a:rPr lang="en-GB" dirty="0"/>
              <a:t> Epstein Barr Virus including early antigen</a:t>
            </a:r>
          </a:p>
          <a:p>
            <a:r>
              <a:rPr lang="en-GB" dirty="0"/>
              <a:t> HHV-6 (Quest)</a:t>
            </a:r>
          </a:p>
          <a:p>
            <a:r>
              <a:rPr lang="en-GB" dirty="0"/>
              <a:t> CMV</a:t>
            </a:r>
          </a:p>
          <a:p>
            <a:r>
              <a:rPr lang="en-GB" dirty="0"/>
              <a:t> Toxoplasmosis gondii</a:t>
            </a:r>
          </a:p>
          <a:p>
            <a:r>
              <a:rPr lang="en-GB" dirty="0"/>
              <a:t> HSV I/II</a:t>
            </a:r>
          </a:p>
          <a:p>
            <a:r>
              <a:rPr lang="en-GB" dirty="0"/>
              <a:t> Streptococcus</a:t>
            </a:r>
          </a:p>
          <a:p>
            <a:r>
              <a:rPr lang="en-GB" dirty="0"/>
              <a:t> Periodontal disease</a:t>
            </a:r>
          </a:p>
          <a:p>
            <a:r>
              <a:rPr lang="en-GB" dirty="0"/>
              <a:t> </a:t>
            </a:r>
            <a:r>
              <a:rPr lang="en-GB" dirty="0" err="1"/>
              <a:t>Mold</a:t>
            </a:r>
            <a:r>
              <a:rPr lang="en-GB" dirty="0"/>
              <a:t> (ERMI &gt; 2)</a:t>
            </a:r>
          </a:p>
        </p:txBody>
      </p:sp>
    </p:spTree>
    <p:extLst>
      <p:ext uri="{BB962C8B-B14F-4D97-AF65-F5344CB8AC3E}">
        <p14:creationId xmlns:p14="http://schemas.microsoft.com/office/powerpoint/2010/main" val="38324005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AE92E3-1306-4C62-AC5B-17C48F658143}"/>
              </a:ext>
            </a:extLst>
          </p:cNvPr>
          <p:cNvSpPr>
            <a:spLocks noGrp="1"/>
          </p:cNvSpPr>
          <p:nvPr>
            <p:ph type="title"/>
          </p:nvPr>
        </p:nvSpPr>
        <p:spPr>
          <a:xfrm>
            <a:off x="1451579" y="804519"/>
            <a:ext cx="9968693" cy="2998996"/>
          </a:xfrm>
        </p:spPr>
        <p:txBody>
          <a:bodyPr>
            <a:noAutofit/>
          </a:bodyPr>
          <a:lstStyle/>
          <a:p>
            <a:r>
              <a:rPr lang="en-GB" sz="6600" dirty="0"/>
              <a:t>Stress &amp; autoimmunity</a:t>
            </a:r>
          </a:p>
        </p:txBody>
      </p:sp>
    </p:spTree>
    <p:extLst>
      <p:ext uri="{BB962C8B-B14F-4D97-AF65-F5344CB8AC3E}">
        <p14:creationId xmlns:p14="http://schemas.microsoft.com/office/powerpoint/2010/main" val="26901515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7941E-4968-4966-9309-0C46481E787B}"/>
              </a:ext>
            </a:extLst>
          </p:cNvPr>
          <p:cNvPicPr>
            <a:picLocks noChangeAspect="1"/>
          </p:cNvPicPr>
          <p:nvPr/>
        </p:nvPicPr>
        <p:blipFill>
          <a:blip r:embed="rId2"/>
          <a:stretch>
            <a:fillRect/>
          </a:stretch>
        </p:blipFill>
        <p:spPr>
          <a:xfrm>
            <a:off x="21985" y="1168082"/>
            <a:ext cx="12148030" cy="3294190"/>
          </a:xfrm>
          <a:prstGeom prst="rect">
            <a:avLst/>
          </a:prstGeom>
        </p:spPr>
      </p:pic>
      <p:sp>
        <p:nvSpPr>
          <p:cNvPr id="6" name="Title 5">
            <a:extLst>
              <a:ext uri="{FF2B5EF4-FFF2-40B4-BE49-F238E27FC236}">
                <a16:creationId xmlns:a16="http://schemas.microsoft.com/office/drawing/2014/main" id="{552C3B01-2670-416B-BDC1-EC419B435FEE}"/>
              </a:ext>
            </a:extLst>
          </p:cNvPr>
          <p:cNvSpPr>
            <a:spLocks noGrp="1"/>
          </p:cNvSpPr>
          <p:nvPr>
            <p:ph type="ctrTitle"/>
          </p:nvPr>
        </p:nvSpPr>
        <p:spPr>
          <a:xfrm>
            <a:off x="1407268" y="540543"/>
            <a:ext cx="9144000" cy="486982"/>
          </a:xfrm>
        </p:spPr>
        <p:txBody>
          <a:bodyPr>
            <a:noAutofit/>
          </a:bodyPr>
          <a:lstStyle/>
          <a:p>
            <a:r>
              <a:rPr lang="en-GB" sz="4800" dirty="0"/>
              <a:t>Stress and Autoimmunity</a:t>
            </a:r>
          </a:p>
        </p:txBody>
      </p:sp>
      <p:sp>
        <p:nvSpPr>
          <p:cNvPr id="3" name="Subtitle 2">
            <a:extLst>
              <a:ext uri="{FF2B5EF4-FFF2-40B4-BE49-F238E27FC236}">
                <a16:creationId xmlns:a16="http://schemas.microsoft.com/office/drawing/2014/main" id="{AA9626E8-4830-462B-ABBC-792949B18B4A}"/>
              </a:ext>
            </a:extLst>
          </p:cNvPr>
          <p:cNvSpPr>
            <a:spLocks noGrp="1"/>
          </p:cNvSpPr>
          <p:nvPr>
            <p:ph type="subTitle" idx="1"/>
          </p:nvPr>
        </p:nvSpPr>
        <p:spPr>
          <a:xfrm>
            <a:off x="1407268" y="4462272"/>
            <a:ext cx="9260732" cy="795528"/>
          </a:xfrm>
        </p:spPr>
        <p:txBody>
          <a:bodyPr>
            <a:noAutofit/>
          </a:bodyPr>
          <a:lstStyle/>
          <a:p>
            <a:r>
              <a:rPr lang="en-GB" sz="1000" dirty="0">
                <a:solidFill>
                  <a:srgbClr val="FF0000"/>
                </a:solidFill>
              </a:rPr>
              <a:t>Up to 80% of patients reported uncommon emotional stress before disease onset...Recent</a:t>
            </a:r>
          </a:p>
          <a:p>
            <a:r>
              <a:rPr lang="en-GB" sz="1000" dirty="0">
                <a:solidFill>
                  <a:srgbClr val="FF0000"/>
                </a:solidFill>
              </a:rPr>
              <a:t>reviews discuss the possible role of psychological stress, and of the major stress‐related</a:t>
            </a:r>
          </a:p>
          <a:p>
            <a:r>
              <a:rPr lang="en-GB" sz="1000" dirty="0">
                <a:solidFill>
                  <a:srgbClr val="FF0000"/>
                </a:solidFill>
              </a:rPr>
              <a:t>hormones, in the pathogenesis of autoimmune disease and presume that the stress‐triggered</a:t>
            </a:r>
          </a:p>
          <a:p>
            <a:r>
              <a:rPr lang="en-GB" sz="1000" dirty="0">
                <a:solidFill>
                  <a:srgbClr val="FF0000"/>
                </a:solidFill>
              </a:rPr>
              <a:t>neuroendocrine hormones lead to immune dysregulation, which ultimately results in</a:t>
            </a:r>
          </a:p>
          <a:p>
            <a:r>
              <a:rPr lang="en-GB" sz="1000" dirty="0">
                <a:solidFill>
                  <a:srgbClr val="FF0000"/>
                </a:solidFill>
              </a:rPr>
              <a:t>autoimmune disease by altering or amplifying cytokine production.</a:t>
            </a:r>
          </a:p>
        </p:txBody>
      </p:sp>
    </p:spTree>
    <p:extLst>
      <p:ext uri="{BB962C8B-B14F-4D97-AF65-F5344CB8AC3E}">
        <p14:creationId xmlns:p14="http://schemas.microsoft.com/office/powerpoint/2010/main" val="39433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1EEC-6245-4638-87FE-F66061074D9F}"/>
              </a:ext>
            </a:extLst>
          </p:cNvPr>
          <p:cNvSpPr>
            <a:spLocks noGrp="1"/>
          </p:cNvSpPr>
          <p:nvPr>
            <p:ph type="title"/>
          </p:nvPr>
        </p:nvSpPr>
        <p:spPr/>
        <p:txBody>
          <a:bodyPr/>
          <a:lstStyle/>
          <a:p>
            <a:r>
              <a:rPr lang="en-GB" dirty="0"/>
              <a:t>Stress</a:t>
            </a:r>
          </a:p>
        </p:txBody>
      </p:sp>
      <p:sp>
        <p:nvSpPr>
          <p:cNvPr id="3" name="Content Placeholder 2">
            <a:extLst>
              <a:ext uri="{FF2B5EF4-FFF2-40B4-BE49-F238E27FC236}">
                <a16:creationId xmlns:a16="http://schemas.microsoft.com/office/drawing/2014/main" id="{252B813E-4C85-4063-A533-BC5E0CA93CB4}"/>
              </a:ext>
            </a:extLst>
          </p:cNvPr>
          <p:cNvSpPr>
            <a:spLocks noGrp="1"/>
          </p:cNvSpPr>
          <p:nvPr>
            <p:ph idx="1"/>
          </p:nvPr>
        </p:nvSpPr>
        <p:spPr/>
        <p:txBody>
          <a:bodyPr>
            <a:normAutofit fontScale="62500" lnSpcReduction="20000"/>
          </a:bodyPr>
          <a:lstStyle/>
          <a:p>
            <a:r>
              <a:rPr lang="en-GB" dirty="0"/>
              <a:t> </a:t>
            </a:r>
            <a:r>
              <a:rPr lang="en-GB" b="1" i="1" dirty="0" err="1"/>
              <a:t>Allostasis</a:t>
            </a:r>
            <a:r>
              <a:rPr lang="en-GB" b="1" i="1" dirty="0"/>
              <a:t> </a:t>
            </a:r>
            <a:r>
              <a:rPr lang="en-GB" dirty="0"/>
              <a:t>- the ability to achieve stability through</a:t>
            </a:r>
          </a:p>
          <a:p>
            <a:r>
              <a:rPr lang="en-GB" dirty="0"/>
              <a:t>change — is critical to survival.</a:t>
            </a:r>
          </a:p>
          <a:p>
            <a:r>
              <a:rPr lang="en-GB" dirty="0"/>
              <a:t> Stress system - protect the body by responding to</a:t>
            </a:r>
          </a:p>
          <a:p>
            <a:r>
              <a:rPr lang="en-GB" dirty="0"/>
              <a:t>internal and external stress.</a:t>
            </a:r>
          </a:p>
          <a:p>
            <a:r>
              <a:rPr lang="en-GB" dirty="0"/>
              <a:t> Autonomic nervous system</a:t>
            </a:r>
          </a:p>
          <a:p>
            <a:r>
              <a:rPr lang="en-GB" dirty="0"/>
              <a:t> Hypothalamic–pituitary–adrenal (HPA) axis</a:t>
            </a:r>
          </a:p>
          <a:p>
            <a:r>
              <a:rPr lang="en-GB" dirty="0"/>
              <a:t> Cardiovascular and metabolic systems</a:t>
            </a:r>
          </a:p>
          <a:p>
            <a:r>
              <a:rPr lang="en-GB" dirty="0"/>
              <a:t> Immune systems</a:t>
            </a:r>
          </a:p>
          <a:p>
            <a:r>
              <a:rPr lang="en-GB" dirty="0"/>
              <a:t> </a:t>
            </a:r>
            <a:r>
              <a:rPr lang="en-GB" b="1" i="1" dirty="0"/>
              <a:t>Allostatic load </a:t>
            </a:r>
            <a:r>
              <a:rPr lang="en-GB" dirty="0"/>
              <a:t>- the price of accommodation to stress, (wear and tear) that results from chronic overactivity or underactivity of allostatic systems.</a:t>
            </a:r>
          </a:p>
          <a:p>
            <a:r>
              <a:rPr lang="en-GB" dirty="0"/>
              <a:t>Bruce S. McEwen, Ph.D. Protective and Damaging Effects of Stress Mediators. NEJM. Jan 2008: Volume 338:171-179</a:t>
            </a:r>
          </a:p>
        </p:txBody>
      </p:sp>
    </p:spTree>
    <p:extLst>
      <p:ext uri="{BB962C8B-B14F-4D97-AF65-F5344CB8AC3E}">
        <p14:creationId xmlns:p14="http://schemas.microsoft.com/office/powerpoint/2010/main" val="40841476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1F2709-6DF7-4DF3-B120-BCF0698B72FB}"/>
              </a:ext>
            </a:extLst>
          </p:cNvPr>
          <p:cNvPicPr>
            <a:picLocks noChangeAspect="1"/>
          </p:cNvPicPr>
          <p:nvPr/>
        </p:nvPicPr>
        <p:blipFill>
          <a:blip r:embed="rId2"/>
          <a:stretch>
            <a:fillRect/>
          </a:stretch>
        </p:blipFill>
        <p:spPr>
          <a:xfrm>
            <a:off x="2665071" y="1056771"/>
            <a:ext cx="6861858" cy="4744458"/>
          </a:xfrm>
          <a:prstGeom prst="rect">
            <a:avLst/>
          </a:prstGeom>
        </p:spPr>
      </p:pic>
    </p:spTree>
    <p:extLst>
      <p:ext uri="{BB962C8B-B14F-4D97-AF65-F5344CB8AC3E}">
        <p14:creationId xmlns:p14="http://schemas.microsoft.com/office/powerpoint/2010/main" val="26508516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EEA22E-CF2F-482B-9383-4ABE4F5E8559}"/>
              </a:ext>
            </a:extLst>
          </p:cNvPr>
          <p:cNvSpPr/>
          <p:nvPr/>
        </p:nvSpPr>
        <p:spPr>
          <a:xfrm>
            <a:off x="2086983" y="2000921"/>
            <a:ext cx="6736003" cy="3785652"/>
          </a:xfrm>
          <a:prstGeom prst="rect">
            <a:avLst/>
          </a:prstGeom>
        </p:spPr>
        <p:txBody>
          <a:bodyPr wrap="square">
            <a:spAutoFit/>
          </a:bodyPr>
          <a:lstStyle/>
          <a:p>
            <a:r>
              <a:rPr lang="en-GB" sz="2400" dirty="0">
                <a:latin typeface="Arial" panose="020B0604020202020204" pitchFamily="34" charset="0"/>
              </a:rPr>
              <a:t>•</a:t>
            </a:r>
            <a:r>
              <a:rPr lang="en-GB" sz="2400" i="1" dirty="0">
                <a:latin typeface="Georgia" panose="02040502050405020303" pitchFamily="18" charset="0"/>
              </a:rPr>
              <a:t>Cortisol</a:t>
            </a:r>
          </a:p>
          <a:p>
            <a:r>
              <a:rPr lang="en-GB" sz="2400" dirty="0">
                <a:latin typeface="Arial" panose="020B0604020202020204" pitchFamily="34" charset="0"/>
              </a:rPr>
              <a:t>•</a:t>
            </a:r>
            <a:r>
              <a:rPr lang="en-GB" sz="2400" i="1" dirty="0">
                <a:latin typeface="Georgia" panose="02040502050405020303" pitchFamily="18" charset="0"/>
              </a:rPr>
              <a:t>NMDA excitation</a:t>
            </a:r>
          </a:p>
          <a:p>
            <a:r>
              <a:rPr lang="en-GB" sz="2400" dirty="0">
                <a:latin typeface="Arial" panose="020B0604020202020204" pitchFamily="34" charset="0"/>
              </a:rPr>
              <a:t>•</a:t>
            </a:r>
            <a:r>
              <a:rPr lang="en-GB" sz="2400" i="1" dirty="0">
                <a:latin typeface="Georgia" panose="02040502050405020303" pitchFamily="18" charset="0"/>
              </a:rPr>
              <a:t>Reduced neuroplasticity</a:t>
            </a:r>
          </a:p>
          <a:p>
            <a:r>
              <a:rPr lang="en-GB" sz="2400" dirty="0">
                <a:latin typeface="Arial" panose="020B0604020202020204" pitchFamily="34" charset="0"/>
              </a:rPr>
              <a:t>•</a:t>
            </a:r>
            <a:r>
              <a:rPr lang="en-GB" sz="2400" i="1" dirty="0">
                <a:latin typeface="Georgia" panose="02040502050405020303" pitchFamily="18" charset="0"/>
              </a:rPr>
              <a:t>SNS/PNS imbalance</a:t>
            </a:r>
          </a:p>
          <a:p>
            <a:r>
              <a:rPr lang="en-GB" sz="2400" dirty="0">
                <a:latin typeface="Arial" panose="020B0604020202020204" pitchFamily="34" charset="0"/>
              </a:rPr>
              <a:t>•</a:t>
            </a:r>
            <a:r>
              <a:rPr lang="en-GB" sz="2400" i="1" dirty="0">
                <a:latin typeface="Georgia" panose="02040502050405020303" pitchFamily="18" charset="0"/>
              </a:rPr>
              <a:t>Th1/Th2 imbalance</a:t>
            </a:r>
          </a:p>
          <a:p>
            <a:r>
              <a:rPr lang="en-GB" sz="2400" dirty="0">
                <a:latin typeface="Arial" panose="020B0604020202020204" pitchFamily="34" charset="0"/>
              </a:rPr>
              <a:t>•</a:t>
            </a:r>
            <a:r>
              <a:rPr lang="en-GB" sz="2400" i="1" dirty="0">
                <a:latin typeface="Georgia" panose="02040502050405020303" pitchFamily="18" charset="0"/>
              </a:rPr>
              <a:t>Microglial activation</a:t>
            </a:r>
          </a:p>
          <a:p>
            <a:r>
              <a:rPr lang="en-GB" sz="2400" dirty="0">
                <a:latin typeface="Arial" panose="020B0604020202020204" pitchFamily="34" charset="0"/>
              </a:rPr>
              <a:t>•</a:t>
            </a:r>
            <a:r>
              <a:rPr lang="en-GB" sz="2400" i="1" dirty="0">
                <a:latin typeface="Georgia" panose="02040502050405020303" pitchFamily="18" charset="0"/>
              </a:rPr>
              <a:t>IL-6, TNF</a:t>
            </a:r>
            <a:r>
              <a:rPr lang="el-GR" sz="2400" i="1" dirty="0">
                <a:latin typeface="Arial-ItalicMT"/>
              </a:rPr>
              <a:t>α</a:t>
            </a:r>
          </a:p>
          <a:p>
            <a:r>
              <a:rPr lang="en-GB" sz="2400" dirty="0">
                <a:latin typeface="Arial" panose="020B0604020202020204" pitchFamily="34" charset="0"/>
              </a:rPr>
              <a:t>•</a:t>
            </a:r>
            <a:r>
              <a:rPr lang="en-GB" sz="2400" i="1" dirty="0">
                <a:latin typeface="Georgia" panose="02040502050405020303" pitchFamily="18" charset="0"/>
              </a:rPr>
              <a:t>Gut permeability</a:t>
            </a:r>
          </a:p>
          <a:p>
            <a:r>
              <a:rPr lang="en-GB" sz="2400" dirty="0">
                <a:latin typeface="Arial" panose="020B0604020202020204" pitchFamily="34" charset="0"/>
              </a:rPr>
              <a:t>•</a:t>
            </a:r>
            <a:r>
              <a:rPr lang="en-GB" sz="2400" i="1" dirty="0">
                <a:latin typeface="Georgia" panose="02040502050405020303" pitchFamily="18" charset="0"/>
              </a:rPr>
              <a:t>IDO elevation</a:t>
            </a:r>
          </a:p>
          <a:p>
            <a:r>
              <a:rPr lang="en-GB" sz="2400" dirty="0">
                <a:latin typeface="Arial" panose="020B0604020202020204" pitchFamily="34" charset="0"/>
              </a:rPr>
              <a:t>•</a:t>
            </a:r>
            <a:r>
              <a:rPr lang="en-GB" sz="2400" i="1" dirty="0">
                <a:latin typeface="Georgia" panose="02040502050405020303" pitchFamily="18" charset="0"/>
              </a:rPr>
              <a:t>Heart Rate Variability</a:t>
            </a:r>
            <a:endParaRPr lang="en-GB" sz="2400" dirty="0"/>
          </a:p>
        </p:txBody>
      </p:sp>
      <p:sp>
        <p:nvSpPr>
          <p:cNvPr id="3" name="Title 2">
            <a:extLst>
              <a:ext uri="{FF2B5EF4-FFF2-40B4-BE49-F238E27FC236}">
                <a16:creationId xmlns:a16="http://schemas.microsoft.com/office/drawing/2014/main" id="{BEE14ACB-CA26-4415-B566-D130422B3D3D}"/>
              </a:ext>
            </a:extLst>
          </p:cNvPr>
          <p:cNvSpPr>
            <a:spLocks noGrp="1"/>
          </p:cNvSpPr>
          <p:nvPr>
            <p:ph type="title"/>
          </p:nvPr>
        </p:nvSpPr>
        <p:spPr>
          <a:xfrm>
            <a:off x="1312433" y="804520"/>
            <a:ext cx="9742421" cy="572460"/>
          </a:xfrm>
        </p:spPr>
        <p:txBody>
          <a:bodyPr/>
          <a:lstStyle/>
          <a:p>
            <a:r>
              <a:rPr lang="en-GB" dirty="0"/>
              <a:t>Stress Immune brain Connection</a:t>
            </a:r>
          </a:p>
        </p:txBody>
      </p:sp>
      <p:sp>
        <p:nvSpPr>
          <p:cNvPr id="4" name="Content Placeholder 3">
            <a:extLst>
              <a:ext uri="{FF2B5EF4-FFF2-40B4-BE49-F238E27FC236}">
                <a16:creationId xmlns:a16="http://schemas.microsoft.com/office/drawing/2014/main" id="{D8A1FED5-749A-4464-8245-87E24AAC2451}"/>
              </a:ext>
            </a:extLst>
          </p:cNvPr>
          <p:cNvSpPr>
            <a:spLocks noGrp="1"/>
          </p:cNvSpPr>
          <p:nvPr>
            <p:ph idx="1"/>
          </p:nvPr>
        </p:nvSpPr>
        <p:spPr>
          <a:xfrm>
            <a:off x="838200" y="2123675"/>
            <a:ext cx="10515600" cy="4351338"/>
          </a:xfrm>
        </p:spPr>
        <p:txBody>
          <a:bodyPr/>
          <a:lstStyle/>
          <a:p>
            <a:endParaRPr lang="en-GB" dirty="0"/>
          </a:p>
          <a:p>
            <a:endParaRPr lang="en-GB" dirty="0"/>
          </a:p>
          <a:p>
            <a:endParaRPr lang="en-GB" dirty="0"/>
          </a:p>
        </p:txBody>
      </p:sp>
    </p:spTree>
    <p:extLst>
      <p:ext uri="{BB962C8B-B14F-4D97-AF65-F5344CB8AC3E}">
        <p14:creationId xmlns:p14="http://schemas.microsoft.com/office/powerpoint/2010/main" val="311395130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466</TotalTime>
  <Words>3775</Words>
  <Application>Microsoft Office PowerPoint</Application>
  <PresentationFormat>Widescreen</PresentationFormat>
  <Paragraphs>564</Paragraphs>
  <Slides>126</Slides>
  <Notes>0</Notes>
  <HiddenSlides>33</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126</vt:i4>
      </vt:variant>
      <vt:variant>
        <vt:lpstr>Custom Shows</vt:lpstr>
      </vt:variant>
      <vt:variant>
        <vt:i4>1</vt:i4>
      </vt:variant>
    </vt:vector>
  </HeadingPairs>
  <TitlesOfParts>
    <vt:vector size="136" baseType="lpstr">
      <vt:lpstr>Arial</vt:lpstr>
      <vt:lpstr>Arial-ItalicMT</vt:lpstr>
      <vt:lpstr>Calibri</vt:lpstr>
      <vt:lpstr>Calibri-Bold</vt:lpstr>
      <vt:lpstr>Georgia</vt:lpstr>
      <vt:lpstr>Rockwell</vt:lpstr>
      <vt:lpstr>Times New Roman</vt:lpstr>
      <vt:lpstr>TimesNewRomanPSMT</vt:lpstr>
      <vt:lpstr>Gallery</vt:lpstr>
      <vt:lpstr>   Schizophrenia as a biological systems illness.  </vt:lpstr>
      <vt:lpstr>Contents of lecture Laboratories used have been indicated on the slides throughout the lecture. </vt:lpstr>
      <vt:lpstr>Incidence of schizophrenia</vt:lpstr>
      <vt:lpstr>What exactly is schizophrenia</vt:lpstr>
      <vt:lpstr>USA Schizophrenia &amp; Lyme Distribution</vt:lpstr>
      <vt:lpstr>PowerPoint Presentation</vt:lpstr>
      <vt:lpstr>1994 !! BA  Fallon</vt:lpstr>
      <vt:lpstr>Integrative Physiology </vt:lpstr>
      <vt:lpstr>CASE PRESENTATION</vt:lpstr>
      <vt:lpstr>Early medical history</vt:lpstr>
      <vt:lpstr>Puberty</vt:lpstr>
      <vt:lpstr>Early management before and just after diagnosis</vt:lpstr>
      <vt:lpstr>Naturopathic misunderstanding of schizophrenia led to wrong management</vt:lpstr>
      <vt:lpstr>Follow-up following discharge</vt:lpstr>
      <vt:lpstr>Follow up</vt:lpstr>
      <vt:lpstr>Lyme and co-infections diagnosed</vt:lpstr>
      <vt:lpstr>TREATMENT of Lyme disease and co-infections </vt:lpstr>
      <vt:lpstr>Modified cowdens protocol</vt:lpstr>
      <vt:lpstr>Modified cowdens continued</vt:lpstr>
      <vt:lpstr>Other treatments</vt:lpstr>
      <vt:lpstr>Herxheimer reaction</vt:lpstr>
      <vt:lpstr>Abnormal heart rate variability POTS: POSTURAL ORTHOSTATIC TACHYCARDIA SYNDROME</vt:lpstr>
      <vt:lpstr>Solution </vt:lpstr>
      <vt:lpstr>EVIDENCE FOR Glutathione TREATMENT</vt:lpstr>
      <vt:lpstr>Current treatment  </vt:lpstr>
      <vt:lpstr>Rg3 nasal spray to support neuronal health  </vt:lpstr>
      <vt:lpstr>Chronic inflammatory response syndrome?</vt:lpstr>
      <vt:lpstr>Neuro steroids</vt:lpstr>
      <vt:lpstr>Benefits from treatment 1</vt:lpstr>
      <vt:lpstr>BENEFITS FROM TREATMENT 2</vt:lpstr>
      <vt:lpstr>Biological systems supported 1 </vt:lpstr>
      <vt:lpstr>biological systems supported 2</vt:lpstr>
      <vt:lpstr>Plans for the future 1</vt:lpstr>
      <vt:lpstr>Plans for the future 2 </vt:lpstr>
      <vt:lpstr>POSITIVE Investigation results  1.  methylation ( LOW CARTININE; GENE PROFILE, MTHFR,   glutathione, homocysteine LEVEL) 2.  HORMONES ( TESTOSTERONE) 3.  INFECTIONS (GUT, MARCONS, ARMIN) 4.  NUTRITONAL DEFICIENCIES ) ACTUAL BLOOD LEVELS,        FUNCTIONAL ORGANIC ACID TESTS) 5. GUT PERMEABILITY ( ADVANCED BARRIER ASSESSMENT BY INVIVO) 6.  MOLD igg LEVELS ( RED LABS, INVIVO)   </vt:lpstr>
      <vt:lpstr>POSITIVE Investigation results  1.  methylation ( LOW CARTININE; GENE PROFILE, MTHFR, glutathione, homocysteine LEVEL)</vt:lpstr>
      <vt:lpstr>Genova one test, breakdown of fats ( CARNITINE DEFICIENCY ? DUE TO POOR METHYLATION?)</vt:lpstr>
      <vt:lpstr>Breakdown of fats</vt:lpstr>
      <vt:lpstr>High homocysteine</vt:lpstr>
      <vt:lpstr>neurogenomic screen Gstp1 &amp; sod snps</vt:lpstr>
      <vt:lpstr>Neurogenomic absent gstm1</vt:lpstr>
      <vt:lpstr>Mthfr rate limiting step for methylation snp on c677T. 30-40% reduction in enzyme activity</vt:lpstr>
      <vt:lpstr>What is methylation </vt:lpstr>
      <vt:lpstr>Mthfr mutations may lead to low glutathione</vt:lpstr>
      <vt:lpstr>High homocysteine noted in this patient, treated with Dr Hardys Daily essential nutrition ( includes methyl folate B12 &amp; much more)</vt:lpstr>
      <vt:lpstr>Nutrients to support methylation</vt:lpstr>
      <vt:lpstr>Investigation results  2. hormones   Low testosterone 6.4 ( 7.4-22) Vit D 9mmol/l ( vitamin or hormone?) </vt:lpstr>
      <vt:lpstr>Anti psychotic side effects low testosterone ( chemical castration)</vt:lpstr>
      <vt:lpstr>POSITIVE Investigation results  3. infections  Stool test. CDSA 2.0 (Genova) Marcons ( Invivo)  other chronic infections (armin)</vt:lpstr>
      <vt:lpstr>Comprehensive stool analysis 2010, bacillus species; lower grade pseudomonas</vt:lpstr>
      <vt:lpstr>Dientamoeba fragilis ( Rx diet, hygiene, gut 4R program,  low sugar diet; garlic etc)</vt:lpstr>
      <vt:lpstr>Marcons positive ( tested via INVIVO)</vt:lpstr>
      <vt:lpstr>No Biofilms, no fungal growth/mold</vt:lpstr>
      <vt:lpstr>Armin labs, positive borrelia elispot     Borrelia:  Full antigen 4SI  b OSP Mix 5 SI</vt:lpstr>
      <vt:lpstr>UK does not recognise research labs of functional medicine.  Patients will only be treated who have positive humoral immunity</vt:lpstr>
      <vt:lpstr>Armin:     low CD57, only 26/ul</vt:lpstr>
      <vt:lpstr>Humoral responses to chlamydia pneumoniae and mycoplasma pneumoniae.</vt:lpstr>
      <vt:lpstr>Lyme disease &amp; schizophrenia similar symptoms</vt:lpstr>
      <vt:lpstr>Symptoms of lyme</vt:lpstr>
      <vt:lpstr>POSITIVE Investigation results  4.Nutrient deficiencies</vt:lpstr>
      <vt:lpstr>Nutritional &amp; toxic metals test results ( biolab London)</vt:lpstr>
      <vt:lpstr>PowerPoint Presentation</vt:lpstr>
      <vt:lpstr>Toxic metals</vt:lpstr>
      <vt:lpstr>POSITIVE INVESTIGATION RESULTS   5. GUT PERMEABILITY ( ADVANCED INTESTINAL BARRIER ASSESSMENT, INVIVO)   LPS, HISTAMINE DAO, ZONULIN  </vt:lpstr>
      <vt:lpstr>Advanced intestinal barrier assessment (Dunwoody lab). Marginally elevated zonulin</vt:lpstr>
      <vt:lpstr>Advanced intestinal barrier assessment borderline high LPS igm ( Rx glutathione, Dhea, anti-microbials, curcumin)</vt:lpstr>
      <vt:lpstr>POSITIVE INVESTIGATION RESULTS</vt:lpstr>
      <vt:lpstr>PowerPoint Presentation</vt:lpstr>
      <vt:lpstr>Post treatment Mitochondrial tests  almost normal</vt:lpstr>
      <vt:lpstr>POSSIBLE Pathway to illness 1</vt:lpstr>
      <vt:lpstr>Possible pathways to illness 2</vt:lpstr>
      <vt:lpstr>DISCUSSION  1. chronic inflammatory response syndrome  2. NEUROIMMUNOLGY AND EARLY SIGNS OF SCHIZOPHRENIA &amp;    DEPRESSION RISK  3. Genetic immune challenges in schizophrenia  4. SCHIZOPHRENIA AS AN AUTOIMMUNE ILLNESS  5. Schizophrenia &amp; homology with gluten &amp; infections  </vt:lpstr>
      <vt:lpstr>1.Chronic inflammatory response syndrome</vt:lpstr>
      <vt:lpstr>Chronic Inflammatory Response Syndrome </vt:lpstr>
      <vt:lpstr>PowerPoint Presentation</vt:lpstr>
      <vt:lpstr>Visual contrast sensitivity</vt:lpstr>
      <vt:lpstr>DISCUSSION  1. chronic inflammatory response syndrome  2. NEUROIMMUNOLGY AND EARLY SIGNS OF SCHIZOPHRENIA &amp; DEPRESSION RISK  3.Genetic immune challenges in schizophrenia 4.SCHIZOPHRENIA AS AN AUTOIMMUNE ILLNESS 5. Schizophrenia &amp; homology with gluten &amp; infections </vt:lpstr>
      <vt:lpstr>2. NEUROIMMUNOLGY AND EARLY SIGNS OF SCHIZOPHRENIA &amp; DEPRESSION RISK</vt:lpstr>
      <vt:lpstr>What about the infectious disease specialist? gastroenterologist &amp; psychiatrist!! Psycho-neuro-gastro-immunology links with infection</vt:lpstr>
      <vt:lpstr>PowerPoint Presentation</vt:lpstr>
      <vt:lpstr>PowerPoint Presentation</vt:lpstr>
      <vt:lpstr>Il6 levels are a future predictor of depression and psychosis Infections &amp; autoimmune history associated with higher subsequent risk of mental health problems.</vt:lpstr>
      <vt:lpstr>CLINICAL NUGGET</vt:lpstr>
      <vt:lpstr>DISCUSSION  1. chronic inflammatory response syndrome 2. NEUROIMMUNOLGY AND EARLY SIGNS OF SCHIZOPHRENIA &amp; DEPRESSION RISK  3. Genetic immune challenges in schizophrenia  4. SCHIZOPHRENIA AS AN AUTOIMMUNE ILLNESS 5. Schizophrenia &amp; homology with gluten &amp; infections </vt:lpstr>
      <vt:lpstr>3.Genetic immune challenges in schizophrenia</vt:lpstr>
      <vt:lpstr>PowerPoint Presentation</vt:lpstr>
      <vt:lpstr>PowerPoint Presentation</vt:lpstr>
      <vt:lpstr>DISCUSSION  1. chronic inflammatory response syndrome 2. NEUROIMMUNOLGY AND EARLY SIGNS OF SCHIZOPHRENIA &amp; DEPRESSION RISK 3. Genetic immune challenges in schizophrenia  4. SCHIZOPHRENIA AS AN AUTOIMMUNE ILLNESS  5. Schizophrenia &amp; homology with gluten &amp; infections   </vt:lpstr>
      <vt:lpstr>4.SCHITZOPHRENIA AS AN AUTOIMMUNE ILLNESS</vt:lpstr>
      <vt:lpstr>Autoimmunity: is it the genes?</vt:lpstr>
      <vt:lpstr>Multifactorial aetiology</vt:lpstr>
      <vt:lpstr>Autoimmune Disease: A Broad Definition PLoS Med, 2006, Vol 3(8): 1242-1248  </vt:lpstr>
      <vt:lpstr>Mechanism of gut wall challenges</vt:lpstr>
      <vt:lpstr>Microbes to Watch </vt:lpstr>
      <vt:lpstr>Stress &amp; autoimmunity</vt:lpstr>
      <vt:lpstr>Stress and Autoimmunity</vt:lpstr>
      <vt:lpstr>Stress</vt:lpstr>
      <vt:lpstr>PowerPoint Presentation</vt:lpstr>
      <vt:lpstr>Stress Immune brain Connection</vt:lpstr>
      <vt:lpstr>DISCUSSION  1. chronic inflammatory response syndrome 2. NEUROIMMUNOLGY AND EARLY SIGNS OF SCHIZOPHRENIA &amp; DEPRESSION RISK 3.Genetic immune challenges in schizophrenia 4.SCHIZOPHRENIA AS AN AUTOIMMUNE ILLNESS  5. Schizophrenia &amp; homology with gluten &amp; infections  </vt:lpstr>
      <vt:lpstr>5.Schitzophrenia &amp; gluten homology</vt:lpstr>
      <vt:lpstr>Fasano:  abnormal levels of TG6.  20% of those with schizophrenia may have a gluten reaction as a cause of their disorder</vt:lpstr>
      <vt:lpstr>PowerPoint Presentation</vt:lpstr>
      <vt:lpstr>PowerPoint Presentation</vt:lpstr>
      <vt:lpstr>PowerPoint Presentation</vt:lpstr>
      <vt:lpstr>PowerPoint Presentation</vt:lpstr>
      <vt:lpstr>PowerPoint Presentation</vt:lpstr>
      <vt:lpstr>PowerPoint Presentation</vt:lpstr>
      <vt:lpstr>Chronic infections affecting immune reactivity</vt:lpstr>
      <vt:lpstr>Group a streptococcus</vt:lpstr>
      <vt:lpstr>Homology with Group a streptococcus</vt:lpstr>
      <vt:lpstr>Homology with fungal infection</vt:lpstr>
      <vt:lpstr>Blood brain barrier</vt:lpstr>
      <vt:lpstr>PowerPoint Presentation</vt:lpstr>
      <vt:lpstr>PowerPoint Presentation</vt:lpstr>
      <vt:lpstr>Significance of brain reactive autoantibodies</vt:lpstr>
      <vt:lpstr>Autoantibody changes following head injury ( relevance to Birth trauma?)</vt:lpstr>
      <vt:lpstr>Association between neural antibodies &amp; neuroautoimmune disorders</vt:lpstr>
      <vt:lpstr>Possible treatments</vt:lpstr>
      <vt:lpstr>Bacterial metabolites fight intestinal inflammation</vt:lpstr>
      <vt:lpstr>Take home points</vt:lpstr>
      <vt:lpstr>TAKE home points 1</vt:lpstr>
      <vt:lpstr>Take home points 2</vt:lpstr>
      <vt:lpstr> TAKE HOME POINTS 3</vt:lpstr>
      <vt:lpstr>Take home pointS 4</vt:lpstr>
      <vt:lpstr>Thank you for listening</vt:lpstr>
      <vt:lpstr>Schizophrenia 10.05.2019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as a biological systems illness.</dc:title>
  <dc:creator>Julia Piper</dc:creator>
  <cp:lastModifiedBy>Julia Piper</cp:lastModifiedBy>
  <cp:revision>126</cp:revision>
  <dcterms:created xsi:type="dcterms:W3CDTF">2018-06-12T08:24:11Z</dcterms:created>
  <dcterms:modified xsi:type="dcterms:W3CDTF">2019-05-11T09:28:21Z</dcterms:modified>
</cp:coreProperties>
</file>