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Override PartName="/ppt/notesSlides/notesSlide1.xml" ContentType="application/vnd.openxmlformats-officedocument.presentationml.notesSlide+xml"/>
  <Override PartName="/ppt/media/image3.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4.jpeg" ContentType="image/jpeg"/>
  <Override PartName="/ppt/media/image5.jpeg" ContentType="image/jpeg"/>
  <Override PartName="/ppt/notesSlides/notesSlide4.xml" ContentType="application/vnd.openxmlformats-officedocument.presentationml.notesSlide+xml"/>
  <Override PartName="/ppt/media/image6.jpe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7.jpeg" ContentType="image/jpe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8.jpeg" ContentType="image/jpeg"/>
  <Override PartName="/ppt/media/image9.jpeg" ContentType="image/jpeg"/>
  <Override PartName="/ppt/notesSlides/notesSlide10.xml" ContentType="application/vnd.openxmlformats-officedocument.presentationml.notesSlide+xml"/>
  <Override PartName="/ppt/media/image10.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9" name="Shape 169"/>
          <p:cNvSpPr/>
          <p:nvPr>
            <p:ph type="sldImg"/>
          </p:nvPr>
        </p:nvSpPr>
        <p:spPr>
          <a:xfrm>
            <a:off x="1143000" y="685800"/>
            <a:ext cx="4572000" cy="3429000"/>
          </a:xfrm>
          <a:prstGeom prst="rect">
            <a:avLst/>
          </a:prstGeom>
        </p:spPr>
        <p:txBody>
          <a:bodyPr/>
          <a:lstStyle/>
          <a:p>
            <a:pPr/>
          </a:p>
        </p:txBody>
      </p:sp>
      <p:sp>
        <p:nvSpPr>
          <p:cNvPr id="170" name="Shape 17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5" name="Shape 285"/>
          <p:cNvSpPr/>
          <p:nvPr>
            <p:ph type="sldImg"/>
          </p:nvPr>
        </p:nvSpPr>
        <p:spPr>
          <a:prstGeom prst="rect">
            <a:avLst/>
          </a:prstGeom>
        </p:spPr>
        <p:txBody>
          <a:bodyPr/>
          <a:lstStyle/>
          <a:p>
            <a:pPr/>
          </a:p>
        </p:txBody>
      </p:sp>
      <p:sp>
        <p:nvSpPr>
          <p:cNvPr id="286" name="Shape 286"/>
          <p:cNvSpPr/>
          <p:nvPr>
            <p:ph type="body" sz="quarter" idx="1"/>
          </p:nvPr>
        </p:nvSpPr>
        <p:spPr>
          <a:prstGeom prst="rect">
            <a:avLst/>
          </a:prstGeom>
        </p:spPr>
        <p:txBody>
          <a:bodyPr/>
          <a:lstStyle/>
          <a:p>
            <a:pPr marL="40639" marR="40639" defTabSz="914400">
              <a:lnSpc>
                <a:spcPct val="100000"/>
              </a:lnSpc>
              <a:buClr>
                <a:srgbClr val="000000"/>
              </a:buClr>
              <a:buFont typeface="Lucida Grande"/>
              <a:defRPr sz="1600">
                <a:uFill>
                  <a:solidFill>
                    <a:srgbClr val="000000"/>
                  </a:solidFill>
                </a:uFill>
                <a:latin typeface="Lucida Grande"/>
                <a:ea typeface="Lucida Grande"/>
                <a:cs typeface="Lucida Grande"/>
                <a:sym typeface="Lucida Grande"/>
              </a:defRPr>
            </a:pPr>
            <a:r>
              <a:t>Antioxidants</a:t>
            </a:r>
          </a:p>
          <a:p>
            <a:pPr marL="40639" marR="40639" defTabSz="914400">
              <a:lnSpc>
                <a:spcPct val="100000"/>
              </a:lnSpc>
              <a:buClr>
                <a:srgbClr val="000000"/>
              </a:buClr>
              <a:buFont typeface="Lucida Grande"/>
              <a:defRPr sz="1600">
                <a:uFill>
                  <a:solidFill>
                    <a:srgbClr val="000000"/>
                  </a:solidFill>
                </a:uFill>
                <a:latin typeface="Lucida Grande"/>
                <a:ea typeface="Lucida Grande"/>
                <a:cs typeface="Lucida Grande"/>
                <a:sym typeface="Lucida Grande"/>
              </a:defRPr>
            </a:pPr>
            <a:r>
              <a:t>CoQ10 - also electron carrier in the inner membrane</a:t>
            </a:r>
          </a:p>
          <a:p>
            <a:pPr marL="40639" marR="40639" defTabSz="914400">
              <a:lnSpc>
                <a:spcPct val="100000"/>
              </a:lnSpc>
              <a:buClr>
                <a:srgbClr val="000000"/>
              </a:buClr>
              <a:buFont typeface="Lucida Grande"/>
              <a:defRPr sz="1600">
                <a:uFill>
                  <a:solidFill>
                    <a:srgbClr val="000000"/>
                  </a:solidFill>
                </a:uFill>
                <a:latin typeface="Lucida Grande"/>
                <a:ea typeface="Lucida Grande"/>
                <a:cs typeface="Lucida Grande"/>
                <a:sym typeface="Lucida Grande"/>
              </a:defRPr>
            </a:pPr>
            <a:r>
              <a:t>NAC/glutathione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6" name="Shape 336"/>
          <p:cNvSpPr/>
          <p:nvPr>
            <p:ph type="sldImg"/>
          </p:nvPr>
        </p:nvSpPr>
        <p:spPr>
          <a:prstGeom prst="rect">
            <a:avLst/>
          </a:prstGeom>
        </p:spPr>
        <p:txBody>
          <a:bodyPr/>
          <a:lstStyle/>
          <a:p>
            <a:pPr/>
          </a:p>
        </p:txBody>
      </p:sp>
      <p:sp>
        <p:nvSpPr>
          <p:cNvPr id="337" name="Shape 337"/>
          <p:cNvSpPr/>
          <p:nvPr>
            <p:ph type="body" sz="quarter" idx="1"/>
          </p:nvPr>
        </p:nvSpPr>
        <p:spPr>
          <a:prstGeom prst="rect">
            <a:avLst/>
          </a:prstGeom>
        </p:spPr>
        <p:txBody>
          <a:bodyPr/>
          <a:lstStyle/>
          <a:p>
            <a:pPr defTabSz="914400">
              <a:lnSpc>
                <a:spcPct val="100000"/>
              </a:lnSpc>
              <a:spcBef>
                <a:spcPts val="400"/>
              </a:spcBef>
              <a:defRPr>
                <a:latin typeface="Calibri"/>
                <a:ea typeface="Calibri"/>
                <a:cs typeface="Calibri"/>
                <a:sym typeface="Calibri"/>
              </a:defRPr>
            </a:pPr>
            <a:r>
              <a:t>CD36, aka Fatty Acid Translocase (FAT) identifies it and bites it off</a:t>
            </a:r>
          </a:p>
          <a:p>
            <a:pPr defTabSz="914400">
              <a:lnSpc>
                <a:spcPct val="100000"/>
              </a:lnSpc>
              <a:spcBef>
                <a:spcPts val="400"/>
              </a:spcBef>
              <a:defRPr>
                <a:latin typeface="Calibri"/>
                <a:ea typeface="Calibri"/>
                <a:cs typeface="Calibri"/>
                <a:sym typeface="Calibri"/>
              </a:defRPr>
            </a:pPr>
            <a:r>
              <a:t>Macrophages which clean up debris on the membrane surface eat the oxidised lipid.</a:t>
            </a:r>
          </a:p>
          <a:p>
            <a:pPr defTabSz="914400">
              <a:lnSpc>
                <a:spcPct val="100000"/>
              </a:lnSpc>
              <a:spcBef>
                <a:spcPts val="400"/>
              </a:spcBef>
              <a:defRPr>
                <a:latin typeface="Calibri"/>
                <a:ea typeface="Calibri"/>
                <a:cs typeface="Calibri"/>
                <a:sym typeface="Calibri"/>
              </a:defRPr>
            </a:pPr>
            <a:r>
              <a:t>This is basic housekeeping which is going on all the time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9" name="Shape 289"/>
          <p:cNvSpPr/>
          <p:nvPr>
            <p:ph type="sldImg"/>
          </p:nvPr>
        </p:nvSpPr>
        <p:spPr>
          <a:prstGeom prst="rect">
            <a:avLst/>
          </a:prstGeom>
        </p:spPr>
        <p:txBody>
          <a:bodyPr/>
          <a:lstStyle/>
          <a:p>
            <a:pPr/>
          </a:p>
        </p:txBody>
      </p:sp>
      <p:sp>
        <p:nvSpPr>
          <p:cNvPr id="290" name="Shape 290"/>
          <p:cNvSpPr/>
          <p:nvPr>
            <p:ph type="body" sz="quarter" idx="1"/>
          </p:nvPr>
        </p:nvSpPr>
        <p:spPr>
          <a:prstGeom prst="rect">
            <a:avLst/>
          </a:prstGeom>
        </p:spPr>
        <p:txBody>
          <a:bodyPr/>
          <a:lstStyle/>
          <a:p>
            <a:pPr>
              <a:lnSpc>
                <a:spcPct val="100000"/>
              </a:lnSpc>
              <a:defRPr sz="1600">
                <a:latin typeface="Lucida Grande"/>
                <a:ea typeface="Lucida Grande"/>
                <a:cs typeface="Lucida Grande"/>
                <a:sym typeface="Lucida Grande"/>
              </a:defRPr>
            </a:pPr>
            <a:r>
              <a:t>The anaesthetists have figured out the acute side over the last decade. </a:t>
            </a:r>
          </a:p>
          <a:p>
            <a:pPr>
              <a:lnSpc>
                <a:spcPct val="100000"/>
              </a:lnSpc>
              <a:defRPr sz="1600">
                <a:latin typeface="Lucida Grande"/>
                <a:ea typeface="Lucida Grande"/>
                <a:cs typeface="Lucida Grande"/>
                <a:sym typeface="Lucida Grande"/>
              </a:defRPr>
            </a:pPr>
            <a:r>
              <a:t>They observed that </a:t>
            </a:r>
            <a:r>
              <a:rPr sz="2000">
                <a:solidFill>
                  <a:srgbClr val="323229"/>
                </a:solidFill>
                <a:latin typeface="Georgia"/>
                <a:ea typeface="Georgia"/>
                <a:cs typeface="Georgia"/>
                <a:sym typeface="Georgia"/>
              </a:rPr>
              <a:t>intracellular fatty acid derivatives accumulate during myocardial ischemia</a:t>
            </a:r>
          </a:p>
          <a:p>
            <a:pPr>
              <a:lnSpc>
                <a:spcPct val="100000"/>
              </a:lnSpc>
              <a:defRPr sz="1600">
                <a:latin typeface="Lucida Grande"/>
                <a:ea typeface="Lucida Grande"/>
                <a:cs typeface="Lucida Grande"/>
                <a:sym typeface="Lucida Grande"/>
              </a:defRPr>
            </a:pPr>
            <a:r>
              <a:t>And wondered whether the concurrent administration of lipids would make the cardiotoxicity of drugs worse. To their surprise the reverse happened.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4" name="Shape 294"/>
          <p:cNvSpPr/>
          <p:nvPr>
            <p:ph type="sldImg"/>
          </p:nvPr>
        </p:nvSpPr>
        <p:spPr>
          <a:prstGeom prst="rect">
            <a:avLst/>
          </a:prstGeom>
        </p:spPr>
        <p:txBody>
          <a:bodyPr/>
          <a:lstStyle/>
          <a:p>
            <a:pPr/>
          </a:p>
        </p:txBody>
      </p:sp>
      <p:sp>
        <p:nvSpPr>
          <p:cNvPr id="295" name="Shape 295"/>
          <p:cNvSpPr/>
          <p:nvPr>
            <p:ph type="body" sz="quarter" idx="1"/>
          </p:nvPr>
        </p:nvSpPr>
        <p:spPr>
          <a:prstGeom prst="rect">
            <a:avLst/>
          </a:prstGeom>
        </p:spPr>
        <p:txBody>
          <a:bodyPr/>
          <a:lstStyle/>
          <a:p>
            <a:pPr defTabSz="1016000">
              <a:lnSpc>
                <a:spcPct val="100000"/>
              </a:lnSpc>
              <a:buClr>
                <a:srgbClr val="000000"/>
              </a:buClr>
              <a:defRPr sz="1700">
                <a:uFill>
                  <a:solidFill>
                    <a:srgbClr val="000000"/>
                  </a:solidFill>
                </a:uFill>
                <a:latin typeface="Arial"/>
                <a:ea typeface="Arial"/>
                <a:cs typeface="Arial"/>
                <a:sym typeface="Arial"/>
              </a:defRPr>
            </a:pPr>
            <a:r>
              <a:rPr sz="2000">
                <a:latin typeface="Lucida Grande"/>
                <a:ea typeface="Lucida Grande"/>
                <a:cs typeface="Lucida Grande"/>
                <a:sym typeface="Lucida Grande"/>
              </a:rPr>
              <a:t>Their concern was initially with LAST - Local Anaesthetic Systemic Toxicity</a:t>
            </a:r>
            <a:endParaRPr sz="2000">
              <a:latin typeface="Lucida Grande"/>
              <a:ea typeface="Lucida Grande"/>
              <a:cs typeface="Lucida Grande"/>
              <a:sym typeface="Lucida Grande"/>
            </a:endParaRPr>
          </a:p>
          <a:p>
            <a:pPr defTabSz="1016000">
              <a:lnSpc>
                <a:spcPct val="100000"/>
              </a:lnSpc>
              <a:buClr>
                <a:srgbClr val="000000"/>
              </a:buClr>
              <a:defRPr sz="1700">
                <a:uFill>
                  <a:solidFill>
                    <a:srgbClr val="000000"/>
                  </a:solidFill>
                </a:uFill>
                <a:latin typeface="Arial"/>
                <a:ea typeface="Arial"/>
                <a:cs typeface="Arial"/>
                <a:sym typeface="Arial"/>
              </a:defRPr>
            </a:pPr>
            <a:r>
              <a:rPr sz="2000">
                <a:latin typeface="Lucida Grande"/>
                <a:ea typeface="Lucida Grande"/>
                <a:cs typeface="Lucida Grande"/>
                <a:sym typeface="Lucida Grande"/>
              </a:rPr>
              <a:t>(the original lab study was on bupivacaine, a known cardiotoxin)</a:t>
            </a:r>
            <a:endParaRPr sz="2000">
              <a:latin typeface="Lucida Grande"/>
              <a:ea typeface="Lucida Grande"/>
              <a:cs typeface="Lucida Grande"/>
              <a:sym typeface="Lucida Grande"/>
            </a:endParaRPr>
          </a:p>
          <a:p>
            <a:pPr defTabSz="1016000">
              <a:lnSpc>
                <a:spcPct val="100000"/>
              </a:lnSpc>
              <a:buClr>
                <a:srgbClr val="000000"/>
              </a:buClr>
              <a:defRPr sz="1700">
                <a:uFill>
                  <a:solidFill>
                    <a:srgbClr val="000000"/>
                  </a:solidFill>
                </a:uFill>
                <a:latin typeface="Arial"/>
                <a:ea typeface="Arial"/>
                <a:cs typeface="Arial"/>
                <a:sym typeface="Arial"/>
              </a:defRPr>
            </a:pPr>
            <a:r>
              <a:rPr sz="2000">
                <a:latin typeface="Lucida Grande"/>
                <a:ea typeface="Lucida Grande"/>
                <a:cs typeface="Lucida Grande"/>
                <a:sym typeface="Lucida Grande"/>
              </a:rPr>
              <a:t>IV lipids have become the definitive Rx for LAST</a:t>
            </a:r>
            <a:endParaRPr sz="2000">
              <a:latin typeface="Lucida Grande"/>
              <a:ea typeface="Lucida Grande"/>
              <a:cs typeface="Lucida Grande"/>
              <a:sym typeface="Lucida Grande"/>
            </a:endParaRPr>
          </a:p>
          <a:p>
            <a:pPr defTabSz="1016000">
              <a:lnSpc>
                <a:spcPct val="100000"/>
              </a:lnSpc>
              <a:buClr>
                <a:srgbClr val="000000"/>
              </a:buClr>
              <a:defRPr sz="1700">
                <a:uFill>
                  <a:solidFill>
                    <a:srgbClr val="000000"/>
                  </a:solidFill>
                </a:uFill>
                <a:latin typeface="Arial"/>
                <a:ea typeface="Arial"/>
                <a:cs typeface="Arial"/>
                <a:sym typeface="Arial"/>
              </a:defRPr>
            </a:pPr>
            <a:r>
              <a:t>But it became clear that they work on a very wide range of toxins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2" name="Shape 302"/>
          <p:cNvSpPr/>
          <p:nvPr>
            <p:ph type="sldImg"/>
          </p:nvPr>
        </p:nvSpPr>
        <p:spPr>
          <a:prstGeom prst="rect">
            <a:avLst/>
          </a:prstGeom>
        </p:spPr>
        <p:txBody>
          <a:bodyPr/>
          <a:lstStyle/>
          <a:p>
            <a:pPr/>
          </a:p>
        </p:txBody>
      </p:sp>
      <p:sp>
        <p:nvSpPr>
          <p:cNvPr id="303" name="Shape 303"/>
          <p:cNvSpPr/>
          <p:nvPr>
            <p:ph type="body" sz="quarter" idx="1"/>
          </p:nvPr>
        </p:nvSpPr>
        <p:spPr>
          <a:prstGeom prst="rect">
            <a:avLst/>
          </a:prstGeom>
        </p:spPr>
        <p:txBody>
          <a:bodyPr/>
          <a:lstStyle/>
          <a:p>
            <a:pPr defTabSz="650240">
              <a:lnSpc>
                <a:spcPct val="100000"/>
              </a:lnSpc>
              <a:defRPr sz="2000">
                <a:latin typeface="Helvetica"/>
                <a:ea typeface="Helvetica"/>
                <a:cs typeface="Helvetica"/>
                <a:sym typeface="Helvetica"/>
              </a:defRPr>
            </a:pPr>
            <a:r>
              <a:t>But phospholipid therapy is effective for a “vastly diverse” range of chemicals, and for the damage they can cause.</a:t>
            </a:r>
          </a:p>
          <a:p>
            <a:pPr defTabSz="650240">
              <a:lnSpc>
                <a:spcPct val="100000"/>
              </a:lnSpc>
              <a:defRPr sz="2000">
                <a:latin typeface="Helvetica"/>
                <a:ea typeface="Helvetica"/>
                <a:cs typeface="Helvetica"/>
                <a:sym typeface="Helvetica"/>
              </a:defRPr>
            </a:pPr>
          </a:p>
          <a:p>
            <a:pPr defTabSz="650240">
              <a:lnSpc>
                <a:spcPct val="100000"/>
              </a:lnSpc>
              <a:defRPr sz="2000">
                <a:latin typeface="Helvetica"/>
                <a:ea typeface="Helvetica"/>
                <a:cs typeface="Helvetica"/>
                <a:sym typeface="Helvetica"/>
              </a:defRPr>
            </a:pPr>
            <a:r>
              <a:t>And most importantly it is effective in the chronic context too.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7" name="Shape 307"/>
          <p:cNvSpPr/>
          <p:nvPr>
            <p:ph type="sldImg"/>
          </p:nvPr>
        </p:nvSpPr>
        <p:spPr>
          <a:prstGeom prst="rect">
            <a:avLst/>
          </a:prstGeom>
        </p:spPr>
        <p:txBody>
          <a:bodyPr/>
          <a:lstStyle/>
          <a:p>
            <a:pPr/>
          </a:p>
        </p:txBody>
      </p:sp>
      <p:sp>
        <p:nvSpPr>
          <p:cNvPr id="308" name="Shape 308"/>
          <p:cNvSpPr/>
          <p:nvPr>
            <p:ph type="body" sz="quarter" idx="1"/>
          </p:nvPr>
        </p:nvSpPr>
        <p:spPr>
          <a:prstGeom prst="rect">
            <a:avLst/>
          </a:prstGeom>
        </p:spPr>
        <p:txBody>
          <a:bodyPr/>
          <a:lstStyle/>
          <a:p>
            <a:pPr>
              <a:lnSpc>
                <a:spcPct val="100000"/>
              </a:lnSpc>
              <a:defRPr sz="1600">
                <a:latin typeface="Lucida Grande"/>
                <a:ea typeface="Lucida Grande"/>
                <a:cs typeface="Lucida Grande"/>
                <a:sym typeface="Lucida Grande"/>
              </a:defRPr>
            </a:pPr>
            <a:r>
              <a:t>Understandably nobody sends me acute cases, but we can help even in the chronic context, such as;</a:t>
            </a:r>
          </a:p>
          <a:p>
            <a:pPr>
              <a:lnSpc>
                <a:spcPct val="100000"/>
              </a:lnSpc>
              <a:defRPr sz="1600">
                <a:latin typeface="Lucida Grande"/>
                <a:ea typeface="Lucida Grande"/>
                <a:cs typeface="Lucida Grande"/>
                <a:sym typeface="Lucida Grande"/>
              </a:defRPr>
            </a:pPr>
            <a:r>
              <a:t>This gent who has enjoyed several spirited debates with his PCT, &amp; has given enthusiastic consent to his case, image etc being used here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1" name="Shape 311"/>
          <p:cNvSpPr/>
          <p:nvPr>
            <p:ph type="sldImg"/>
          </p:nvPr>
        </p:nvSpPr>
        <p:spPr>
          <a:prstGeom prst="rect">
            <a:avLst/>
          </a:prstGeom>
        </p:spPr>
        <p:txBody>
          <a:bodyPr/>
          <a:lstStyle/>
          <a:p>
            <a:pPr/>
          </a:p>
        </p:txBody>
      </p:sp>
      <p:sp>
        <p:nvSpPr>
          <p:cNvPr id="312" name="Shape 312"/>
          <p:cNvSpPr/>
          <p:nvPr>
            <p:ph type="body" sz="quarter" idx="1"/>
          </p:nvPr>
        </p:nvSpPr>
        <p:spPr>
          <a:prstGeom prst="rect">
            <a:avLst/>
          </a:prstGeom>
        </p:spPr>
        <p:txBody>
          <a:bodyPr/>
          <a:lstStyle/>
          <a:p>
            <a:pPr>
              <a:lnSpc>
                <a:spcPct val="100000"/>
              </a:lnSpc>
              <a:defRPr sz="1600">
                <a:latin typeface="Lucida Grande"/>
                <a:ea typeface="Lucida Grande"/>
                <a:cs typeface="Lucida Grande"/>
                <a:sym typeface="Lucida Grande"/>
              </a:defRPr>
            </a:pPr>
            <a:r>
              <a:t>6yrs after the event he had very little use of L arm or leg.</a:t>
            </a:r>
          </a:p>
          <a:p>
            <a:pPr>
              <a:lnSpc>
                <a:spcPct val="100000"/>
              </a:lnSpc>
              <a:defRPr sz="1600">
                <a:latin typeface="Lucida Grande"/>
                <a:ea typeface="Lucida Grande"/>
                <a:cs typeface="Lucida Grande"/>
                <a:sym typeface="Lucida Grande"/>
              </a:defRPr>
            </a:pPr>
            <a:r>
              <a:t>Despite working very hard at any physio, neurostimulation etc he could access, he still had problems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5" name="Shape 315"/>
          <p:cNvSpPr/>
          <p:nvPr>
            <p:ph type="sldImg"/>
          </p:nvPr>
        </p:nvSpPr>
        <p:spPr>
          <a:prstGeom prst="rect">
            <a:avLst/>
          </a:prstGeom>
        </p:spPr>
        <p:txBody>
          <a:bodyPr/>
          <a:lstStyle/>
          <a:p>
            <a:pPr/>
          </a:p>
        </p:txBody>
      </p:sp>
      <p:sp>
        <p:nvSpPr>
          <p:cNvPr id="316" name="Shape 316"/>
          <p:cNvSpPr/>
          <p:nvPr>
            <p:ph type="body" sz="quarter" idx="1"/>
          </p:nvPr>
        </p:nvSpPr>
        <p:spPr>
          <a:prstGeom prst="rect">
            <a:avLst/>
          </a:prstGeom>
        </p:spPr>
        <p:txBody>
          <a:bodyPr/>
          <a:lstStyle/>
          <a:p>
            <a:pPr>
              <a:lnSpc>
                <a:spcPct val="100000"/>
              </a:lnSpc>
              <a:defRPr sz="1600">
                <a:latin typeface="Lucida Grande"/>
                <a:ea typeface="Lucida Grande"/>
                <a:cs typeface="Lucida Grande"/>
                <a:sym typeface="Lucida Grande"/>
              </a:defRPr>
            </a:pPr>
            <a:r>
              <a:t>So we ran the usual panel of invests.</a:t>
            </a:r>
          </a:p>
          <a:p>
            <a:pPr>
              <a:lnSpc>
                <a:spcPct val="100000"/>
              </a:lnSpc>
              <a:defRPr sz="1600">
                <a:latin typeface="Lucida Grande"/>
                <a:ea typeface="Lucida Grande"/>
                <a:cs typeface="Lucida Grande"/>
                <a:sym typeface="Lucida Grande"/>
              </a:defRPr>
            </a:pPr>
            <a:r>
              <a:t>Don’t have time to go in detail into the advances in lab technology, but to summarise;</a:t>
            </a:r>
          </a:p>
          <a:p>
            <a:pPr>
              <a:lnSpc>
                <a:spcPct val="100000"/>
              </a:lnSpc>
              <a:defRPr sz="1600">
                <a:latin typeface="Lucida Grande"/>
                <a:ea typeface="Lucida Grande"/>
                <a:cs typeface="Lucida Grande"/>
                <a:sym typeface="Lucida Grande"/>
              </a:defRPr>
            </a:pPr>
            <a:r>
              <a:t>We look for toxins</a:t>
            </a:r>
          </a:p>
          <a:p>
            <a:pPr>
              <a:lnSpc>
                <a:spcPct val="100000"/>
              </a:lnSpc>
              <a:defRPr sz="1600">
                <a:latin typeface="Lucida Grande"/>
                <a:ea typeface="Lucida Grande"/>
                <a:cs typeface="Lucida Grande"/>
                <a:sym typeface="Lucida Grande"/>
              </a:defRPr>
            </a:pPr>
            <a:r>
              <a:t>And for toxic damage, predominantly to membrane lipids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9" name="Shape 319"/>
          <p:cNvSpPr/>
          <p:nvPr>
            <p:ph type="sldImg"/>
          </p:nvPr>
        </p:nvSpPr>
        <p:spPr>
          <a:prstGeom prst="rect">
            <a:avLst/>
          </a:prstGeom>
        </p:spPr>
        <p:txBody>
          <a:bodyPr/>
          <a:lstStyle/>
          <a:p>
            <a:pPr/>
          </a:p>
        </p:txBody>
      </p:sp>
      <p:sp>
        <p:nvSpPr>
          <p:cNvPr id="320" name="Shape 320"/>
          <p:cNvSpPr/>
          <p:nvPr>
            <p:ph type="body" sz="quarter" idx="1"/>
          </p:nvPr>
        </p:nvSpPr>
        <p:spPr>
          <a:prstGeom prst="rect">
            <a:avLst/>
          </a:prstGeom>
        </p:spPr>
        <p:txBody>
          <a:bodyPr/>
          <a:lstStyle/>
          <a:p>
            <a:pPr>
              <a:lnSpc>
                <a:spcPct val="100000"/>
              </a:lnSpc>
              <a:defRPr sz="1600">
                <a:latin typeface="Lucida Grande"/>
                <a:ea typeface="Lucida Grande"/>
                <a:cs typeface="Lucida Grande"/>
                <a:sym typeface="Lucida Grande"/>
              </a:defRPr>
            </a:pPr>
            <a:r>
              <a:t>So we have only managed to Rx 3 IVs so far, for logistical reasons, but there have been real changes.</a:t>
            </a:r>
          </a:p>
          <a:p>
            <a:pPr>
              <a:lnSpc>
                <a:spcPct val="100000"/>
              </a:lnSpc>
              <a:defRPr sz="1600">
                <a:latin typeface="Lucida Grande"/>
                <a:ea typeface="Lucida Grande"/>
                <a:cs typeface="Lucida Grande"/>
                <a:sym typeface="Lucida Grande"/>
              </a:defRPr>
            </a:pPr>
            <a:r>
              <a:t>Reasonable to assume that dead neurones can’t be reanimated - no Lazarus effect, no Easter bunny.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8" name="Shape 328"/>
          <p:cNvSpPr/>
          <p:nvPr>
            <p:ph type="sldImg"/>
          </p:nvPr>
        </p:nvSpPr>
        <p:spPr>
          <a:prstGeom prst="rect">
            <a:avLst/>
          </a:prstGeom>
        </p:spPr>
        <p:txBody>
          <a:bodyPr/>
          <a:lstStyle/>
          <a:p>
            <a:pPr/>
          </a:p>
        </p:txBody>
      </p:sp>
      <p:sp>
        <p:nvSpPr>
          <p:cNvPr id="329" name="Shape 329"/>
          <p:cNvSpPr/>
          <p:nvPr>
            <p:ph type="body" sz="quarter" idx="1"/>
          </p:nvPr>
        </p:nvSpPr>
        <p:spPr>
          <a:prstGeom prst="rect">
            <a:avLst/>
          </a:prstGeom>
        </p:spPr>
        <p:txBody>
          <a:bodyPr/>
          <a:lstStyle>
            <a:lvl1pPr defTabSz="914400">
              <a:lnSpc>
                <a:spcPct val="100000"/>
              </a:lnSpc>
              <a:spcBef>
                <a:spcPts val="400"/>
              </a:spcBef>
              <a:defRPr sz="2000">
                <a:latin typeface="Calibri"/>
                <a:ea typeface="Calibri"/>
                <a:cs typeface="Calibri"/>
                <a:sym typeface="Calibri"/>
              </a:defRPr>
            </a:lvl1pPr>
          </a:lstStyle>
          <a:p>
            <a:pPr/>
            <a:r>
              <a:t>Oxidation straightens out the FA molecule, which then flips out of the bilayer into the extracellular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ClrTx/>
              <a:buSzTx/>
              <a:buNone/>
              <a:defRPr i="1" sz="2400"/>
            </a:lvl1pPr>
          </a:lstStyle>
          <a:p>
            <a:pPr/>
            <a:r>
              <a:t>–Johnny Appleseed</a:t>
            </a:r>
          </a:p>
        </p:txBody>
      </p:sp>
      <p:sp>
        <p:nvSpPr>
          <p:cNvPr id="94" name="“Type a quote here.”"/>
          <p:cNvSpPr txBox="1"/>
          <p:nvPr>
            <p:ph type="body" sz="quarter" idx="14"/>
          </p:nvPr>
        </p:nvSpPr>
        <p:spPr>
          <a:xfrm>
            <a:off x="1270000" y="4308599"/>
            <a:ext cx="10464800" cy="609776"/>
          </a:xfrm>
          <a:prstGeom prst="rect">
            <a:avLst/>
          </a:prstGeom>
        </p:spPr>
        <p:txBody>
          <a:bodyPr>
            <a:spAutoFit/>
          </a:bodyPr>
          <a:lstStyle>
            <a:lvl1pPr marL="0" indent="0" algn="ctr">
              <a:spcBef>
                <a:spcPts val="0"/>
              </a:spcBef>
              <a:buClrTx/>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 Blank copy 5">
    <p:bg>
      <p:bgPr>
        <a:solidFill>
          <a:srgbClr val="338395"/>
        </a:solidFill>
      </p:bgPr>
    </p:bg>
    <p:spTree>
      <p:nvGrpSpPr>
        <p:cNvPr id="1" name=""/>
        <p:cNvGrpSpPr/>
        <p:nvPr/>
      </p:nvGrpSpPr>
      <p:grpSpPr>
        <a:xfrm>
          <a:off x="0" y="0"/>
          <a:ext cx="0" cy="0"/>
          <a:chOff x="0" y="0"/>
          <a:chExt cx="0" cy="0"/>
        </a:xfrm>
      </p:grpSpPr>
      <p:sp>
        <p:nvSpPr>
          <p:cNvPr id="117" name="Slide Number"/>
          <p:cNvSpPr txBox="1"/>
          <p:nvPr>
            <p:ph type="sldNum" sz="quarter" idx="2"/>
          </p:nvPr>
        </p:nvSpPr>
        <p:spPr>
          <a:xfrm>
            <a:off x="12046556" y="9245799"/>
            <a:ext cx="308005" cy="294920"/>
          </a:xfrm>
          <a:prstGeom prst="rect">
            <a:avLst/>
          </a:prstGeom>
          <a:ln>
            <a:round/>
          </a:ln>
        </p:spPr>
        <p:txBody>
          <a:bodyPr lIns="48767" tIns="48767" rIns="48767" bIns="48767" anchor="ctr">
            <a:normAutofit fontScale="100000" lnSpcReduction="0"/>
          </a:bodyPr>
          <a:lstStyle>
            <a:lvl1pPr algn="r" defTabSz="1300480">
              <a:defRPr sz="1400">
                <a:solidFill>
                  <a:srgbClr val="9A9A9A"/>
                </a:solidFill>
                <a:uFill>
                  <a:solidFill>
                    <a:srgbClr val="9A9A9A"/>
                  </a:solidFill>
                </a:u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solidFill>
          <a:srgbClr val="FFFFFF"/>
        </a:solidFill>
      </p:bgPr>
    </p:bg>
    <p:spTree>
      <p:nvGrpSpPr>
        <p:cNvPr id="1" name=""/>
        <p:cNvGrpSpPr/>
        <p:nvPr/>
      </p:nvGrpSpPr>
      <p:grpSpPr>
        <a:xfrm>
          <a:off x="0" y="0"/>
          <a:ext cx="0" cy="0"/>
          <a:chOff x="0" y="0"/>
          <a:chExt cx="0" cy="0"/>
        </a:xfrm>
      </p:grpSpPr>
      <p:sp>
        <p:nvSpPr>
          <p:cNvPr id="124" name="Slide Number"/>
          <p:cNvSpPr txBox="1"/>
          <p:nvPr>
            <p:ph type="sldNum" sz="quarter" idx="2"/>
          </p:nvPr>
        </p:nvSpPr>
        <p:spPr>
          <a:xfrm>
            <a:off x="6337553" y="9300971"/>
            <a:ext cx="313437" cy="338837"/>
          </a:xfrm>
          <a:prstGeom prst="rect">
            <a:avLst/>
          </a:prstGeom>
        </p:spPr>
        <p:txBody>
          <a:bodyPr lIns="48767" tIns="48767" rIns="48767" bIns="48767" anchor="b"/>
          <a:lstStyle>
            <a:lvl1pPr defTabSz="585216">
              <a:defRPr>
                <a:solidFill>
                  <a:srgbClr val="000000"/>
                </a:solid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1" name="Slide Number"/>
          <p:cNvSpPr txBox="1"/>
          <p:nvPr>
            <p:ph type="sldNum" sz="quarter" idx="2"/>
          </p:nvPr>
        </p:nvSpPr>
        <p:spPr>
          <a:xfrm>
            <a:off x="6337553" y="9300971"/>
            <a:ext cx="313437" cy="338837"/>
          </a:xfrm>
          <a:prstGeom prst="rect">
            <a:avLst/>
          </a:prstGeom>
        </p:spPr>
        <p:txBody>
          <a:bodyPr lIns="48767" tIns="48767" rIns="48767" bIns="48767" anchor="b"/>
          <a:lstStyle>
            <a:lvl1pPr defTabSz="585216">
              <a:defRPr>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8" name="Title Text"/>
          <p:cNvSpPr txBox="1"/>
          <p:nvPr>
            <p:ph type="title"/>
          </p:nvPr>
        </p:nvSpPr>
        <p:spPr>
          <a:xfrm>
            <a:off x="1267968" y="260096"/>
            <a:ext cx="10468865" cy="2438401"/>
          </a:xfrm>
          <a:prstGeom prst="rect">
            <a:avLst/>
          </a:prstGeom>
        </p:spPr>
        <p:txBody>
          <a:bodyPr lIns="0" tIns="0" rIns="0" bIns="0">
            <a:noAutofit/>
          </a:bodyPr>
          <a:lstStyle>
            <a:lvl1pPr defTabSz="585216">
              <a:defRPr>
                <a:latin typeface="Gill Sans"/>
                <a:ea typeface="Gill Sans"/>
                <a:cs typeface="Gill Sans"/>
                <a:sym typeface="Gill Sans"/>
              </a:defRPr>
            </a:lvl1pPr>
          </a:lstStyle>
          <a:p>
            <a:pPr/>
            <a:r>
              <a:t>Title Text</a:t>
            </a:r>
          </a:p>
        </p:txBody>
      </p:sp>
      <p:sp>
        <p:nvSpPr>
          <p:cNvPr id="139" name="Body Level One…"/>
          <p:cNvSpPr txBox="1"/>
          <p:nvPr>
            <p:ph type="body" idx="1"/>
          </p:nvPr>
        </p:nvSpPr>
        <p:spPr>
          <a:xfrm>
            <a:off x="1267968" y="2763520"/>
            <a:ext cx="10468865" cy="5722113"/>
          </a:xfrm>
          <a:prstGeom prst="rect">
            <a:avLst/>
          </a:prstGeom>
        </p:spPr>
        <p:txBody>
          <a:bodyPr lIns="65023" tIns="65023" rIns="65023" bIns="65023">
            <a:noAutofit/>
          </a:bodyPr>
          <a:lstStyle>
            <a:lvl1pPr marL="804297" indent="-550297" defTabSz="585216">
              <a:spcBef>
                <a:spcPts val="2300"/>
              </a:spcBef>
              <a:buClrTx/>
              <a:buSzPct val="171000"/>
              <a:defRPr sz="4000">
                <a:latin typeface="Gill Sans"/>
                <a:ea typeface="Gill Sans"/>
                <a:cs typeface="Gill Sans"/>
                <a:sym typeface="Gill Sans"/>
              </a:defRPr>
            </a:lvl1pPr>
            <a:lvl2pPr marL="1147197" indent="-550297" defTabSz="585216">
              <a:spcBef>
                <a:spcPts val="2300"/>
              </a:spcBef>
              <a:buClrTx/>
              <a:buSzPct val="171000"/>
              <a:defRPr sz="4000">
                <a:latin typeface="Gill Sans"/>
                <a:ea typeface="Gill Sans"/>
                <a:cs typeface="Gill Sans"/>
                <a:sym typeface="Gill Sans"/>
              </a:defRPr>
            </a:lvl2pPr>
            <a:lvl3pPr marL="1490097" indent="-550297" defTabSz="585216">
              <a:spcBef>
                <a:spcPts val="2300"/>
              </a:spcBef>
              <a:buClrTx/>
              <a:buSzPct val="171000"/>
              <a:defRPr sz="4000">
                <a:latin typeface="Gill Sans"/>
                <a:ea typeface="Gill Sans"/>
                <a:cs typeface="Gill Sans"/>
                <a:sym typeface="Gill Sans"/>
              </a:defRPr>
            </a:lvl3pPr>
            <a:lvl4pPr marL="1845697" indent="-550297" defTabSz="585216">
              <a:spcBef>
                <a:spcPts val="2300"/>
              </a:spcBef>
              <a:buClrTx/>
              <a:buSzPct val="171000"/>
              <a:defRPr sz="4000">
                <a:latin typeface="Gill Sans"/>
                <a:ea typeface="Gill Sans"/>
                <a:cs typeface="Gill Sans"/>
                <a:sym typeface="Gill Sans"/>
              </a:defRPr>
            </a:lvl4pPr>
            <a:lvl5pPr marL="2188597" indent="-550297" defTabSz="585216">
              <a:spcBef>
                <a:spcPts val="2300"/>
              </a:spcBef>
              <a:buClrTx/>
              <a:buSzPct val="171000"/>
              <a:defRPr sz="4000">
                <a:latin typeface="Gill Sans"/>
                <a:ea typeface="Gill Sans"/>
                <a:cs typeface="Gill San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140" name="Slide Number"/>
          <p:cNvSpPr txBox="1"/>
          <p:nvPr>
            <p:ph type="sldNum" sz="quarter" idx="2"/>
          </p:nvPr>
        </p:nvSpPr>
        <p:spPr>
          <a:xfrm>
            <a:off x="6337553" y="9300971"/>
            <a:ext cx="313437" cy="338837"/>
          </a:xfrm>
          <a:prstGeom prst="rect">
            <a:avLst/>
          </a:prstGeom>
        </p:spPr>
        <p:txBody>
          <a:bodyPr lIns="48767" tIns="48767" rIns="48767" bIns="48767" anchor="b"/>
          <a:lstStyle>
            <a:lvl1pPr defTabSz="585216">
              <a:defRPr>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solidFill>
          <a:srgbClr val="FFFFFF"/>
        </a:solidFill>
      </p:bgPr>
    </p:bg>
    <p:spTree>
      <p:nvGrpSpPr>
        <p:cNvPr id="1" name=""/>
        <p:cNvGrpSpPr/>
        <p:nvPr/>
      </p:nvGrpSpPr>
      <p:grpSpPr>
        <a:xfrm>
          <a:off x="0" y="0"/>
          <a:ext cx="0" cy="0"/>
          <a:chOff x="0" y="0"/>
          <a:chExt cx="0" cy="0"/>
        </a:xfrm>
      </p:grpSpPr>
      <p:sp>
        <p:nvSpPr>
          <p:cNvPr id="147" name="Slide Number"/>
          <p:cNvSpPr txBox="1"/>
          <p:nvPr>
            <p:ph type="sldNum" sz="quarter" idx="2"/>
          </p:nvPr>
        </p:nvSpPr>
        <p:spPr>
          <a:xfrm>
            <a:off x="6342125" y="9265919"/>
            <a:ext cx="320549" cy="333249"/>
          </a:xfrm>
          <a:prstGeom prst="rect">
            <a:avLst/>
          </a:prstGeom>
        </p:spPr>
        <p:txBody>
          <a:bodyPr lIns="65023" tIns="65023" rIns="65023" bIns="65023"/>
          <a:lstStyle>
            <a:lvl1pPr defTabSz="585216">
              <a:defRPr sz="1400">
                <a:solidFill>
                  <a:srgbClr val="000000"/>
                </a:solidFill>
                <a:uFill>
                  <a:solidFill>
                    <a:srgbClr val="000000"/>
                  </a:solidFill>
                </a:u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bg>
      <p:bgPr>
        <a:solidFill>
          <a:srgbClr val="FFFFFF"/>
        </a:solidFill>
      </p:bgPr>
    </p:bg>
    <p:spTree>
      <p:nvGrpSpPr>
        <p:cNvPr id="1" name=""/>
        <p:cNvGrpSpPr/>
        <p:nvPr/>
      </p:nvGrpSpPr>
      <p:grpSpPr>
        <a:xfrm>
          <a:off x="0" y="0"/>
          <a:ext cx="0" cy="0"/>
          <a:chOff x="0" y="0"/>
          <a:chExt cx="0" cy="0"/>
        </a:xfrm>
      </p:grpSpPr>
      <p:sp>
        <p:nvSpPr>
          <p:cNvPr id="154" name="Title Text"/>
          <p:cNvSpPr txBox="1"/>
          <p:nvPr>
            <p:ph type="title"/>
          </p:nvPr>
        </p:nvSpPr>
        <p:spPr>
          <a:xfrm>
            <a:off x="1267968" y="260096"/>
            <a:ext cx="10468865" cy="2438401"/>
          </a:xfrm>
          <a:prstGeom prst="rect">
            <a:avLst/>
          </a:prstGeom>
        </p:spPr>
        <p:txBody>
          <a:bodyPr lIns="48767" tIns="48767" rIns="48767" bIns="48767"/>
          <a:lstStyle>
            <a:lvl1pPr defTabSz="585216">
              <a:defRPr>
                <a:solidFill>
                  <a:srgbClr val="000000"/>
                </a:solidFill>
                <a:latin typeface="Gill Sans"/>
                <a:ea typeface="Gill Sans"/>
                <a:cs typeface="Gill Sans"/>
                <a:sym typeface="Gill Sans"/>
              </a:defRPr>
            </a:lvl1pPr>
          </a:lstStyle>
          <a:p>
            <a:pPr/>
            <a:r>
              <a:t>Title Text</a:t>
            </a:r>
          </a:p>
        </p:txBody>
      </p:sp>
      <p:sp>
        <p:nvSpPr>
          <p:cNvPr id="155" name="Body Level One…"/>
          <p:cNvSpPr txBox="1"/>
          <p:nvPr>
            <p:ph type="body" idx="1"/>
          </p:nvPr>
        </p:nvSpPr>
        <p:spPr>
          <a:xfrm>
            <a:off x="1267968" y="2763520"/>
            <a:ext cx="10468865" cy="5722113"/>
          </a:xfrm>
          <a:prstGeom prst="rect">
            <a:avLst/>
          </a:prstGeom>
        </p:spPr>
        <p:txBody>
          <a:bodyPr lIns="48767" tIns="48767" rIns="48767" bIns="48767"/>
          <a:lstStyle>
            <a:lvl1pPr marL="809625" indent="-555625" defTabSz="585216">
              <a:spcBef>
                <a:spcPts val="2300"/>
              </a:spcBef>
              <a:buClrTx/>
              <a:buSzPct val="171000"/>
              <a:defRPr sz="4000">
                <a:solidFill>
                  <a:srgbClr val="000000"/>
                </a:solidFill>
                <a:latin typeface="Gill Sans"/>
                <a:ea typeface="Gill Sans"/>
                <a:cs typeface="Gill Sans"/>
                <a:sym typeface="Gill Sans"/>
              </a:defRPr>
            </a:lvl1pPr>
            <a:lvl2pPr marL="1152525" indent="-555625" defTabSz="585216">
              <a:spcBef>
                <a:spcPts val="2300"/>
              </a:spcBef>
              <a:buClrTx/>
              <a:buSzPct val="171000"/>
              <a:defRPr sz="4000">
                <a:solidFill>
                  <a:srgbClr val="000000"/>
                </a:solidFill>
                <a:latin typeface="Gill Sans"/>
                <a:ea typeface="Gill Sans"/>
                <a:cs typeface="Gill Sans"/>
                <a:sym typeface="Gill Sans"/>
              </a:defRPr>
            </a:lvl2pPr>
            <a:lvl3pPr marL="1495425" indent="-555625" defTabSz="585216">
              <a:spcBef>
                <a:spcPts val="2300"/>
              </a:spcBef>
              <a:buClrTx/>
              <a:buSzPct val="171000"/>
              <a:defRPr sz="4000">
                <a:solidFill>
                  <a:srgbClr val="000000"/>
                </a:solidFill>
                <a:latin typeface="Gill Sans"/>
                <a:ea typeface="Gill Sans"/>
                <a:cs typeface="Gill Sans"/>
                <a:sym typeface="Gill Sans"/>
              </a:defRPr>
            </a:lvl3pPr>
            <a:lvl4pPr marL="1851025" indent="-555625" defTabSz="585216">
              <a:spcBef>
                <a:spcPts val="2300"/>
              </a:spcBef>
              <a:buClrTx/>
              <a:buSzPct val="171000"/>
              <a:defRPr sz="4000">
                <a:solidFill>
                  <a:srgbClr val="000000"/>
                </a:solidFill>
                <a:latin typeface="Gill Sans"/>
                <a:ea typeface="Gill Sans"/>
                <a:cs typeface="Gill Sans"/>
                <a:sym typeface="Gill Sans"/>
              </a:defRPr>
            </a:lvl4pPr>
            <a:lvl5pPr marL="2193925" indent="-555625" defTabSz="585216">
              <a:spcBef>
                <a:spcPts val="2300"/>
              </a:spcBef>
              <a:buClrTx/>
              <a:buSzPct val="171000"/>
              <a:defRPr sz="4000">
                <a:solidFill>
                  <a:srgbClr val="000000"/>
                </a:solidFill>
                <a:latin typeface="Gill Sans"/>
                <a:ea typeface="Gill Sans"/>
                <a:cs typeface="Gill San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156" name="Slide Number"/>
          <p:cNvSpPr txBox="1"/>
          <p:nvPr>
            <p:ph type="sldNum" sz="quarter" idx="2"/>
          </p:nvPr>
        </p:nvSpPr>
        <p:spPr>
          <a:xfrm>
            <a:off x="6337553" y="9282176"/>
            <a:ext cx="313437" cy="338837"/>
          </a:xfrm>
          <a:prstGeom prst="rect">
            <a:avLst/>
          </a:prstGeom>
        </p:spPr>
        <p:txBody>
          <a:bodyPr lIns="48767" tIns="48767" rIns="48767" bIns="48767">
            <a:normAutofit fontScale="100000" lnSpcReduction="0"/>
          </a:bodyPr>
          <a:lstStyle>
            <a:lvl1pPr defTabSz="585216">
              <a:defRPr>
                <a:solidFill>
                  <a:srgbClr val="000000"/>
                </a:solid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 Blank copy 14">
    <p:bg>
      <p:bgPr>
        <a:solidFill>
          <a:srgbClr val="275D90"/>
        </a:solidFill>
      </p:bgPr>
    </p:bg>
    <p:spTree>
      <p:nvGrpSpPr>
        <p:cNvPr id="1" name=""/>
        <p:cNvGrpSpPr/>
        <p:nvPr/>
      </p:nvGrpSpPr>
      <p:grpSpPr>
        <a:xfrm>
          <a:off x="0" y="0"/>
          <a:ext cx="0" cy="0"/>
          <a:chOff x="0" y="0"/>
          <a:chExt cx="0" cy="0"/>
        </a:xfrm>
      </p:grpSpPr>
      <p:sp>
        <p:nvSpPr>
          <p:cNvPr id="163" name="Slide Number"/>
          <p:cNvSpPr txBox="1"/>
          <p:nvPr>
            <p:ph type="sldNum" sz="quarter" idx="2"/>
          </p:nvPr>
        </p:nvSpPr>
        <p:spPr>
          <a:xfrm>
            <a:off x="12064092" y="9236541"/>
            <a:ext cx="290468" cy="313437"/>
          </a:xfrm>
          <a:prstGeom prst="rect">
            <a:avLst/>
          </a:prstGeom>
          <a:ln>
            <a:round/>
          </a:ln>
        </p:spPr>
        <p:txBody>
          <a:bodyPr lIns="48767" tIns="48767" rIns="48767" bIns="48767" anchor="ctr">
            <a:normAutofit fontScale="100000" lnSpcReduction="0"/>
          </a:bodyPr>
          <a:lstStyle>
            <a:lvl1pPr algn="r" defTabSz="1300480">
              <a:defRPr sz="1400">
                <a:solidFill>
                  <a:srgbClr val="9A9A9A"/>
                </a:solidFill>
                <a:uFill>
                  <a:solidFill>
                    <a:srgbClr val="9A9A9A"/>
                  </a:solidFill>
                </a:u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19250" y="673100"/>
            <a:ext cx="9758016" cy="59055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re">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300" y="638919"/>
            <a:ext cx="5334001" cy="8216901"/>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buClrTx/>
              <a:defRPr sz="2800"/>
            </a:lvl1pPr>
            <a:lvl2pPr marL="685800" indent="-342900">
              <a:spcBef>
                <a:spcPts val="3200"/>
              </a:spcBef>
              <a:buClrTx/>
              <a:defRPr sz="2800"/>
            </a:lvl2pPr>
            <a:lvl3pPr marL="1028700" indent="-342900">
              <a:spcBef>
                <a:spcPts val="3200"/>
              </a:spcBef>
              <a:buClrTx/>
              <a:defRPr sz="2800"/>
            </a:lvl3pPr>
            <a:lvl4pPr marL="1371600" indent="-342900">
              <a:spcBef>
                <a:spcPts val="3200"/>
              </a:spcBef>
              <a:buClrTx/>
              <a:defRPr sz="2800"/>
            </a:lvl4pPr>
            <a:lvl5pPr marL="1714500" indent="-342900">
              <a:spcBef>
                <a:spcPts val="3200"/>
              </a:spcBef>
              <a:buClrTx/>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31000" y="4965700"/>
            <a:ext cx="5334000" cy="3898900"/>
          </a:xfrm>
          <a:prstGeom prst="rect">
            <a:avLst/>
          </a:prstGeom>
        </p:spPr>
        <p:txBody>
          <a:bodyPr lIns="91439" tIns="45719" rIns="91439" bIns="45719" anchor="t">
            <a:noAutofit/>
          </a:bodyPr>
          <a:lstStyle/>
          <a:p>
            <a:pPr/>
          </a:p>
        </p:txBody>
      </p:sp>
      <p:sp>
        <p:nvSpPr>
          <p:cNvPr id="84" name="Image"/>
          <p:cNvSpPr/>
          <p:nvPr>
            <p:ph type="pic" sz="quarter" idx="14"/>
          </p:nvPr>
        </p:nvSpPr>
        <p:spPr>
          <a:xfrm>
            <a:off x="6731000" y="635000"/>
            <a:ext cx="5334000" cy="3898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635000"/>
            <a:ext cx="5334000" cy="8229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tif"/></Relationships>

</file>

<file path=ppt/slides/_rels/slide16.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8.jpe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eg"/><Relationship Id="rId3" Type="http://schemas.openxmlformats.org/officeDocument/2006/relationships/image" Target="../media/image5.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pic>
        <p:nvPicPr>
          <p:cNvPr id="172" name="image183.jpg" descr="image183.jpg"/>
          <p:cNvPicPr>
            <a:picLocks noChangeAspect="1"/>
          </p:cNvPicPr>
          <p:nvPr/>
        </p:nvPicPr>
        <p:blipFill>
          <a:blip r:embed="rId2">
            <a:extLst/>
          </a:blip>
          <a:srcRect l="0" t="5922" r="0" b="45195"/>
          <a:stretch>
            <a:fillRect/>
          </a:stretch>
        </p:blipFill>
        <p:spPr>
          <a:xfrm>
            <a:off x="0" y="0"/>
            <a:ext cx="13381069" cy="9249665"/>
          </a:xfrm>
          <a:prstGeom prst="rect">
            <a:avLst/>
          </a:prstGeom>
          <a:ln w="12700"/>
        </p:spPr>
      </p:pic>
      <p:sp>
        <p:nvSpPr>
          <p:cNvPr id="173" name="The safety of EPO in epilepsy…"/>
          <p:cNvSpPr txBox="1"/>
          <p:nvPr/>
        </p:nvSpPr>
        <p:spPr>
          <a:xfrm>
            <a:off x="2470912" y="3982720"/>
            <a:ext cx="10355072" cy="6056885"/>
          </a:xfrm>
          <a:prstGeom prst="rect">
            <a:avLst/>
          </a:prstGeom>
          <a:solidFill>
            <a:srgbClr val="ECF5F9">
              <a:alpha val="90000"/>
            </a:srgbClr>
          </a:solidFill>
          <a:ln w="38100">
            <a:solidFill>
              <a:srgbClr val="515151">
                <a:alpha val="90000"/>
              </a:srgbClr>
            </a:solidFill>
          </a:ln>
          <a:effectLst>
            <a:outerShdw sx="100000" sy="100000" kx="0" ky="0" algn="b" rotWithShape="0" blurRad="63500" dist="38100" dir="2700000">
              <a:srgbClr val="000000">
                <a:alpha val="40000"/>
              </a:srgbClr>
            </a:outerShdw>
          </a:effectLst>
          <a:extLst>
            <a:ext uri="{C572A759-6A51-4108-AA02-DFA0A04FC94B}">
              <ma14:wrappingTextBoxFlag xmlns:ma14="http://schemas.microsoft.com/office/mac/drawingml/2011/main" val="1"/>
            </a:ext>
          </a:extLst>
        </p:spPr>
        <p:txBody>
          <a:bodyPr lIns="113792" tIns="113792" rIns="113792" bIns="113792">
            <a:spAutoFit/>
          </a:bodyPr>
          <a:lstStyle/>
          <a:p>
            <a:pPr algn="l" defTabSz="1300480">
              <a:buClr>
                <a:srgbClr val="000000"/>
              </a:buClr>
              <a:buFont typeface="Calibri"/>
              <a:defRPr b="0" sz="11200">
                <a:solidFill>
                  <a:srgbClr val="000000"/>
                </a:solidFill>
                <a:uFill>
                  <a:solidFill>
                    <a:srgbClr val="000000"/>
                  </a:solidFill>
                </a:uFill>
                <a:latin typeface="Arial"/>
                <a:ea typeface="Arial"/>
                <a:cs typeface="Arial"/>
                <a:sym typeface="Arial"/>
              </a:defRPr>
            </a:pPr>
            <a:r>
              <a:rPr b="1" sz="4200">
                <a:latin typeface="Calibri"/>
                <a:ea typeface="Calibri"/>
                <a:cs typeface="Calibri"/>
                <a:sym typeface="Calibri"/>
              </a:rPr>
              <a:t>The safety of EPO in epilepsy</a:t>
            </a:r>
          </a:p>
          <a:p>
            <a:pPr algn="l" defTabSz="1300480">
              <a:buClr>
                <a:srgbClr val="000000"/>
              </a:buClr>
              <a:buFont typeface="Calibri"/>
              <a:defRPr b="0" sz="11200">
                <a:solidFill>
                  <a:srgbClr val="000000"/>
                </a:solidFill>
                <a:uFill>
                  <a:solidFill>
                    <a:srgbClr val="000000"/>
                  </a:solidFill>
                </a:uFill>
                <a:latin typeface="Arial"/>
                <a:ea typeface="Arial"/>
                <a:cs typeface="Arial"/>
                <a:sym typeface="Arial"/>
              </a:defRPr>
            </a:pPr>
            <a:br>
              <a:rPr sz="2800">
                <a:latin typeface="Calibri"/>
                <a:ea typeface="Calibri"/>
                <a:cs typeface="Calibri"/>
                <a:sym typeface="Calibri"/>
              </a:rPr>
            </a:br>
            <a:r>
              <a:rPr sz="2800">
                <a:latin typeface="Calibri"/>
                <a:ea typeface="Calibri"/>
                <a:cs typeface="Calibri"/>
                <a:sym typeface="Calibri"/>
              </a:rPr>
              <a:t>Not only are linoleic acid and gamma-linolenic acid safe in epilepsy, with prolonged oral administration of w-6 LA and w-3 ALA (in a 4:1 mixture) protecting rats from seizures in four different epilepsy models, but... prostaglandin E2 appears to have anticonvulsant activity.</a:t>
            </a:r>
            <a:br>
              <a:rPr sz="2800">
                <a:latin typeface="Calibri"/>
                <a:ea typeface="Calibri"/>
                <a:cs typeface="Calibri"/>
                <a:sym typeface="Calibri"/>
              </a:rPr>
            </a:br>
          </a:p>
          <a:p>
            <a:pPr algn="r" defTabSz="1300480">
              <a:buClr>
                <a:srgbClr val="000000"/>
              </a:buClr>
              <a:buFont typeface="Calibri"/>
              <a:defRPr b="0" sz="11200">
                <a:solidFill>
                  <a:srgbClr val="000000"/>
                </a:solidFill>
                <a:uFill>
                  <a:solidFill>
                    <a:srgbClr val="000000"/>
                  </a:solidFill>
                </a:uFill>
                <a:latin typeface="Arial"/>
                <a:ea typeface="Arial"/>
                <a:cs typeface="Arial"/>
                <a:sym typeface="Arial"/>
              </a:defRPr>
            </a:pPr>
            <a:r>
              <a:rPr b="1" sz="3000">
                <a:latin typeface="Calibri"/>
                <a:ea typeface="Calibri"/>
                <a:cs typeface="Calibri"/>
                <a:sym typeface="Calibri"/>
              </a:rPr>
              <a:t>Puri B.K.</a:t>
            </a:r>
            <a:br>
              <a:rPr b="1" sz="3200">
                <a:latin typeface="Calibri"/>
                <a:ea typeface="Calibri"/>
                <a:cs typeface="Calibri"/>
                <a:sym typeface="Calibri"/>
              </a:rPr>
            </a:br>
            <a:r>
              <a:rPr b="1" sz="2200">
                <a:latin typeface="Calibri"/>
                <a:ea typeface="Calibri"/>
                <a:cs typeface="Calibri"/>
                <a:sym typeface="Calibri"/>
              </a:rPr>
              <a:t> Prostaglandins, Leukotrienes &amp; Essential Fatty Acids, 2007; 77: 101-103</a:t>
            </a:r>
            <a:r>
              <a:rPr sz="2000">
                <a:latin typeface="Calibri"/>
                <a:ea typeface="Calibri"/>
                <a:cs typeface="Calibri"/>
                <a:sym typeface="Calibri"/>
              </a:rPr>
              <a:t>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Prostaglandins"/>
          <p:cNvSpPr txBox="1"/>
          <p:nvPr>
            <p:ph type="title"/>
          </p:nvPr>
        </p:nvSpPr>
        <p:spPr>
          <a:prstGeom prst="rect">
            <a:avLst/>
          </a:prstGeom>
        </p:spPr>
        <p:txBody>
          <a:bodyPr/>
          <a:lstStyle/>
          <a:p>
            <a:pPr/>
            <a:r>
              <a:t>Prostaglandins</a:t>
            </a:r>
          </a:p>
        </p:txBody>
      </p:sp>
      <p:sp>
        <p:nvSpPr>
          <p:cNvPr id="263" name="Lipids taken from membranes to form PGs…"/>
          <p:cNvSpPr txBox="1"/>
          <p:nvPr>
            <p:ph type="body" idx="1"/>
          </p:nvPr>
        </p:nvSpPr>
        <p:spPr>
          <a:prstGeom prst="rect">
            <a:avLst/>
          </a:prstGeom>
        </p:spPr>
        <p:txBody>
          <a:bodyPr/>
          <a:lstStyle/>
          <a:p>
            <a:pPr/>
            <a:r>
              <a:t>Lipids taken from membranes to form PGs</a:t>
            </a:r>
          </a:p>
          <a:p>
            <a:pPr/>
            <a:r>
              <a:t>Act principally on G proteins</a:t>
            </a:r>
          </a:p>
          <a:p>
            <a:pPr/>
            <a:r>
              <a:t>G proteins trigger cascades of eg cyclic AMP production</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Receptors"/>
          <p:cNvSpPr txBox="1"/>
          <p:nvPr>
            <p:ph type="title"/>
          </p:nvPr>
        </p:nvSpPr>
        <p:spPr>
          <a:prstGeom prst="rect">
            <a:avLst/>
          </a:prstGeom>
        </p:spPr>
        <p:txBody>
          <a:bodyPr/>
          <a:lstStyle/>
          <a:p>
            <a:pPr/>
            <a:r>
              <a:t>Receptors</a:t>
            </a:r>
          </a:p>
        </p:txBody>
      </p:sp>
      <p:sp>
        <p:nvSpPr>
          <p:cNvPr id="266" name="Most, but not all, open to a single “key”…"/>
          <p:cNvSpPr txBox="1"/>
          <p:nvPr>
            <p:ph type="body" idx="1"/>
          </p:nvPr>
        </p:nvSpPr>
        <p:spPr>
          <a:prstGeom prst="rect">
            <a:avLst/>
          </a:prstGeom>
        </p:spPr>
        <p:txBody>
          <a:bodyPr/>
          <a:lstStyle/>
          <a:p>
            <a:pPr/>
            <a:r>
              <a:t>Most, but not all, open to a single “key”</a:t>
            </a:r>
          </a:p>
          <a:p>
            <a:pPr/>
            <a:r>
              <a:t>Dopamine D4 receptor opens to:</a:t>
            </a:r>
          </a:p>
          <a:p>
            <a:pPr lvl="1"/>
            <a:r>
              <a:t>DA  -  Dopamine</a:t>
            </a:r>
          </a:p>
          <a:p>
            <a:pPr lvl="1"/>
            <a:r>
              <a:t>NA  -  Noradrenaline</a:t>
            </a:r>
          </a:p>
          <a:p>
            <a:pPr lvl="1"/>
            <a:r>
              <a:t>Adr  -  Adrenaline (little in CNS)</a:t>
            </a:r>
          </a:p>
          <a:p>
            <a:pPr lvl="1"/>
            <a:r>
              <a:t>Serotonin (weak effect)</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Neuronal feedback circuit"/>
          <p:cNvSpPr txBox="1"/>
          <p:nvPr>
            <p:ph type="title"/>
          </p:nvPr>
        </p:nvSpPr>
        <p:spPr>
          <a:prstGeom prst="rect">
            <a:avLst/>
          </a:prstGeom>
        </p:spPr>
        <p:txBody>
          <a:bodyPr/>
          <a:lstStyle/>
          <a:p>
            <a:pPr/>
            <a:r>
              <a:t>Neuronal feedback circuit</a:t>
            </a:r>
          </a:p>
        </p:txBody>
      </p:sp>
      <p:sp>
        <p:nvSpPr>
          <p:cNvPr id="269" name="Rhythmic firing cycle…"/>
          <p:cNvSpPr txBox="1"/>
          <p:nvPr>
            <p:ph type="body" idx="1"/>
          </p:nvPr>
        </p:nvSpPr>
        <p:spPr>
          <a:prstGeom prst="rect">
            <a:avLst/>
          </a:prstGeom>
        </p:spPr>
        <p:txBody>
          <a:bodyPr/>
          <a:lstStyle/>
          <a:p>
            <a:pPr/>
            <a:r>
              <a:t>Rhythmic firing cycle</a:t>
            </a:r>
          </a:p>
          <a:p>
            <a:pPr/>
            <a:r>
              <a:t>Generates EEG waves</a:t>
            </a:r>
          </a:p>
          <a:p>
            <a:pPr/>
            <a:r>
              <a:t>DA cycling time on receptor ~ 25ms</a:t>
            </a:r>
          </a:p>
          <a:p>
            <a:pPr/>
            <a:r>
              <a:t>= 40Hz = gamma waves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D4R effects"/>
          <p:cNvSpPr txBox="1"/>
          <p:nvPr>
            <p:ph type="title"/>
          </p:nvPr>
        </p:nvSpPr>
        <p:spPr>
          <a:xfrm>
            <a:off x="1267968" y="260096"/>
            <a:ext cx="10468865" cy="1430529"/>
          </a:xfrm>
          <a:prstGeom prst="rect">
            <a:avLst/>
          </a:prstGeom>
        </p:spPr>
        <p:txBody>
          <a:bodyPr/>
          <a:lstStyle/>
          <a:p>
            <a:pPr/>
            <a:r>
              <a:t>D4R effects</a:t>
            </a:r>
          </a:p>
        </p:txBody>
      </p:sp>
      <p:sp>
        <p:nvSpPr>
          <p:cNvPr id="272" name="DA  25ms = 40Hz…"/>
          <p:cNvSpPr txBox="1"/>
          <p:nvPr>
            <p:ph type="body" idx="1"/>
          </p:nvPr>
        </p:nvSpPr>
        <p:spPr>
          <a:xfrm>
            <a:off x="1267968" y="1706880"/>
            <a:ext cx="10468865" cy="7835392"/>
          </a:xfrm>
          <a:prstGeom prst="rect">
            <a:avLst/>
          </a:prstGeom>
        </p:spPr>
        <p:txBody>
          <a:bodyPr/>
          <a:lstStyle/>
          <a:p>
            <a:pPr lvl="1"/>
          </a:p>
          <a:p>
            <a:pPr/>
            <a:r>
              <a:t>DA  25ms = 40Hz</a:t>
            </a:r>
          </a:p>
          <a:p>
            <a:pPr lvl="1"/>
            <a:r>
              <a:t>Synchronised rhythmic firing</a:t>
            </a:r>
          </a:p>
          <a:p>
            <a:pPr lvl="1"/>
            <a:r>
              <a:t>Attention, focus</a:t>
            </a:r>
          </a:p>
          <a:p>
            <a:pPr/>
            <a:r>
              <a:t>NA  5ms = 200Hz</a:t>
            </a:r>
          </a:p>
          <a:p>
            <a:pPr lvl="1"/>
            <a:r>
              <a:t>Immediate brief arousal</a:t>
            </a:r>
          </a:p>
          <a:p>
            <a:pPr lvl="1"/>
            <a:r>
              <a:t>Awareness, alertness</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Neuronal feedback circuit"/>
          <p:cNvSpPr txBox="1"/>
          <p:nvPr>
            <p:ph type="title"/>
          </p:nvPr>
        </p:nvSpPr>
        <p:spPr>
          <a:prstGeom prst="rect">
            <a:avLst/>
          </a:prstGeom>
        </p:spPr>
        <p:txBody>
          <a:bodyPr/>
          <a:lstStyle/>
          <a:p>
            <a:pPr/>
            <a:r>
              <a:t>Neuronal feedback circuit</a:t>
            </a:r>
          </a:p>
        </p:txBody>
      </p:sp>
      <p:sp>
        <p:nvSpPr>
          <p:cNvPr id="275" name="Sensory input triggers pyramidal cells…"/>
          <p:cNvSpPr txBox="1"/>
          <p:nvPr>
            <p:ph type="body" idx="1"/>
          </p:nvPr>
        </p:nvSpPr>
        <p:spPr>
          <a:prstGeom prst="rect">
            <a:avLst/>
          </a:prstGeom>
        </p:spPr>
        <p:txBody>
          <a:bodyPr/>
          <a:lstStyle/>
          <a:p>
            <a:pPr/>
            <a:r>
              <a:t>Sensory input triggers pyramidal cells</a:t>
            </a:r>
          </a:p>
          <a:p>
            <a:pPr/>
            <a:r>
              <a:t>Pyramidal cells trigger ppG interneurones</a:t>
            </a:r>
          </a:p>
          <a:p>
            <a:pPr/>
            <a:r>
              <a:t>ppGs inhibit Pyr cells</a:t>
            </a:r>
          </a:p>
          <a:p>
            <a:pPr/>
            <a:r>
              <a:t>This disinhibits Pyr cells</a:t>
            </a:r>
          </a:p>
          <a:p>
            <a:pPr/>
          </a:p>
          <a:p>
            <a:pPr/>
            <a:r>
              <a:t>Rhythmic cycle of firing</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7" name="Basket-cell-Rec-2-large.tiff" descr="Basket-cell-Rec-2-large.tiff"/>
          <p:cNvPicPr>
            <a:picLocks noChangeAspect="1"/>
          </p:cNvPicPr>
          <p:nvPr/>
        </p:nvPicPr>
        <p:blipFill>
          <a:blip r:embed="rId2">
            <a:extLst/>
          </a:blip>
          <a:stretch>
            <a:fillRect/>
          </a:stretch>
        </p:blipFill>
        <p:spPr>
          <a:xfrm>
            <a:off x="-975360" y="520192"/>
            <a:ext cx="14516608" cy="8709965"/>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9" name="image.jpg" descr="image.jpg"/>
          <p:cNvPicPr>
            <a:picLocks noChangeAspect="0"/>
          </p:cNvPicPr>
          <p:nvPr/>
        </p:nvPicPr>
        <p:blipFill>
          <a:blip r:embed="rId3">
            <a:extLst/>
          </a:blip>
          <a:stretch>
            <a:fillRect/>
          </a:stretch>
        </p:blipFill>
        <p:spPr>
          <a:xfrm>
            <a:off x="1083056" y="2013711"/>
            <a:ext cx="10257536" cy="8839201"/>
          </a:xfrm>
          <a:prstGeom prst="rect">
            <a:avLst/>
          </a:prstGeom>
          <a:ln w="12700">
            <a:miter lim="400000"/>
          </a:ln>
        </p:spPr>
      </p:pic>
      <p:sp>
        <p:nvSpPr>
          <p:cNvPr id="280" name="Rectangle"/>
          <p:cNvSpPr/>
          <p:nvPr/>
        </p:nvSpPr>
        <p:spPr>
          <a:xfrm>
            <a:off x="357632" y="7754111"/>
            <a:ext cx="12289537" cy="2113281"/>
          </a:xfrm>
          <a:prstGeom prst="rect">
            <a:avLst/>
          </a:prstGeom>
          <a:solidFill>
            <a:srgbClr val="FFFFFF"/>
          </a:solidFill>
          <a:ln w="12700">
            <a:miter lim="400000"/>
          </a:ln>
        </p:spPr>
        <p:txBody>
          <a:bodyPr lIns="65023" tIns="65023" rIns="65023" bIns="65023" anchor="ctr"/>
          <a:lstStyle/>
          <a:p>
            <a:pPr marL="52019" marR="52019" algn="l" defTabSz="1170432">
              <a:defRPr b="0" sz="1400">
                <a:solidFill>
                  <a:srgbClr val="000000"/>
                </a:solidFill>
                <a:uFill>
                  <a:solidFill>
                    <a:srgbClr val="000000"/>
                  </a:solidFill>
                </a:uFill>
                <a:latin typeface="Gill Sans"/>
                <a:ea typeface="Gill Sans"/>
                <a:cs typeface="Gill Sans"/>
                <a:sym typeface="Gill Sans"/>
              </a:defRPr>
            </a:pPr>
          </a:p>
        </p:txBody>
      </p:sp>
      <p:sp>
        <p:nvSpPr>
          <p:cNvPr id="281" name="Rectangle"/>
          <p:cNvSpPr/>
          <p:nvPr/>
        </p:nvSpPr>
        <p:spPr>
          <a:xfrm>
            <a:off x="10403840" y="2779776"/>
            <a:ext cx="2227073" cy="5218177"/>
          </a:xfrm>
          <a:prstGeom prst="rect">
            <a:avLst/>
          </a:prstGeom>
          <a:solidFill>
            <a:srgbClr val="FFFFFF"/>
          </a:solidFill>
          <a:ln w="12700">
            <a:miter lim="400000"/>
          </a:ln>
        </p:spPr>
        <p:txBody>
          <a:bodyPr lIns="65023" tIns="65023" rIns="65023" bIns="65023" anchor="ctr"/>
          <a:lstStyle/>
          <a:p>
            <a:pPr marL="52019" marR="52019" algn="l" defTabSz="1170432">
              <a:defRPr b="0" sz="1400">
                <a:solidFill>
                  <a:srgbClr val="000000"/>
                </a:solidFill>
                <a:uFill>
                  <a:solidFill>
                    <a:srgbClr val="000000"/>
                  </a:solidFill>
                </a:uFill>
                <a:latin typeface="Gill Sans"/>
                <a:ea typeface="Gill Sans"/>
                <a:cs typeface="Gill Sans"/>
                <a:sym typeface="Gill Sans"/>
              </a:defRPr>
            </a:pPr>
          </a:p>
        </p:txBody>
      </p:sp>
      <p:sp>
        <p:nvSpPr>
          <p:cNvPr id="282" name="Rectangle"/>
          <p:cNvSpPr/>
          <p:nvPr/>
        </p:nvSpPr>
        <p:spPr>
          <a:xfrm>
            <a:off x="1089152" y="1137920"/>
            <a:ext cx="6079745" cy="1495553"/>
          </a:xfrm>
          <a:prstGeom prst="rect">
            <a:avLst/>
          </a:prstGeom>
          <a:solidFill>
            <a:srgbClr val="FFFFFF"/>
          </a:solidFill>
          <a:ln w="12700">
            <a:miter lim="400000"/>
          </a:ln>
        </p:spPr>
        <p:txBody>
          <a:bodyPr lIns="65023" tIns="65023" rIns="65023" bIns="65023" anchor="ctr"/>
          <a:lstStyle/>
          <a:p>
            <a:pPr marL="52019" marR="52019" algn="l" defTabSz="1170432">
              <a:defRPr b="0" sz="1400">
                <a:solidFill>
                  <a:srgbClr val="000000"/>
                </a:solidFill>
                <a:uFill>
                  <a:solidFill>
                    <a:srgbClr val="000000"/>
                  </a:solidFill>
                </a:uFill>
                <a:latin typeface="Gill Sans"/>
                <a:ea typeface="Gill Sans"/>
                <a:cs typeface="Gill Sans"/>
                <a:sym typeface="Gill Sans"/>
              </a:defRPr>
            </a:pPr>
          </a:p>
        </p:txBody>
      </p:sp>
      <p:sp>
        <p:nvSpPr>
          <p:cNvPr id="283" name="Rectangle"/>
          <p:cNvSpPr/>
          <p:nvPr/>
        </p:nvSpPr>
        <p:spPr>
          <a:xfrm>
            <a:off x="1528064" y="7282688"/>
            <a:ext cx="6079745" cy="1300480"/>
          </a:xfrm>
          <a:prstGeom prst="rect">
            <a:avLst/>
          </a:prstGeom>
          <a:solidFill>
            <a:srgbClr val="FFFFFF"/>
          </a:solidFill>
          <a:ln w="12700">
            <a:miter lim="400000"/>
          </a:ln>
        </p:spPr>
        <p:txBody>
          <a:bodyPr lIns="65023" tIns="65023" rIns="65023" bIns="65023" anchor="ctr"/>
          <a:lstStyle/>
          <a:p>
            <a:pPr marL="52019" marR="52019" algn="l" defTabSz="1170432">
              <a:defRPr b="0" sz="1400">
                <a:solidFill>
                  <a:srgbClr val="000000"/>
                </a:solidFill>
                <a:uFill>
                  <a:solidFill>
                    <a:srgbClr val="000000"/>
                  </a:solidFill>
                </a:uFill>
                <a:latin typeface="Gill Sans"/>
                <a:ea typeface="Gill Sans"/>
                <a:cs typeface="Gill Sans"/>
                <a:sym typeface="Gill Sans"/>
              </a:defRPr>
            </a:pPr>
          </a:p>
        </p:txBody>
      </p:sp>
      <p:sp>
        <p:nvSpPr>
          <p:cNvPr id="284" name="Oval"/>
          <p:cNvSpPr/>
          <p:nvPr/>
        </p:nvSpPr>
        <p:spPr>
          <a:xfrm>
            <a:off x="7624064" y="3511296"/>
            <a:ext cx="1983233" cy="2698497"/>
          </a:xfrm>
          <a:prstGeom prst="ellipse">
            <a:avLst/>
          </a:prstGeom>
          <a:ln w="101600">
            <a:solidFill>
              <a:srgbClr val="FF2600"/>
            </a:solidFill>
          </a:ln>
        </p:spPr>
        <p:txBody>
          <a:bodyPr lIns="65023" tIns="65023" rIns="65023" bIns="65023" anchor="ctr"/>
          <a:lstStyle/>
          <a:p>
            <a:pPr marL="52019" marR="52019" algn="l" defTabSz="1170432">
              <a:defRPr b="0" sz="1400">
                <a:solidFill>
                  <a:srgbClr val="000000"/>
                </a:solidFill>
                <a:uFill>
                  <a:solidFill>
                    <a:srgbClr val="000000"/>
                  </a:solidFill>
                </a:uFill>
                <a:latin typeface="Gill Sans"/>
                <a:ea typeface="Gill Sans"/>
                <a:cs typeface="Gill Sans"/>
                <a:sym typeface="Gill Sans"/>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4"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8" name="Screen Shot 2013-03-22 at 19.19.55.png" descr="Screen Shot 2013-03-22 at 19.19.55.png"/>
          <p:cNvPicPr>
            <a:picLocks noChangeAspect="1"/>
          </p:cNvPicPr>
          <p:nvPr/>
        </p:nvPicPr>
        <p:blipFill>
          <a:blip r:embed="rId3">
            <a:extLst/>
          </a:blip>
          <a:stretch>
            <a:fillRect/>
          </a:stretch>
        </p:blipFill>
        <p:spPr>
          <a:xfrm>
            <a:off x="-211328" y="0"/>
            <a:ext cx="13427457" cy="9753601"/>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338395"/>
        </a:solidFill>
      </p:bgPr>
    </p:bg>
    <p:spTree>
      <p:nvGrpSpPr>
        <p:cNvPr id="1" name=""/>
        <p:cNvGrpSpPr/>
        <p:nvPr/>
      </p:nvGrpSpPr>
      <p:grpSpPr>
        <a:xfrm>
          <a:off x="0" y="0"/>
          <a:ext cx="0" cy="0"/>
          <a:chOff x="0" y="0"/>
          <a:chExt cx="0" cy="0"/>
        </a:xfrm>
      </p:grpSpPr>
      <p:pic>
        <p:nvPicPr>
          <p:cNvPr id="292" name="image357.jpg" descr="image357.jpg"/>
          <p:cNvPicPr>
            <a:picLocks noChangeAspect="1"/>
          </p:cNvPicPr>
          <p:nvPr/>
        </p:nvPicPr>
        <p:blipFill>
          <a:blip r:embed="rId3">
            <a:extLst/>
          </a:blip>
          <a:stretch>
            <a:fillRect/>
          </a:stretch>
        </p:blipFill>
        <p:spPr>
          <a:xfrm>
            <a:off x="0" y="-757380"/>
            <a:ext cx="8794496" cy="11381733"/>
          </a:xfrm>
          <a:prstGeom prst="rect">
            <a:avLst/>
          </a:prstGeom>
          <a:ln w="12700"/>
        </p:spPr>
      </p:pic>
      <p:sp>
        <p:nvSpPr>
          <p:cNvPr id="293" name="Double-blind, placebo-controlled study in 20 volunteers. Phospholipid emulsion attenuates the clinical and laboratory effects associated with the administration of Escherichia coli endotoxin in humans, suggesting a novel approach to the treatment of endotoxemia.…"/>
          <p:cNvSpPr txBox="1"/>
          <p:nvPr/>
        </p:nvSpPr>
        <p:spPr>
          <a:xfrm>
            <a:off x="3625088" y="3755135"/>
            <a:ext cx="8680704" cy="5283201"/>
          </a:xfrm>
          <a:prstGeom prst="rect">
            <a:avLst/>
          </a:prstGeom>
          <a:solidFill>
            <a:srgbClr val="FFFFFF"/>
          </a:solidFill>
          <a:ln w="38100">
            <a:solidFill>
              <a:srgbClr val="0E0E0E"/>
            </a:solidFill>
          </a:ln>
          <a:effectLst>
            <a:outerShdw sx="100000" sy="100000" kx="0" ky="0" algn="b" rotWithShape="0" blurRad="63500" dist="38100" dir="2700000">
              <a:srgbClr val="000000">
                <a:alpha val="40000"/>
              </a:srgbClr>
            </a:outerShdw>
          </a:effectLst>
          <a:extLst>
            <a:ext uri="{C572A759-6A51-4108-AA02-DFA0A04FC94B}">
              <ma14:wrappingTextBoxFlag xmlns:ma14="http://schemas.microsoft.com/office/mac/drawingml/2011/main" val="1"/>
            </a:ext>
          </a:extLst>
        </p:spPr>
        <p:txBody>
          <a:bodyPr lIns="113792" tIns="113792" rIns="113792" bIns="113792">
            <a:spAutoFit/>
          </a:bodyPr>
          <a:lstStyle/>
          <a:p>
            <a:pPr algn="l" defTabSz="1300480">
              <a:buClr>
                <a:srgbClr val="000000"/>
              </a:buClr>
              <a:buFont typeface="Calibri"/>
              <a:defRPr b="0" sz="11200">
                <a:solidFill>
                  <a:srgbClr val="000000"/>
                </a:solidFill>
                <a:uFill>
                  <a:solidFill>
                    <a:srgbClr val="000000"/>
                  </a:solidFill>
                </a:uFill>
                <a:latin typeface="Arial"/>
                <a:ea typeface="Arial"/>
                <a:cs typeface="Arial"/>
                <a:sym typeface="Arial"/>
              </a:defRPr>
            </a:pPr>
            <a:r>
              <a:rPr sz="3800">
                <a:latin typeface="Calibri"/>
                <a:ea typeface="Calibri"/>
                <a:cs typeface="Calibri"/>
                <a:sym typeface="Calibri"/>
              </a:rPr>
              <a:t>Double-blind, placebo-controlled study in 20 volunteers. Phospholipid emulsion attenuates the clinical and laboratory effects associated with the administration of Escherichia coli endotoxin in humans, suggesting a novel approach to the treatment of endotoxemia.</a:t>
            </a:r>
          </a:p>
          <a:p>
            <a:pPr algn="r" defTabSz="1300480">
              <a:buClr>
                <a:srgbClr val="000000"/>
              </a:buClr>
              <a:defRPr b="0" sz="11200">
                <a:solidFill>
                  <a:srgbClr val="000000"/>
                </a:solidFill>
                <a:uFill>
                  <a:solidFill>
                    <a:srgbClr val="000000"/>
                  </a:solidFill>
                </a:uFill>
                <a:latin typeface="Arial"/>
                <a:ea typeface="Arial"/>
                <a:cs typeface="Arial"/>
                <a:sym typeface="Arial"/>
              </a:defRPr>
            </a:pPr>
            <a:r>
              <a:rPr b="1" sz="3000"/>
              <a:t>Bruce R. Gordon, et al.</a:t>
            </a:r>
            <a:br>
              <a:rPr b="1" sz="2200"/>
            </a:br>
            <a:r>
              <a:rPr sz="2200"/>
              <a:t> </a:t>
            </a:r>
            <a:r>
              <a:rPr b="1" sz="2200"/>
              <a:t>J Infect Dis 2005; 191: 1515-22    </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7" name="image354.jpg" descr="image354.jpg"/>
          <p:cNvPicPr>
            <a:picLocks noChangeAspect="1"/>
          </p:cNvPicPr>
          <p:nvPr/>
        </p:nvPicPr>
        <p:blipFill>
          <a:blip r:embed="rId2">
            <a:extLst/>
          </a:blip>
          <a:stretch>
            <a:fillRect/>
          </a:stretch>
        </p:blipFill>
        <p:spPr>
          <a:xfrm>
            <a:off x="0" y="0"/>
            <a:ext cx="7315201" cy="9753601"/>
          </a:xfrm>
          <a:prstGeom prst="rect">
            <a:avLst/>
          </a:prstGeom>
          <a:ln w="12700"/>
        </p:spPr>
      </p:pic>
      <p:sp>
        <p:nvSpPr>
          <p:cNvPr id="298" name="Lipid emulsion resuscitation drug overdose in a 51 yr old male with profound neurologic and cardiovascular manifestations. One 100-ml bolus of 20% Intralipid followed by  400 ml over 30 min was administered with restoration of haemodynamic stability.…"/>
          <p:cNvSpPr txBox="1"/>
          <p:nvPr/>
        </p:nvSpPr>
        <p:spPr>
          <a:xfrm>
            <a:off x="2288844" y="3364991"/>
            <a:ext cx="10420097" cy="4813301"/>
          </a:xfrm>
          <a:prstGeom prst="rect">
            <a:avLst/>
          </a:prstGeom>
          <a:solidFill>
            <a:srgbClr val="ECF5F9">
              <a:alpha val="90000"/>
            </a:srgbClr>
          </a:solidFill>
          <a:ln w="38100">
            <a:solidFill>
              <a:srgbClr val="515151">
                <a:alpha val="90000"/>
              </a:srgbClr>
            </a:solidFill>
          </a:ln>
          <a:effectLst>
            <a:outerShdw sx="100000" sy="100000" kx="0" ky="0" algn="b" rotWithShape="0" blurRad="63500" dist="38100" dir="2700000">
              <a:srgbClr val="000000">
                <a:alpha val="40000"/>
              </a:srgbClr>
            </a:outerShdw>
          </a:effectLst>
          <a:extLst>
            <a:ext uri="{C572A759-6A51-4108-AA02-DFA0A04FC94B}">
              <ma14:wrappingTextBoxFlag xmlns:ma14="http://schemas.microsoft.com/office/mac/drawingml/2011/main" val="1"/>
            </a:ext>
          </a:extLst>
        </p:spPr>
        <p:txBody>
          <a:bodyPr lIns="113792" tIns="113792" rIns="113792" bIns="113792">
            <a:spAutoFit/>
          </a:bodyPr>
          <a:lstStyle/>
          <a:p>
            <a:pPr algn="l" defTabSz="1300480">
              <a:buClr>
                <a:srgbClr val="000000"/>
              </a:buClr>
              <a:buFont typeface="Calibri"/>
              <a:defRPr b="0" sz="11200">
                <a:solidFill>
                  <a:srgbClr val="000000"/>
                </a:solidFill>
                <a:uFill>
                  <a:solidFill>
                    <a:srgbClr val="000000"/>
                  </a:solidFill>
                </a:uFill>
                <a:latin typeface="Arial"/>
                <a:ea typeface="Arial"/>
                <a:cs typeface="Arial"/>
                <a:sym typeface="Arial"/>
              </a:defRPr>
            </a:pPr>
            <a:r>
              <a:rPr sz="4200">
                <a:latin typeface="Calibri"/>
                <a:ea typeface="Calibri"/>
                <a:cs typeface="Calibri"/>
                <a:sym typeface="Calibri"/>
              </a:rPr>
              <a:t>Lipid emulsion resuscitation drug overdose in a 51 yr old male with profound neurologic and cardiovascular manifestations. One 100-ml bolus of 20% Intralipid followed by  400 ml over 30 min was administered with restoration of haemodynamic stability.</a:t>
            </a:r>
          </a:p>
          <a:p>
            <a:pPr algn="r" defTabSz="1300480">
              <a:buClr>
                <a:srgbClr val="000000"/>
              </a:buClr>
              <a:buFont typeface="Calibri"/>
              <a:defRPr b="0" sz="11200">
                <a:solidFill>
                  <a:srgbClr val="000000"/>
                </a:solidFill>
                <a:uFill>
                  <a:solidFill>
                    <a:srgbClr val="000000"/>
                  </a:solidFill>
                </a:uFill>
                <a:latin typeface="Arial"/>
                <a:ea typeface="Arial"/>
                <a:cs typeface="Arial"/>
                <a:sym typeface="Arial"/>
              </a:defRPr>
            </a:pPr>
            <a:r>
              <a:rPr b="1" sz="3200">
                <a:latin typeface="Calibri"/>
                <a:ea typeface="Calibri"/>
                <a:cs typeface="Calibri"/>
                <a:sym typeface="Calibri"/>
              </a:rPr>
              <a:t>Harvey M and Cave G, 2012 </a:t>
            </a:r>
            <a:r>
              <a:rPr sz="2000">
                <a:latin typeface="Calibri"/>
                <a:ea typeface="Calibri"/>
                <a:cs typeface="Calibri"/>
                <a:sym typeface="Calibri"/>
              </a:rPr>
              <a:t>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pic>
        <p:nvPicPr>
          <p:cNvPr id="175" name="Screenshot 2019-05-09 at 14.43.01.png" descr="Screenshot 2019-05-09 at 14.43.01.png"/>
          <p:cNvPicPr>
            <a:picLocks noChangeAspect="1"/>
          </p:cNvPicPr>
          <p:nvPr/>
        </p:nvPicPr>
        <p:blipFill>
          <a:blip r:embed="rId2">
            <a:extLst/>
          </a:blip>
          <a:stretch>
            <a:fillRect/>
          </a:stretch>
        </p:blipFill>
        <p:spPr>
          <a:xfrm>
            <a:off x="388476" y="-1083755"/>
            <a:ext cx="12418398" cy="11921110"/>
          </a:xfrm>
          <a:prstGeom prst="rect">
            <a:avLst/>
          </a:prstGeom>
          <a:ln w="12700">
            <a:miter lim="400000"/>
          </a:ln>
        </p:spPr>
      </p:pic>
      <p:sp>
        <p:nvSpPr>
          <p:cNvPr id="176" name="Dietary DHA Incorporates into Cardiolipin at the Expense of Linoleic Acid…"/>
          <p:cNvSpPr txBox="1"/>
          <p:nvPr/>
        </p:nvSpPr>
        <p:spPr>
          <a:xfrm>
            <a:off x="2470912" y="3982720"/>
            <a:ext cx="10355072" cy="8342885"/>
          </a:xfrm>
          <a:prstGeom prst="rect">
            <a:avLst/>
          </a:prstGeom>
          <a:solidFill>
            <a:srgbClr val="ECF5F9">
              <a:alpha val="90000"/>
            </a:srgbClr>
          </a:solidFill>
          <a:ln w="38100">
            <a:solidFill>
              <a:srgbClr val="515151">
                <a:alpha val="90000"/>
              </a:srgbClr>
            </a:solidFill>
          </a:ln>
          <a:effectLst>
            <a:outerShdw sx="100000" sy="100000" kx="0" ky="0" algn="b" rotWithShape="0" blurRad="63500" dist="38100" dir="2700000">
              <a:srgbClr val="000000">
                <a:alpha val="40000"/>
              </a:srgbClr>
            </a:outerShdw>
          </a:effectLst>
          <a:extLst>
            <a:ext uri="{C572A759-6A51-4108-AA02-DFA0A04FC94B}">
              <ma14:wrappingTextBoxFlag xmlns:ma14="http://schemas.microsoft.com/office/mac/drawingml/2011/main" val="1"/>
            </a:ext>
          </a:extLst>
        </p:spPr>
        <p:txBody>
          <a:bodyPr lIns="113792" tIns="113792" rIns="113792" bIns="113792">
            <a:spAutoFit/>
          </a:bodyPr>
          <a:lstStyle/>
          <a:p>
            <a:pPr algn="l" defTabSz="1300480">
              <a:buClr>
                <a:srgbClr val="000000"/>
              </a:buClr>
              <a:buFont typeface="Calibri"/>
              <a:defRPr b="0" sz="11200">
                <a:solidFill>
                  <a:srgbClr val="000000"/>
                </a:solidFill>
                <a:uFill>
                  <a:solidFill>
                    <a:srgbClr val="000000"/>
                  </a:solidFill>
                </a:uFill>
                <a:latin typeface="Arial"/>
                <a:ea typeface="Arial"/>
                <a:cs typeface="Arial"/>
                <a:sym typeface="Arial"/>
              </a:defRPr>
            </a:pPr>
            <a:r>
              <a:rPr b="1" sz="4200">
                <a:latin typeface="Calibri"/>
                <a:ea typeface="Calibri"/>
                <a:cs typeface="Calibri"/>
                <a:sym typeface="Calibri"/>
              </a:rPr>
              <a:t>Dietary DHA Incorporates into Cardiolipin at the Expense of Linoleic Acid </a:t>
            </a:r>
            <a:endParaRPr b="1" sz="4200">
              <a:latin typeface="Calibri"/>
              <a:ea typeface="Calibri"/>
              <a:cs typeface="Calibri"/>
              <a:sym typeface="Calibri"/>
            </a:endParaRPr>
          </a:p>
          <a:p>
            <a:pPr algn="l" defTabSz="1300480">
              <a:buClr>
                <a:srgbClr val="000000"/>
              </a:buClr>
              <a:buFont typeface="Calibri"/>
              <a:defRPr b="0" sz="11200">
                <a:solidFill>
                  <a:srgbClr val="000000"/>
                </a:solidFill>
                <a:uFill>
                  <a:solidFill>
                    <a:srgbClr val="000000"/>
                  </a:solidFill>
                </a:uFill>
                <a:latin typeface="Arial"/>
                <a:ea typeface="Arial"/>
                <a:cs typeface="Arial"/>
                <a:sym typeface="Arial"/>
              </a:defRPr>
            </a:pPr>
          </a:p>
          <a:p>
            <a:pPr algn="l" defTabSz="1300480">
              <a:buClr>
                <a:srgbClr val="000000"/>
              </a:buClr>
              <a:buFont typeface="Calibri"/>
              <a:defRPr b="0" sz="11200">
                <a:solidFill>
                  <a:srgbClr val="000000"/>
                </a:solidFill>
                <a:uFill>
                  <a:solidFill>
                    <a:srgbClr val="000000"/>
                  </a:solidFill>
                </a:uFill>
                <a:latin typeface="Arial"/>
                <a:ea typeface="Arial"/>
                <a:cs typeface="Arial"/>
                <a:sym typeface="Arial"/>
              </a:defRPr>
            </a:pPr>
            <a:br>
              <a:rPr sz="2800">
                <a:latin typeface="Calibri"/>
                <a:ea typeface="Calibri"/>
                <a:cs typeface="Calibri"/>
                <a:sym typeface="Calibri"/>
              </a:rPr>
            </a:br>
            <a:r>
              <a:rPr sz="2800">
                <a:latin typeface="Calibri"/>
                <a:ea typeface="Calibri"/>
                <a:cs typeface="Calibri"/>
                <a:sym typeface="Calibri"/>
              </a:rPr>
              <a:t>When 18:2 and docosahexaenoic acid (22:6w-3) are present in the same diet, 22:6 is incorporated into cardiolipin of heart and liver at the expense of 18:2 when 22:6 is up to ~20% and 10% of total dietary fatty acid respectively. </a:t>
            </a:r>
            <a:endParaRPr sz="2800">
              <a:latin typeface="Calibri"/>
              <a:ea typeface="Calibri"/>
              <a:cs typeface="Calibri"/>
              <a:sym typeface="Calibri"/>
            </a:endParaRPr>
          </a:p>
          <a:p>
            <a:pPr algn="l" defTabSz="1300480">
              <a:buClr>
                <a:srgbClr val="000000"/>
              </a:buClr>
              <a:buFont typeface="Calibri"/>
              <a:defRPr b="0" sz="11200">
                <a:solidFill>
                  <a:srgbClr val="000000"/>
                </a:solidFill>
                <a:uFill>
                  <a:solidFill>
                    <a:srgbClr val="000000"/>
                  </a:solidFill>
                </a:uFill>
                <a:latin typeface="Arial"/>
                <a:ea typeface="Arial"/>
                <a:cs typeface="Arial"/>
                <a:sym typeface="Arial"/>
              </a:defRPr>
            </a:pPr>
            <a:br>
              <a:rPr sz="2800">
                <a:latin typeface="Calibri"/>
                <a:ea typeface="Calibri"/>
                <a:cs typeface="Calibri"/>
                <a:sym typeface="Calibri"/>
              </a:rPr>
            </a:br>
          </a:p>
          <a:p>
            <a:pPr algn="r" defTabSz="1300480">
              <a:buClr>
                <a:srgbClr val="000000"/>
              </a:buClr>
              <a:buFont typeface="Calibri"/>
              <a:defRPr b="0" sz="11200">
                <a:solidFill>
                  <a:srgbClr val="000000"/>
                </a:solidFill>
                <a:uFill>
                  <a:solidFill>
                    <a:srgbClr val="000000"/>
                  </a:solidFill>
                </a:uFill>
                <a:latin typeface="Arial"/>
                <a:ea typeface="Arial"/>
                <a:cs typeface="Arial"/>
                <a:sym typeface="Arial"/>
              </a:defRPr>
            </a:pPr>
            <a:r>
              <a:rPr b="1" sz="3000">
                <a:latin typeface="Calibri"/>
                <a:ea typeface="Calibri"/>
                <a:cs typeface="Calibri"/>
                <a:sym typeface="Calibri"/>
              </a:rPr>
              <a:t>Puri B.K.</a:t>
            </a:r>
            <a:br>
              <a:rPr b="1" sz="3200">
                <a:latin typeface="Calibri"/>
                <a:ea typeface="Calibri"/>
                <a:cs typeface="Calibri"/>
                <a:sym typeface="Calibri"/>
              </a:rPr>
            </a:br>
            <a:r>
              <a:rPr b="1" sz="2200">
                <a:latin typeface="Calibri"/>
                <a:ea typeface="Calibri"/>
                <a:cs typeface="Calibri"/>
                <a:sym typeface="Calibri"/>
              </a:rPr>
              <a:t> Prostaglandins, Leukotrienes &amp; Essential Fatty Acids, 2007; 77: 101-103</a:t>
            </a:r>
            <a:r>
              <a:rPr sz="2000">
                <a:latin typeface="Calibri"/>
                <a:ea typeface="Calibri"/>
                <a:cs typeface="Calibri"/>
                <a:sym typeface="Calibri"/>
              </a:rPr>
              <a:t>    </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0" name="image355.jpg" descr="image355.jpg"/>
          <p:cNvPicPr>
            <a:picLocks noChangeAspect="1"/>
          </p:cNvPicPr>
          <p:nvPr/>
        </p:nvPicPr>
        <p:blipFill>
          <a:blip r:embed="rId3">
            <a:extLst/>
          </a:blip>
          <a:stretch>
            <a:fillRect/>
          </a:stretch>
        </p:blipFill>
        <p:spPr>
          <a:xfrm>
            <a:off x="0" y="0"/>
            <a:ext cx="7288107" cy="9753601"/>
          </a:xfrm>
          <a:prstGeom prst="rect">
            <a:avLst/>
          </a:prstGeom>
          <a:ln w="12700"/>
        </p:spPr>
      </p:pic>
      <p:sp>
        <p:nvSpPr>
          <p:cNvPr id="301" name="It is surprising that such a simple formulation, lipid emulsion, can rapidly reverse severe clinical toxicity from a variety of vastly diverse medications with distinct pharmacodynamics and mechanisms of action.…"/>
          <p:cNvSpPr txBox="1"/>
          <p:nvPr/>
        </p:nvSpPr>
        <p:spPr>
          <a:xfrm>
            <a:off x="1820672" y="4847674"/>
            <a:ext cx="10875265" cy="4665473"/>
          </a:xfrm>
          <a:prstGeom prst="rect">
            <a:avLst/>
          </a:prstGeom>
          <a:solidFill>
            <a:srgbClr val="ECF5F9">
              <a:alpha val="90000"/>
            </a:srgbClr>
          </a:solidFill>
          <a:ln w="38100">
            <a:solidFill>
              <a:srgbClr val="515151">
                <a:alpha val="90000"/>
              </a:srgbClr>
            </a:solidFill>
          </a:ln>
          <a:effectLst>
            <a:outerShdw sx="100000" sy="100000" kx="0" ky="0" algn="b" rotWithShape="0" blurRad="63500" dist="38100" dir="2700000">
              <a:srgbClr val="000000">
                <a:alpha val="40000"/>
              </a:srgbClr>
            </a:outerShdw>
          </a:effectLst>
          <a:extLst>
            <a:ext uri="{C572A759-6A51-4108-AA02-DFA0A04FC94B}">
              <ma14:wrappingTextBoxFlag xmlns:ma14="http://schemas.microsoft.com/office/mac/drawingml/2011/main" val="1"/>
            </a:ext>
          </a:extLst>
        </p:spPr>
        <p:txBody>
          <a:bodyPr lIns="113792" tIns="113792" rIns="113792" bIns="113792">
            <a:spAutoFit/>
          </a:bodyPr>
          <a:lstStyle/>
          <a:p>
            <a:pPr algn="l" defTabSz="1300480">
              <a:buClr>
                <a:srgbClr val="000000"/>
              </a:buClr>
              <a:buFont typeface="Calibri"/>
              <a:defRPr b="0" sz="11200">
                <a:solidFill>
                  <a:srgbClr val="000000"/>
                </a:solidFill>
                <a:uFill>
                  <a:solidFill>
                    <a:srgbClr val="000000"/>
                  </a:solidFill>
                </a:uFill>
                <a:latin typeface="Arial"/>
                <a:ea typeface="Arial"/>
                <a:cs typeface="Arial"/>
                <a:sym typeface="Arial"/>
              </a:defRPr>
            </a:pPr>
            <a:r>
              <a:rPr sz="4200">
                <a:latin typeface="Calibri"/>
                <a:ea typeface="Calibri"/>
                <a:cs typeface="Calibri"/>
                <a:sym typeface="Calibri"/>
              </a:rPr>
              <a:t>It is surprising that such a simple formulation, lipid emulsion, can rapidly reverse severe clinical toxicity from a variety of vastly diverse medications with distinct pharmacodynamics and mechanisms of action. </a:t>
            </a:r>
          </a:p>
          <a:p>
            <a:pPr algn="r" defTabSz="1300480">
              <a:buClr>
                <a:srgbClr val="000000"/>
              </a:buClr>
              <a:buFont typeface="Calibri"/>
              <a:defRPr b="0" sz="11200">
                <a:solidFill>
                  <a:srgbClr val="000000"/>
                </a:solidFill>
                <a:uFill>
                  <a:solidFill>
                    <a:srgbClr val="000000"/>
                  </a:solidFill>
                </a:uFill>
                <a:latin typeface="Arial"/>
                <a:ea typeface="Arial"/>
                <a:cs typeface="Arial"/>
                <a:sym typeface="Arial"/>
              </a:defRPr>
            </a:pPr>
            <a:r>
              <a:rPr b="1" sz="3000">
                <a:latin typeface="Calibri"/>
                <a:ea typeface="Calibri"/>
                <a:cs typeface="Calibri"/>
                <a:sym typeface="Calibri"/>
              </a:rPr>
              <a:t>Weinberg GL</a:t>
            </a:r>
            <a:r>
              <a:rPr b="1" sz="3200">
                <a:latin typeface="Calibri"/>
                <a:ea typeface="Calibri"/>
                <a:cs typeface="Calibri"/>
                <a:sym typeface="Calibri"/>
              </a:rPr>
              <a:t> </a:t>
            </a:r>
            <a:endParaRPr b="1" sz="3200">
              <a:latin typeface="Calibri"/>
              <a:ea typeface="Calibri"/>
              <a:cs typeface="Calibri"/>
              <a:sym typeface="Calibri"/>
            </a:endParaRPr>
          </a:p>
          <a:p>
            <a:pPr algn="r" defTabSz="1300480">
              <a:buClr>
                <a:srgbClr val="000000"/>
              </a:buClr>
              <a:buFont typeface="Calibri"/>
              <a:defRPr b="0" sz="11200">
                <a:solidFill>
                  <a:srgbClr val="000000"/>
                </a:solidFill>
                <a:uFill>
                  <a:solidFill>
                    <a:srgbClr val="000000"/>
                  </a:solidFill>
                </a:uFill>
                <a:latin typeface="Arial"/>
                <a:ea typeface="Arial"/>
                <a:cs typeface="Arial"/>
                <a:sym typeface="Arial"/>
              </a:defRPr>
            </a:pPr>
            <a:r>
              <a:rPr b="1" sz="2200">
                <a:latin typeface="Calibri"/>
                <a:ea typeface="Calibri"/>
                <a:cs typeface="Calibri"/>
                <a:sym typeface="Calibri"/>
              </a:rPr>
              <a:t>Anaesthesiology 2012; 117</a:t>
            </a:r>
            <a:r>
              <a:rPr b="1" sz="3200">
                <a:latin typeface="Calibri"/>
                <a:ea typeface="Calibri"/>
                <a:cs typeface="Calibri"/>
                <a:sym typeface="Calibri"/>
              </a:rPr>
              <a:t> </a:t>
            </a:r>
            <a:r>
              <a:rPr sz="2000">
                <a:latin typeface="Calibri"/>
                <a:ea typeface="Calibri"/>
                <a:cs typeface="Calibri"/>
                <a:sym typeface="Calibri"/>
              </a:rPr>
              <a:t>    </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5" name="Mr X"/>
          <p:cNvSpPr txBox="1"/>
          <p:nvPr>
            <p:ph type="title"/>
          </p:nvPr>
        </p:nvSpPr>
        <p:spPr>
          <a:prstGeom prst="rect">
            <a:avLst/>
          </a:prstGeom>
        </p:spPr>
        <p:txBody>
          <a:bodyPr/>
          <a:lstStyle/>
          <a:p>
            <a:pPr/>
            <a:r>
              <a:t>Mr X</a:t>
            </a:r>
          </a:p>
        </p:txBody>
      </p:sp>
      <p:sp>
        <p:nvSpPr>
          <p:cNvPr id="306" name="M 55, seen Feb 2012…"/>
          <p:cNvSpPr txBox="1"/>
          <p:nvPr/>
        </p:nvSpPr>
        <p:spPr>
          <a:xfrm>
            <a:off x="1715008" y="2911856"/>
            <a:ext cx="9574784" cy="5657089"/>
          </a:xfrm>
          <a:prstGeom prst="rect">
            <a:avLst/>
          </a:prstGeom>
          <a:ln w="12700">
            <a:miter lim="400000"/>
          </a:ln>
          <a:extLst>
            <a:ext uri="{C572A759-6A51-4108-AA02-DFA0A04FC94B}">
              <ma14:wrappingTextBoxFlag xmlns:ma14="http://schemas.microsoft.com/office/mac/drawingml/2011/main" val="1"/>
            </a:ext>
          </a:extLst>
        </p:spPr>
        <p:txBody>
          <a:bodyPr lIns="48767" tIns="48767" rIns="48767" bIns="48767" anchor="ctr">
            <a:spAutoFit/>
          </a:bodyPr>
          <a:lstStyle/>
          <a:p>
            <a:pPr marL="555625" indent="-555625" algn="l" defTabSz="585216">
              <a:spcBef>
                <a:spcPts val="2300"/>
              </a:spcBef>
              <a:buSzPct val="171000"/>
              <a:buChar char="•"/>
              <a:defRPr b="0" sz="4000">
                <a:latin typeface="Gill Sans"/>
                <a:ea typeface="Gill Sans"/>
                <a:cs typeface="Gill Sans"/>
                <a:sym typeface="Gill Sans"/>
              </a:defRPr>
            </a:pPr>
            <a:r>
              <a:t>M 55, seen Feb 2012</a:t>
            </a:r>
          </a:p>
          <a:p>
            <a:pPr marL="555625" indent="-555625" algn="l" defTabSz="585216">
              <a:spcBef>
                <a:spcPts val="2300"/>
              </a:spcBef>
              <a:buSzPct val="171000"/>
              <a:buChar char="•"/>
              <a:defRPr b="0" sz="4000">
                <a:latin typeface="Gill Sans"/>
                <a:ea typeface="Gill Sans"/>
                <a:cs typeface="Gill Sans"/>
                <a:sym typeface="Gill Sans"/>
              </a:defRPr>
            </a:pPr>
            <a:r>
              <a:t>CVA Oct 2005</a:t>
            </a:r>
          </a:p>
          <a:p>
            <a:pPr marL="555625" indent="-555625" algn="l" defTabSz="585216">
              <a:spcBef>
                <a:spcPts val="2300"/>
              </a:spcBef>
              <a:buSzPct val="171000"/>
              <a:buChar char="•"/>
              <a:defRPr b="0" sz="4000">
                <a:latin typeface="Gill Sans"/>
                <a:ea typeface="Gill Sans"/>
                <a:cs typeface="Gill Sans"/>
                <a:sym typeface="Gill Sans"/>
              </a:defRPr>
            </a:pPr>
            <a:r>
              <a:t>L hemiparesis w dysaesthesia</a:t>
            </a:r>
          </a:p>
          <a:p>
            <a:pPr marL="555625" indent="-555625" algn="l" defTabSz="585216">
              <a:spcBef>
                <a:spcPts val="2300"/>
              </a:spcBef>
              <a:buSzPct val="171000"/>
              <a:buChar char="•"/>
              <a:defRPr b="0" sz="4000">
                <a:latin typeface="Gill Sans"/>
                <a:ea typeface="Gill Sans"/>
                <a:cs typeface="Gill Sans"/>
                <a:sym typeface="Gill Sans"/>
              </a:defRPr>
            </a:pPr>
            <a:r>
              <a:t>Transient homonymous hemianopia</a:t>
            </a:r>
          </a:p>
          <a:p>
            <a:pPr marL="555625" indent="-555625" algn="l" defTabSz="585216">
              <a:spcBef>
                <a:spcPts val="2300"/>
              </a:spcBef>
              <a:buSzPct val="171000"/>
              <a:buChar char="•"/>
              <a:defRPr b="0" sz="4000">
                <a:latin typeface="Gill Sans"/>
                <a:ea typeface="Gill Sans"/>
                <a:cs typeface="Gill Sans"/>
                <a:sym typeface="Gill Sans"/>
              </a:defRPr>
            </a:pPr>
            <a:r>
              <a:t>Good progress in 1st 6m, but residual symptoms</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0" name="Lawson.jpg" descr="Lawson.jpg"/>
          <p:cNvPicPr>
            <a:picLocks noChangeAspect="1"/>
          </p:cNvPicPr>
          <p:nvPr/>
        </p:nvPicPr>
        <p:blipFill>
          <a:blip r:embed="rId3">
            <a:extLst/>
          </a:blip>
          <a:stretch>
            <a:fillRect/>
          </a:stretch>
        </p:blipFill>
        <p:spPr>
          <a:xfrm>
            <a:off x="2113280" y="-8128"/>
            <a:ext cx="8767009" cy="11736832"/>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4" name="Residual symptoms:…"/>
          <p:cNvSpPr txBox="1"/>
          <p:nvPr>
            <p:ph type="body" idx="1"/>
          </p:nvPr>
        </p:nvSpPr>
        <p:spPr>
          <a:xfrm>
            <a:off x="1267968" y="2145792"/>
            <a:ext cx="10468865" cy="6339840"/>
          </a:xfrm>
          <a:prstGeom prst="rect">
            <a:avLst/>
          </a:prstGeom>
        </p:spPr>
        <p:txBody>
          <a:bodyPr/>
          <a:lstStyle/>
          <a:p>
            <a:pPr/>
            <a:r>
              <a:t>Residual symptoms:</a:t>
            </a:r>
          </a:p>
          <a:p>
            <a:pPr lvl="1"/>
            <a:r>
              <a:t>fatigue</a:t>
            </a:r>
          </a:p>
          <a:p>
            <a:pPr lvl="1"/>
            <a:r>
              <a:t>sleep disruption</a:t>
            </a:r>
          </a:p>
          <a:p>
            <a:pPr lvl="1"/>
            <a:r>
              <a:t>pains &amp; dysaesthesia</a:t>
            </a:r>
          </a:p>
          <a:p>
            <a:pPr lvl="1"/>
            <a:r>
              <a:t>vision variable</a:t>
            </a:r>
          </a:p>
          <a:p>
            <a:pPr lvl="1"/>
            <a:r>
              <a:t>diarrhoea, irregular bowels</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8" name="After 3 IV Rxs:…"/>
          <p:cNvSpPr txBox="1"/>
          <p:nvPr>
            <p:ph type="body" idx="1"/>
          </p:nvPr>
        </p:nvSpPr>
        <p:spPr>
          <a:xfrm>
            <a:off x="1267968" y="1446784"/>
            <a:ext cx="10468865" cy="7038848"/>
          </a:xfrm>
          <a:prstGeom prst="rect">
            <a:avLst/>
          </a:prstGeom>
        </p:spPr>
        <p:txBody>
          <a:bodyPr/>
          <a:lstStyle/>
          <a:p>
            <a:pPr/>
            <a:r>
              <a:t>After 3 IV Rxs:</a:t>
            </a:r>
          </a:p>
          <a:p>
            <a:pPr lvl="1"/>
            <a:r>
              <a:t>sleep - normalised</a:t>
            </a:r>
          </a:p>
          <a:p>
            <a:pPr lvl="1"/>
            <a:r>
              <a:t>pain &amp; dysaesthesia - 50% better</a:t>
            </a:r>
          </a:p>
          <a:p>
            <a:pPr lvl="1"/>
            <a:r>
              <a:t>visual clarity better, &amp; stable</a:t>
            </a:r>
          </a:p>
          <a:p>
            <a:pPr lvl="1"/>
            <a:r>
              <a:t>bowels normalised</a:t>
            </a:r>
          </a:p>
          <a:p>
            <a:pPr lvl="1"/>
            <a:r>
              <a:t>fatigue ISQA</a:t>
            </a:r>
          </a:p>
          <a:p>
            <a:pPr/>
            <a:r>
              <a:t>Motor function unchanged</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2" name="Lipid Whiskers"/>
          <p:cNvSpPr txBox="1"/>
          <p:nvPr>
            <p:ph type="ctrTitle"/>
          </p:nvPr>
        </p:nvSpPr>
        <p:spPr>
          <a:prstGeom prst="rect">
            <a:avLst/>
          </a:prstGeom>
        </p:spPr>
        <p:txBody>
          <a:bodyPr/>
          <a:lstStyle/>
          <a:p>
            <a:pPr/>
            <a:r>
              <a:t>Lipid Whiskers</a:t>
            </a:r>
          </a:p>
        </p:txBody>
      </p:sp>
      <p:sp>
        <p:nvSpPr>
          <p:cNvPr id="323" name="Interface with Immunity"/>
          <p:cNvSpPr txBox="1"/>
          <p:nvPr>
            <p:ph type="subTitle" sz="quarter" idx="1"/>
          </p:nvPr>
        </p:nvSpPr>
        <p:spPr>
          <a:xfrm>
            <a:off x="1270000" y="5461000"/>
            <a:ext cx="10464800" cy="1130300"/>
          </a:xfrm>
          <a:prstGeom prst="rect">
            <a:avLst/>
          </a:prstGeom>
        </p:spPr>
        <p:txBody>
          <a:bodyPr/>
          <a:lstStyle/>
          <a:p>
            <a:pPr/>
            <a:r>
              <a:t>Interface with Immunity</a:t>
            </a:r>
          </a:p>
        </p:txBody>
      </p:sp>
      <p:sp>
        <p:nvSpPr>
          <p:cNvPr id="324" name="Interface with Immune System"/>
          <p:cNvSpPr txBox="1"/>
          <p:nvPr/>
        </p:nvSpPr>
        <p:spPr>
          <a:xfrm>
            <a:off x="3366693" y="4552950"/>
            <a:ext cx="627141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3600">
                <a:solidFill>
                  <a:srgbClr val="000000"/>
                </a:solidFill>
                <a:latin typeface="Helvetica Light"/>
                <a:ea typeface="Helvetica Light"/>
                <a:cs typeface="Helvetica Light"/>
                <a:sym typeface="Helvetica Light"/>
              </a:defRPr>
            </a:lvl1pPr>
          </a:lstStyle>
          <a:p>
            <a:pPr/>
            <a:r>
              <a:t>Interface with Immune System</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6" name="Pages from Membranes peroxidation lipid whisker model 2012 Catala A-2" descr="Pages from Membranes peroxidation lipid whisker model 2012 Catala A-2"/>
          <p:cNvPicPr>
            <a:picLocks noChangeAspect="1"/>
          </p:cNvPicPr>
          <p:nvPr/>
        </p:nvPicPr>
        <p:blipFill>
          <a:blip r:embed="rId3">
            <a:extLst/>
          </a:blip>
          <a:srcRect l="13686" t="12680" r="46932" b="63142"/>
          <a:stretch>
            <a:fillRect/>
          </a:stretch>
        </p:blipFill>
        <p:spPr>
          <a:xfrm>
            <a:off x="2509639" y="109744"/>
            <a:ext cx="7985456" cy="6934944"/>
          </a:xfrm>
          <a:prstGeom prst="rect">
            <a:avLst/>
          </a:prstGeom>
          <a:ln w="12700">
            <a:miter lim="400000"/>
          </a:ln>
        </p:spPr>
      </p:pic>
      <p:sp>
        <p:nvSpPr>
          <p:cNvPr id="327" name="The addition of a polar oxygen  atom on peroxidized fatty acids reorients the FA chain, whereby it no longer remains buried within the membrane interior but rather protrudes into the aqueous compartment.  The newly dead lipid chain directly lowers the performance level of the membrane which responds by swinging the obsolete chain out of the membrane exposing it to macrophages for removal."/>
          <p:cNvSpPr txBox="1"/>
          <p:nvPr/>
        </p:nvSpPr>
        <p:spPr>
          <a:xfrm>
            <a:off x="684106" y="5733626"/>
            <a:ext cx="12246188" cy="2997759"/>
          </a:xfrm>
          <a:prstGeom prst="rect">
            <a:avLst/>
          </a:prstGeom>
          <a:solidFill>
            <a:srgbClr val="E8F3F8">
              <a:alpha val="90194"/>
            </a:srgbClr>
          </a:solidFill>
          <a:ln w="50800">
            <a:solidFill>
              <a:srgbClr val="404040">
                <a:alpha val="90194"/>
              </a:srgbClr>
            </a:solidFill>
          </a:ln>
          <a:effectLst>
            <a:outerShdw sx="100000" sy="100000" kx="0" ky="0" algn="b" rotWithShape="0" blurRad="63500" dist="50800" dir="2700000">
              <a:srgbClr val="000000">
                <a:alpha val="39999"/>
              </a:srgbClr>
            </a:outerShdw>
          </a:effectLst>
          <a:extLst>
            <a:ext uri="{C572A759-6A51-4108-AA02-DFA0A04FC94B}">
              <ma14:wrappingTextBoxFlag xmlns:ma14="http://schemas.microsoft.com/office/mac/drawingml/2011/main" val="1"/>
            </a:ext>
          </a:extLst>
        </p:spPr>
        <p:txBody>
          <a:bodyPr lIns="260095" tIns="260095" rIns="260095" bIns="260095">
            <a:spAutoFit/>
          </a:bodyPr>
          <a:lstStyle>
            <a:lvl1pPr algn="l" defTabSz="1300480">
              <a:defRPr b="0" sz="2800">
                <a:solidFill>
                  <a:srgbClr val="000000"/>
                </a:solidFill>
                <a:latin typeface="Arial"/>
                <a:ea typeface="Arial"/>
                <a:cs typeface="Arial"/>
                <a:sym typeface="Arial"/>
              </a:defRPr>
            </a:lvl1pPr>
          </a:lstStyle>
          <a:p>
            <a:pPr/>
            <a:r>
              <a:t>The addition of a polar oxygen  atom on peroxidized fatty acids reorients the FA chain, whereby it no longer remains buried within the membrane interior but rather protrudes into the aqueous compartment.  The newly dead lipid chain directly lowers the performance level of the membrane which responds by swinging the obsolete chain out of the membrane exposing it to macrophages for removal. </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31" name="image.jpeg" descr="image.jpeg"/>
          <p:cNvPicPr>
            <a:picLocks noChangeAspect="1"/>
          </p:cNvPicPr>
          <p:nvPr/>
        </p:nvPicPr>
        <p:blipFill>
          <a:blip r:embed="rId2">
            <a:extLst/>
          </a:blip>
          <a:stretch>
            <a:fillRect/>
          </a:stretch>
        </p:blipFill>
        <p:spPr>
          <a:xfrm>
            <a:off x="-1" y="-1"/>
            <a:ext cx="7398740" cy="9753601"/>
          </a:xfrm>
          <a:prstGeom prst="rect">
            <a:avLst/>
          </a:prstGeom>
          <a:ln w="12700">
            <a:miter lim="400000"/>
          </a:ln>
        </p:spPr>
      </p:pic>
      <p:sp>
        <p:nvSpPr>
          <p:cNvPr id="332" name="As cellular membranes undergo lipid peroxidation, such as during senescence or apoptosis, previously hydrophobic portions of fatty acids will move from the interior of the lipid bilayer to the aqueous exterior. This enables physical contact between pattern recognition receptor and molecular pattern ligand. Cell membranes thus “grow whiskers” as phospholipids undergo peroxidation, and many of their oxidized fatty acids protrude at the surface.…"/>
          <p:cNvSpPr txBox="1"/>
          <p:nvPr/>
        </p:nvSpPr>
        <p:spPr>
          <a:xfrm>
            <a:off x="975359" y="4768426"/>
            <a:ext cx="11722383" cy="3636871"/>
          </a:xfrm>
          <a:prstGeom prst="rect">
            <a:avLst/>
          </a:prstGeom>
          <a:solidFill>
            <a:srgbClr val="E8F3F8">
              <a:alpha val="90194"/>
            </a:srgbClr>
          </a:solidFill>
          <a:ln w="50800">
            <a:solidFill>
              <a:srgbClr val="404040">
                <a:alpha val="90194"/>
              </a:srgbClr>
            </a:solidFill>
          </a:ln>
          <a:effectLst>
            <a:outerShdw sx="100000" sy="100000" kx="0" ky="0" algn="b" rotWithShape="0" blurRad="63500" dist="50800" dir="2700000">
              <a:srgbClr val="000000">
                <a:alpha val="39999"/>
              </a:srgbClr>
            </a:outerShdw>
          </a:effectLst>
          <a:extLst>
            <a:ext uri="{C572A759-6A51-4108-AA02-DFA0A04FC94B}">
              <ma14:wrappingTextBoxFlag xmlns:ma14="http://schemas.microsoft.com/office/mac/drawingml/2011/main" val="1"/>
            </a:ext>
          </a:extLst>
        </p:spPr>
        <p:txBody>
          <a:bodyPr lIns="130047" tIns="130047" rIns="130047" bIns="130047">
            <a:spAutoFit/>
          </a:bodyPr>
          <a:lstStyle/>
          <a:p>
            <a:pPr algn="l" defTabSz="1300480">
              <a:defRPr b="0" sz="2800">
                <a:solidFill>
                  <a:srgbClr val="000000"/>
                </a:solidFill>
                <a:latin typeface="Arial"/>
                <a:ea typeface="Arial"/>
                <a:cs typeface="Arial"/>
                <a:sym typeface="Arial"/>
              </a:defRPr>
            </a:pPr>
            <a:r>
              <a:t>As cellular membranes undergo lipid peroxidation, such as during senescence or apoptosis, previously hydrophobic portions of fatty acids will move from the interior of the lipid bilayer to the aqueous exterior. This enables physical contact between pattern recognition receptor and molecular pattern ligand. Cell membranes thus “grow whiskers” as phospholipids undergo peroxidation, and many of their oxidized fatty acids protrude at the surface.</a:t>
            </a:r>
          </a:p>
          <a:p>
            <a:pPr algn="r" defTabSz="1300480">
              <a:defRPr sz="3400">
                <a:solidFill>
                  <a:srgbClr val="215968"/>
                </a:solidFill>
                <a:latin typeface="Arial"/>
                <a:ea typeface="Arial"/>
                <a:cs typeface="Arial"/>
                <a:sym typeface="Arial"/>
              </a:defRPr>
            </a:pPr>
            <a:r>
              <a:t>Greenberg ME et al, 2008</a:t>
            </a:r>
            <a:r>
              <a:rPr b="0" sz="2200"/>
              <a:t>    </a:t>
            </a:r>
          </a:p>
        </p:txBody>
      </p:sp>
      <p:pic>
        <p:nvPicPr>
          <p:cNvPr id="333" name="image.tif" descr="image.tif"/>
          <p:cNvPicPr>
            <a:picLocks noChangeAspect="1"/>
          </p:cNvPicPr>
          <p:nvPr/>
        </p:nvPicPr>
        <p:blipFill>
          <a:blip r:embed="rId3">
            <a:extLst/>
          </a:blip>
          <a:stretch>
            <a:fillRect/>
          </a:stretch>
        </p:blipFill>
        <p:spPr>
          <a:xfrm>
            <a:off x="8076071" y="313830"/>
            <a:ext cx="4386863" cy="4237851"/>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35" name="LipidWhisker" descr="LipidWhisker"/>
          <p:cNvPicPr>
            <a:picLocks noChangeAspect="1"/>
          </p:cNvPicPr>
          <p:nvPr/>
        </p:nvPicPr>
        <p:blipFill>
          <a:blip r:embed="rId3">
            <a:extLst/>
          </a:blip>
          <a:stretch>
            <a:fillRect/>
          </a:stretch>
        </p:blipFill>
        <p:spPr>
          <a:xfrm>
            <a:off x="1733973" y="1300479"/>
            <a:ext cx="9103361" cy="7220375"/>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8" name="Screenshot 2019-05-09 at 14.52.56.png" descr="Screenshot 2019-05-09 at 14.52.56.png"/>
          <p:cNvPicPr>
            <a:picLocks noChangeAspect="1"/>
          </p:cNvPicPr>
          <p:nvPr/>
        </p:nvPicPr>
        <p:blipFill>
          <a:blip r:embed="rId2">
            <a:extLst/>
          </a:blip>
          <a:stretch>
            <a:fillRect/>
          </a:stretch>
        </p:blipFill>
        <p:spPr>
          <a:xfrm>
            <a:off x="644673" y="437802"/>
            <a:ext cx="12002797" cy="8401958"/>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0" name="Rcpt_sys_DA2_like.png" descr="Rcpt_sys_DA2_like.png"/>
          <p:cNvPicPr>
            <a:picLocks noChangeAspect="1"/>
          </p:cNvPicPr>
          <p:nvPr/>
        </p:nvPicPr>
        <p:blipFill>
          <a:blip r:embed="rId2">
            <a:extLst/>
          </a:blip>
          <a:stretch>
            <a:fillRect/>
          </a:stretch>
        </p:blipFill>
        <p:spPr>
          <a:xfrm>
            <a:off x="1999488" y="-146304"/>
            <a:ext cx="8274304" cy="10036424"/>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Triangle"/>
          <p:cNvSpPr/>
          <p:nvPr/>
        </p:nvSpPr>
        <p:spPr>
          <a:xfrm rot="5400000">
            <a:off x="1606138" y="-1752443"/>
            <a:ext cx="9823838" cy="137513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close/>
              </a:path>
            </a:pathLst>
          </a:custGeom>
          <a:solidFill>
            <a:srgbClr val="007AAA"/>
          </a:solidFill>
          <a:ln w="12700">
            <a:solidFill>
              <a:srgbClr val="FFFFFF"/>
            </a:solidFill>
            <a:miter lim="400000"/>
          </a:ln>
        </p:spPr>
        <p:txBody>
          <a:bodyPr lIns="48767" tIns="48767" rIns="48767" bIns="48767" anchor="ctr"/>
          <a:lstStyle/>
          <a:p>
            <a:pPr defTabSz="585216">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3" name="Line"/>
          <p:cNvSpPr/>
          <p:nvPr/>
        </p:nvSpPr>
        <p:spPr>
          <a:xfrm>
            <a:off x="-1576832" y="81280"/>
            <a:ext cx="14456053" cy="9322364"/>
          </a:xfrm>
          <a:custGeom>
            <a:avLst/>
            <a:gdLst/>
            <a:ahLst/>
            <a:cxnLst>
              <a:cxn ang="0">
                <a:pos x="wd2" y="hd2"/>
              </a:cxn>
              <a:cxn ang="5400000">
                <a:pos x="wd2" y="hd2"/>
              </a:cxn>
              <a:cxn ang="10800000">
                <a:pos x="wd2" y="hd2"/>
              </a:cxn>
              <a:cxn ang="16200000">
                <a:pos x="wd2" y="hd2"/>
              </a:cxn>
            </a:cxnLst>
            <a:rect l="0" t="0" r="r" b="b"/>
            <a:pathLst>
              <a:path w="21550" h="21449" fill="norm" stroke="1" extrusionOk="0">
                <a:moveTo>
                  <a:pt x="0" y="14038"/>
                </a:moveTo>
                <a:cubicBezTo>
                  <a:pt x="57" y="14011"/>
                  <a:pt x="118" y="14001"/>
                  <a:pt x="168" y="13960"/>
                </a:cubicBezTo>
                <a:cubicBezTo>
                  <a:pt x="316" y="13844"/>
                  <a:pt x="444" y="13692"/>
                  <a:pt x="609" y="13618"/>
                </a:cubicBezTo>
                <a:cubicBezTo>
                  <a:pt x="720" y="13475"/>
                  <a:pt x="865" y="13383"/>
                  <a:pt x="969" y="13240"/>
                </a:cubicBezTo>
                <a:cubicBezTo>
                  <a:pt x="1080" y="13087"/>
                  <a:pt x="1191" y="12935"/>
                  <a:pt x="1302" y="12783"/>
                </a:cubicBezTo>
                <a:cubicBezTo>
                  <a:pt x="1329" y="12746"/>
                  <a:pt x="1333" y="12677"/>
                  <a:pt x="1356" y="12635"/>
                </a:cubicBezTo>
                <a:cubicBezTo>
                  <a:pt x="1434" y="12501"/>
                  <a:pt x="1582" y="12270"/>
                  <a:pt x="1689" y="12178"/>
                </a:cubicBezTo>
                <a:cubicBezTo>
                  <a:pt x="1764" y="12016"/>
                  <a:pt x="1871" y="11901"/>
                  <a:pt x="1965" y="11763"/>
                </a:cubicBezTo>
                <a:cubicBezTo>
                  <a:pt x="2252" y="11342"/>
                  <a:pt x="2581" y="11019"/>
                  <a:pt x="2904" y="10659"/>
                </a:cubicBezTo>
                <a:cubicBezTo>
                  <a:pt x="3022" y="10530"/>
                  <a:pt x="3076" y="10350"/>
                  <a:pt x="3184" y="10207"/>
                </a:cubicBezTo>
                <a:cubicBezTo>
                  <a:pt x="3201" y="10156"/>
                  <a:pt x="3217" y="10101"/>
                  <a:pt x="3238" y="10054"/>
                </a:cubicBezTo>
                <a:cubicBezTo>
                  <a:pt x="3261" y="9999"/>
                  <a:pt x="3298" y="9958"/>
                  <a:pt x="3322" y="9902"/>
                </a:cubicBezTo>
                <a:cubicBezTo>
                  <a:pt x="3382" y="9759"/>
                  <a:pt x="3423" y="9565"/>
                  <a:pt x="3514" y="9445"/>
                </a:cubicBezTo>
                <a:cubicBezTo>
                  <a:pt x="3625" y="9302"/>
                  <a:pt x="3736" y="9168"/>
                  <a:pt x="3847" y="9030"/>
                </a:cubicBezTo>
                <a:cubicBezTo>
                  <a:pt x="3948" y="8905"/>
                  <a:pt x="4113" y="8697"/>
                  <a:pt x="4207" y="8536"/>
                </a:cubicBezTo>
                <a:cubicBezTo>
                  <a:pt x="4227" y="8499"/>
                  <a:pt x="4237" y="8453"/>
                  <a:pt x="4261" y="8420"/>
                </a:cubicBezTo>
                <a:cubicBezTo>
                  <a:pt x="4328" y="8337"/>
                  <a:pt x="4419" y="8282"/>
                  <a:pt x="4483" y="8194"/>
                </a:cubicBezTo>
                <a:cubicBezTo>
                  <a:pt x="4591" y="8046"/>
                  <a:pt x="4715" y="7889"/>
                  <a:pt x="4843" y="7779"/>
                </a:cubicBezTo>
                <a:cubicBezTo>
                  <a:pt x="4880" y="7746"/>
                  <a:pt x="4920" y="7737"/>
                  <a:pt x="4954" y="7700"/>
                </a:cubicBezTo>
                <a:cubicBezTo>
                  <a:pt x="5079" y="7566"/>
                  <a:pt x="5186" y="7382"/>
                  <a:pt x="5311" y="7248"/>
                </a:cubicBezTo>
                <a:cubicBezTo>
                  <a:pt x="5456" y="7091"/>
                  <a:pt x="5610" y="6952"/>
                  <a:pt x="5755" y="6791"/>
                </a:cubicBezTo>
                <a:cubicBezTo>
                  <a:pt x="6007" y="6504"/>
                  <a:pt x="6246" y="6200"/>
                  <a:pt x="6502" y="5918"/>
                </a:cubicBezTo>
                <a:cubicBezTo>
                  <a:pt x="6684" y="5715"/>
                  <a:pt x="6862" y="5466"/>
                  <a:pt x="7081" y="5350"/>
                </a:cubicBezTo>
                <a:cubicBezTo>
                  <a:pt x="7145" y="5263"/>
                  <a:pt x="7222" y="5221"/>
                  <a:pt x="7303" y="5161"/>
                </a:cubicBezTo>
                <a:cubicBezTo>
                  <a:pt x="7377" y="5106"/>
                  <a:pt x="7525" y="5009"/>
                  <a:pt x="7525" y="5009"/>
                </a:cubicBezTo>
                <a:cubicBezTo>
                  <a:pt x="7667" y="4801"/>
                  <a:pt x="7478" y="5055"/>
                  <a:pt x="7663" y="4893"/>
                </a:cubicBezTo>
                <a:cubicBezTo>
                  <a:pt x="7741" y="4824"/>
                  <a:pt x="7822" y="4759"/>
                  <a:pt x="7885" y="4667"/>
                </a:cubicBezTo>
                <a:cubicBezTo>
                  <a:pt x="7902" y="4639"/>
                  <a:pt x="7919" y="4612"/>
                  <a:pt x="7939" y="4589"/>
                </a:cubicBezTo>
                <a:cubicBezTo>
                  <a:pt x="8209" y="4279"/>
                  <a:pt x="7896" y="4658"/>
                  <a:pt x="8161" y="4399"/>
                </a:cubicBezTo>
                <a:cubicBezTo>
                  <a:pt x="8313" y="4252"/>
                  <a:pt x="8185" y="4335"/>
                  <a:pt x="8299" y="4210"/>
                </a:cubicBezTo>
                <a:cubicBezTo>
                  <a:pt x="8384" y="4118"/>
                  <a:pt x="8468" y="4099"/>
                  <a:pt x="8548" y="3984"/>
                </a:cubicBezTo>
                <a:cubicBezTo>
                  <a:pt x="8616" y="3887"/>
                  <a:pt x="8649" y="3836"/>
                  <a:pt x="8744" y="3795"/>
                </a:cubicBezTo>
                <a:cubicBezTo>
                  <a:pt x="8831" y="3670"/>
                  <a:pt x="8905" y="3605"/>
                  <a:pt x="9020" y="3527"/>
                </a:cubicBezTo>
                <a:cubicBezTo>
                  <a:pt x="9144" y="3268"/>
                  <a:pt x="9609" y="2913"/>
                  <a:pt x="9821" y="2770"/>
                </a:cubicBezTo>
                <a:cubicBezTo>
                  <a:pt x="9901" y="2659"/>
                  <a:pt x="9912" y="2631"/>
                  <a:pt x="10043" y="2544"/>
                </a:cubicBezTo>
                <a:cubicBezTo>
                  <a:pt x="10117" y="2493"/>
                  <a:pt x="10265" y="2391"/>
                  <a:pt x="10265" y="2391"/>
                </a:cubicBezTo>
                <a:cubicBezTo>
                  <a:pt x="10369" y="2244"/>
                  <a:pt x="10484" y="2184"/>
                  <a:pt x="10622" y="2087"/>
                </a:cubicBezTo>
                <a:cubicBezTo>
                  <a:pt x="10756" y="1994"/>
                  <a:pt x="10867" y="1810"/>
                  <a:pt x="11009" y="1745"/>
                </a:cubicBezTo>
                <a:cubicBezTo>
                  <a:pt x="11126" y="1583"/>
                  <a:pt x="11278" y="1426"/>
                  <a:pt x="11426" y="1330"/>
                </a:cubicBezTo>
                <a:cubicBezTo>
                  <a:pt x="11544" y="1154"/>
                  <a:pt x="11399" y="1353"/>
                  <a:pt x="11591" y="1177"/>
                </a:cubicBezTo>
                <a:cubicBezTo>
                  <a:pt x="11736" y="1048"/>
                  <a:pt x="11867" y="909"/>
                  <a:pt x="12035" y="836"/>
                </a:cubicBezTo>
                <a:cubicBezTo>
                  <a:pt x="12180" y="692"/>
                  <a:pt x="12325" y="669"/>
                  <a:pt x="12476" y="568"/>
                </a:cubicBezTo>
                <a:cubicBezTo>
                  <a:pt x="12617" y="475"/>
                  <a:pt x="12708" y="300"/>
                  <a:pt x="12836" y="189"/>
                </a:cubicBezTo>
                <a:cubicBezTo>
                  <a:pt x="13381" y="272"/>
                  <a:pt x="13923" y="402"/>
                  <a:pt x="14468" y="494"/>
                </a:cubicBezTo>
                <a:cubicBezTo>
                  <a:pt x="15276" y="434"/>
                  <a:pt x="16044" y="120"/>
                  <a:pt x="16848" y="0"/>
                </a:cubicBezTo>
                <a:cubicBezTo>
                  <a:pt x="17676" y="46"/>
                  <a:pt x="18484" y="263"/>
                  <a:pt x="19308" y="342"/>
                </a:cubicBezTo>
                <a:cubicBezTo>
                  <a:pt x="19688" y="443"/>
                  <a:pt x="20065" y="346"/>
                  <a:pt x="20442" y="263"/>
                </a:cubicBezTo>
                <a:cubicBezTo>
                  <a:pt x="20930" y="314"/>
                  <a:pt x="20826" y="171"/>
                  <a:pt x="20967" y="605"/>
                </a:cubicBezTo>
                <a:cubicBezTo>
                  <a:pt x="20981" y="646"/>
                  <a:pt x="21004" y="683"/>
                  <a:pt x="21024" y="720"/>
                </a:cubicBezTo>
                <a:cubicBezTo>
                  <a:pt x="21088" y="993"/>
                  <a:pt x="21045" y="882"/>
                  <a:pt x="21136" y="1062"/>
                </a:cubicBezTo>
                <a:cubicBezTo>
                  <a:pt x="21223" y="1436"/>
                  <a:pt x="21284" y="1870"/>
                  <a:pt x="21438" y="2202"/>
                </a:cubicBezTo>
                <a:cubicBezTo>
                  <a:pt x="21479" y="2433"/>
                  <a:pt x="21526" y="2645"/>
                  <a:pt x="21550" y="2881"/>
                </a:cubicBezTo>
                <a:cubicBezTo>
                  <a:pt x="21526" y="3416"/>
                  <a:pt x="21600" y="3587"/>
                  <a:pt x="21243" y="3679"/>
                </a:cubicBezTo>
                <a:cubicBezTo>
                  <a:pt x="21051" y="3841"/>
                  <a:pt x="20853" y="3910"/>
                  <a:pt x="20637" y="3984"/>
                </a:cubicBezTo>
                <a:cubicBezTo>
                  <a:pt x="20563" y="4012"/>
                  <a:pt x="20489" y="4035"/>
                  <a:pt x="20415" y="4058"/>
                </a:cubicBezTo>
                <a:cubicBezTo>
                  <a:pt x="20378" y="4072"/>
                  <a:pt x="20304" y="4095"/>
                  <a:pt x="20304" y="4095"/>
                </a:cubicBezTo>
                <a:cubicBezTo>
                  <a:pt x="20129" y="4219"/>
                  <a:pt x="19917" y="4261"/>
                  <a:pt x="19722" y="4326"/>
                </a:cubicBezTo>
                <a:cubicBezTo>
                  <a:pt x="19342" y="4584"/>
                  <a:pt x="18918" y="4584"/>
                  <a:pt x="18507" y="4667"/>
                </a:cubicBezTo>
                <a:cubicBezTo>
                  <a:pt x="18278" y="4713"/>
                  <a:pt x="18066" y="4783"/>
                  <a:pt x="17844" y="4856"/>
                </a:cubicBezTo>
                <a:cubicBezTo>
                  <a:pt x="17753" y="4935"/>
                  <a:pt x="17669" y="5000"/>
                  <a:pt x="17565" y="5046"/>
                </a:cubicBezTo>
                <a:cubicBezTo>
                  <a:pt x="17396" y="5203"/>
                  <a:pt x="17178" y="5295"/>
                  <a:pt x="16986" y="5387"/>
                </a:cubicBezTo>
                <a:cubicBezTo>
                  <a:pt x="16956" y="5401"/>
                  <a:pt x="16932" y="5443"/>
                  <a:pt x="16902" y="5461"/>
                </a:cubicBezTo>
                <a:cubicBezTo>
                  <a:pt x="16727" y="5553"/>
                  <a:pt x="16531" y="5623"/>
                  <a:pt x="16350" y="5692"/>
                </a:cubicBezTo>
                <a:cubicBezTo>
                  <a:pt x="16256" y="5775"/>
                  <a:pt x="16181" y="5803"/>
                  <a:pt x="16074" y="5840"/>
                </a:cubicBezTo>
                <a:cubicBezTo>
                  <a:pt x="15939" y="5964"/>
                  <a:pt x="15761" y="6094"/>
                  <a:pt x="15603" y="6144"/>
                </a:cubicBezTo>
                <a:cubicBezTo>
                  <a:pt x="15374" y="6357"/>
                  <a:pt x="15653" y="6112"/>
                  <a:pt x="15434" y="6260"/>
                </a:cubicBezTo>
                <a:cubicBezTo>
                  <a:pt x="15172" y="6435"/>
                  <a:pt x="14923" y="6652"/>
                  <a:pt x="14660" y="6828"/>
                </a:cubicBezTo>
                <a:cubicBezTo>
                  <a:pt x="14586" y="6934"/>
                  <a:pt x="14378" y="7123"/>
                  <a:pt x="14273" y="7169"/>
                </a:cubicBezTo>
                <a:cubicBezTo>
                  <a:pt x="14132" y="7372"/>
                  <a:pt x="13960" y="7539"/>
                  <a:pt x="13775" y="7663"/>
                </a:cubicBezTo>
                <a:cubicBezTo>
                  <a:pt x="13610" y="7899"/>
                  <a:pt x="13354" y="8019"/>
                  <a:pt x="13169" y="8231"/>
                </a:cubicBezTo>
                <a:cubicBezTo>
                  <a:pt x="12947" y="8485"/>
                  <a:pt x="12728" y="8854"/>
                  <a:pt x="12449" y="8993"/>
                </a:cubicBezTo>
                <a:cubicBezTo>
                  <a:pt x="12314" y="9163"/>
                  <a:pt x="12187" y="9214"/>
                  <a:pt x="12035" y="9334"/>
                </a:cubicBezTo>
                <a:cubicBezTo>
                  <a:pt x="11779" y="9537"/>
                  <a:pt x="11544" y="9773"/>
                  <a:pt x="11288" y="9976"/>
                </a:cubicBezTo>
                <a:cubicBezTo>
                  <a:pt x="11157" y="10082"/>
                  <a:pt x="10975" y="10165"/>
                  <a:pt x="10871" y="10318"/>
                </a:cubicBezTo>
                <a:cubicBezTo>
                  <a:pt x="10756" y="10484"/>
                  <a:pt x="10608" y="10585"/>
                  <a:pt x="10484" y="10738"/>
                </a:cubicBezTo>
                <a:cubicBezTo>
                  <a:pt x="10295" y="10969"/>
                  <a:pt x="10420" y="10895"/>
                  <a:pt x="10265" y="10964"/>
                </a:cubicBezTo>
                <a:cubicBezTo>
                  <a:pt x="10087" y="11190"/>
                  <a:pt x="9905" y="11412"/>
                  <a:pt x="9710" y="11610"/>
                </a:cubicBezTo>
                <a:cubicBezTo>
                  <a:pt x="9656" y="11666"/>
                  <a:pt x="9599" y="11712"/>
                  <a:pt x="9545" y="11763"/>
                </a:cubicBezTo>
                <a:cubicBezTo>
                  <a:pt x="9518" y="11786"/>
                  <a:pt x="9461" y="11836"/>
                  <a:pt x="9461" y="11836"/>
                </a:cubicBezTo>
                <a:cubicBezTo>
                  <a:pt x="9336" y="12076"/>
                  <a:pt x="9117" y="12270"/>
                  <a:pt x="8962" y="12483"/>
                </a:cubicBezTo>
                <a:cubicBezTo>
                  <a:pt x="8656" y="12903"/>
                  <a:pt x="8313" y="13203"/>
                  <a:pt x="7966" y="13544"/>
                </a:cubicBezTo>
                <a:cubicBezTo>
                  <a:pt x="7936" y="13577"/>
                  <a:pt x="7916" y="13628"/>
                  <a:pt x="7885" y="13655"/>
                </a:cubicBezTo>
                <a:cubicBezTo>
                  <a:pt x="7862" y="13678"/>
                  <a:pt x="7828" y="13678"/>
                  <a:pt x="7801" y="13697"/>
                </a:cubicBezTo>
                <a:cubicBezTo>
                  <a:pt x="7771" y="13715"/>
                  <a:pt x="7744" y="13743"/>
                  <a:pt x="7717" y="13771"/>
                </a:cubicBezTo>
                <a:cubicBezTo>
                  <a:pt x="7650" y="13840"/>
                  <a:pt x="7603" y="13951"/>
                  <a:pt x="7525" y="13997"/>
                </a:cubicBezTo>
                <a:cubicBezTo>
                  <a:pt x="7438" y="14052"/>
                  <a:pt x="7340" y="14066"/>
                  <a:pt x="7249" y="14112"/>
                </a:cubicBezTo>
                <a:cubicBezTo>
                  <a:pt x="6684" y="14389"/>
                  <a:pt x="7283" y="14158"/>
                  <a:pt x="6640" y="14380"/>
                </a:cubicBezTo>
                <a:cubicBezTo>
                  <a:pt x="6425" y="14666"/>
                  <a:pt x="6193" y="14925"/>
                  <a:pt x="6004" y="15252"/>
                </a:cubicBezTo>
                <a:cubicBezTo>
                  <a:pt x="5913" y="15414"/>
                  <a:pt x="5822" y="15594"/>
                  <a:pt x="5698" y="15705"/>
                </a:cubicBezTo>
                <a:cubicBezTo>
                  <a:pt x="5647" y="15926"/>
                  <a:pt x="5509" y="16047"/>
                  <a:pt x="5422" y="16236"/>
                </a:cubicBezTo>
                <a:cubicBezTo>
                  <a:pt x="5267" y="16573"/>
                  <a:pt x="5129" y="16905"/>
                  <a:pt x="4954" y="17224"/>
                </a:cubicBezTo>
                <a:cubicBezTo>
                  <a:pt x="4860" y="17394"/>
                  <a:pt x="4769" y="17538"/>
                  <a:pt x="4675" y="17718"/>
                </a:cubicBezTo>
                <a:cubicBezTo>
                  <a:pt x="4648" y="17768"/>
                  <a:pt x="4594" y="17870"/>
                  <a:pt x="4594" y="17870"/>
                </a:cubicBezTo>
                <a:cubicBezTo>
                  <a:pt x="4567" y="17981"/>
                  <a:pt x="4486" y="18165"/>
                  <a:pt x="4426" y="18249"/>
                </a:cubicBezTo>
                <a:cubicBezTo>
                  <a:pt x="4385" y="18415"/>
                  <a:pt x="4291" y="18586"/>
                  <a:pt x="4234" y="18742"/>
                </a:cubicBezTo>
                <a:cubicBezTo>
                  <a:pt x="4143" y="18987"/>
                  <a:pt x="4126" y="19273"/>
                  <a:pt x="4012" y="19500"/>
                </a:cubicBezTo>
                <a:cubicBezTo>
                  <a:pt x="3968" y="19749"/>
                  <a:pt x="3867" y="19938"/>
                  <a:pt x="3763" y="20146"/>
                </a:cubicBezTo>
                <a:cubicBezTo>
                  <a:pt x="3716" y="20238"/>
                  <a:pt x="3675" y="20340"/>
                  <a:pt x="3652" y="20446"/>
                </a:cubicBezTo>
                <a:cubicBezTo>
                  <a:pt x="3642" y="20483"/>
                  <a:pt x="3638" y="20524"/>
                  <a:pt x="3625" y="20561"/>
                </a:cubicBezTo>
                <a:cubicBezTo>
                  <a:pt x="3554" y="20737"/>
                  <a:pt x="3409" y="20871"/>
                  <a:pt x="3291" y="20981"/>
                </a:cubicBezTo>
                <a:cubicBezTo>
                  <a:pt x="3214" y="21138"/>
                  <a:pt x="3116" y="21226"/>
                  <a:pt x="2989" y="21281"/>
                </a:cubicBezTo>
                <a:cubicBezTo>
                  <a:pt x="2770" y="21600"/>
                  <a:pt x="2248" y="21369"/>
                  <a:pt x="2050" y="21360"/>
                </a:cubicBezTo>
                <a:cubicBezTo>
                  <a:pt x="1891" y="21300"/>
                  <a:pt x="1959" y="21328"/>
                  <a:pt x="1770" y="21245"/>
                </a:cubicBezTo>
                <a:cubicBezTo>
                  <a:pt x="1743" y="21231"/>
                  <a:pt x="1689" y="21208"/>
                  <a:pt x="1689" y="21208"/>
                </a:cubicBezTo>
                <a:cubicBezTo>
                  <a:pt x="1663" y="21180"/>
                  <a:pt x="1629" y="21166"/>
                  <a:pt x="1605" y="21129"/>
                </a:cubicBezTo>
                <a:cubicBezTo>
                  <a:pt x="1562" y="21060"/>
                  <a:pt x="1494" y="20903"/>
                  <a:pt x="1494" y="20903"/>
                </a:cubicBezTo>
                <a:cubicBezTo>
                  <a:pt x="1363" y="20160"/>
                  <a:pt x="1461" y="19370"/>
                  <a:pt x="1329" y="18627"/>
                </a:cubicBezTo>
                <a:cubicBezTo>
                  <a:pt x="1302" y="18105"/>
                  <a:pt x="1282" y="17542"/>
                  <a:pt x="1191" y="17034"/>
                </a:cubicBezTo>
                <a:cubicBezTo>
                  <a:pt x="1178" y="16619"/>
                  <a:pt x="1178" y="15894"/>
                  <a:pt x="1080" y="15479"/>
                </a:cubicBezTo>
                <a:cubicBezTo>
                  <a:pt x="1033" y="15017"/>
                  <a:pt x="959" y="14565"/>
                  <a:pt x="885" y="14112"/>
                </a:cubicBezTo>
                <a:cubicBezTo>
                  <a:pt x="851" y="13923"/>
                  <a:pt x="855" y="13821"/>
                  <a:pt x="804" y="13618"/>
                </a:cubicBezTo>
                <a:cubicBezTo>
                  <a:pt x="794" y="13581"/>
                  <a:pt x="777" y="13507"/>
                  <a:pt x="777" y="13507"/>
                </a:cubicBezTo>
              </a:path>
            </a:pathLst>
          </a:custGeom>
          <a:solidFill>
            <a:srgbClr val="FFFED5"/>
          </a:solidFill>
          <a:ln w="12700">
            <a:solidFill>
              <a:srgbClr val="FFFFFF"/>
            </a:solidFill>
            <a:miter lim="400000"/>
          </a:ln>
        </p:spPr>
        <p:txBody>
          <a:bodyPr lIns="48767" tIns="48767" rIns="48767" bIns="48767" anchor="ctr"/>
          <a:lstStyle/>
          <a:p>
            <a:pPr defTabSz="585216">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4" name="Shape"/>
          <p:cNvSpPr/>
          <p:nvPr/>
        </p:nvSpPr>
        <p:spPr>
          <a:xfrm rot="19440000">
            <a:off x="1778686" y="2769352"/>
            <a:ext cx="1153339" cy="1939693"/>
          </a:xfrm>
          <a:custGeom>
            <a:avLst/>
            <a:gdLst/>
            <a:ahLst/>
            <a:cxnLst>
              <a:cxn ang="0">
                <a:pos x="wd2" y="hd2"/>
              </a:cxn>
              <a:cxn ang="5400000">
                <a:pos x="wd2" y="hd2"/>
              </a:cxn>
              <a:cxn ang="10800000">
                <a:pos x="wd2" y="hd2"/>
              </a:cxn>
              <a:cxn ang="16200000">
                <a:pos x="wd2" y="hd2"/>
              </a:cxn>
            </a:cxnLst>
            <a:rect l="0" t="0" r="r" b="b"/>
            <a:pathLst>
              <a:path w="19966" h="21281" fill="norm" stroke="1" extrusionOk="0">
                <a:moveTo>
                  <a:pt x="5118" y="5600"/>
                </a:moveTo>
                <a:cubicBezTo>
                  <a:pt x="4493" y="5549"/>
                  <a:pt x="3829" y="5515"/>
                  <a:pt x="3204" y="5447"/>
                </a:cubicBezTo>
                <a:cubicBezTo>
                  <a:pt x="2540" y="5379"/>
                  <a:pt x="1251" y="5174"/>
                  <a:pt x="1251" y="5174"/>
                </a:cubicBezTo>
                <a:cubicBezTo>
                  <a:pt x="-38" y="4034"/>
                  <a:pt x="-897" y="2366"/>
                  <a:pt x="1603" y="1396"/>
                </a:cubicBezTo>
                <a:cubicBezTo>
                  <a:pt x="2345" y="1106"/>
                  <a:pt x="4337" y="494"/>
                  <a:pt x="5431" y="272"/>
                </a:cubicBezTo>
                <a:cubicBezTo>
                  <a:pt x="6056" y="153"/>
                  <a:pt x="7384" y="0"/>
                  <a:pt x="7384" y="0"/>
                </a:cubicBezTo>
                <a:cubicBezTo>
                  <a:pt x="16485" y="187"/>
                  <a:pt x="11563" y="-17"/>
                  <a:pt x="16680" y="698"/>
                </a:cubicBezTo>
                <a:cubicBezTo>
                  <a:pt x="18555" y="1515"/>
                  <a:pt x="18555" y="1447"/>
                  <a:pt x="19258" y="2383"/>
                </a:cubicBezTo>
                <a:cubicBezTo>
                  <a:pt x="19141" y="3081"/>
                  <a:pt x="19219" y="3779"/>
                  <a:pt x="18945" y="4477"/>
                </a:cubicBezTo>
                <a:cubicBezTo>
                  <a:pt x="18789" y="4834"/>
                  <a:pt x="16836" y="5515"/>
                  <a:pt x="16367" y="6162"/>
                </a:cubicBezTo>
                <a:cubicBezTo>
                  <a:pt x="17109" y="7166"/>
                  <a:pt x="16602" y="6757"/>
                  <a:pt x="17656" y="7421"/>
                </a:cubicBezTo>
                <a:cubicBezTo>
                  <a:pt x="17969" y="7932"/>
                  <a:pt x="18320" y="8443"/>
                  <a:pt x="18594" y="8953"/>
                </a:cubicBezTo>
                <a:cubicBezTo>
                  <a:pt x="18867" y="11149"/>
                  <a:pt x="18828" y="13345"/>
                  <a:pt x="19258" y="15523"/>
                </a:cubicBezTo>
                <a:cubicBezTo>
                  <a:pt x="19297" y="15813"/>
                  <a:pt x="19883" y="16357"/>
                  <a:pt x="19883" y="16357"/>
                </a:cubicBezTo>
                <a:cubicBezTo>
                  <a:pt x="19766" y="17379"/>
                  <a:pt x="20703" y="19711"/>
                  <a:pt x="18281" y="20698"/>
                </a:cubicBezTo>
                <a:cubicBezTo>
                  <a:pt x="17617" y="21583"/>
                  <a:pt x="16133" y="21226"/>
                  <a:pt x="14102" y="21123"/>
                </a:cubicBezTo>
                <a:cubicBezTo>
                  <a:pt x="13008" y="20783"/>
                  <a:pt x="12266" y="20477"/>
                  <a:pt x="11524" y="20000"/>
                </a:cubicBezTo>
                <a:cubicBezTo>
                  <a:pt x="10860" y="18792"/>
                  <a:pt x="11133" y="17515"/>
                  <a:pt x="10274" y="16357"/>
                </a:cubicBezTo>
                <a:cubicBezTo>
                  <a:pt x="10157" y="15013"/>
                  <a:pt x="10079" y="13651"/>
                  <a:pt x="9923" y="12306"/>
                </a:cubicBezTo>
                <a:cubicBezTo>
                  <a:pt x="9844" y="11557"/>
                  <a:pt x="9766" y="10826"/>
                  <a:pt x="9610" y="10077"/>
                </a:cubicBezTo>
                <a:cubicBezTo>
                  <a:pt x="9532" y="9753"/>
                  <a:pt x="9298" y="8749"/>
                  <a:pt x="9298" y="9089"/>
                </a:cubicBezTo>
                <a:cubicBezTo>
                  <a:pt x="9298" y="10026"/>
                  <a:pt x="9610" y="10553"/>
                  <a:pt x="10274" y="11336"/>
                </a:cubicBezTo>
                <a:cubicBezTo>
                  <a:pt x="10157" y="12357"/>
                  <a:pt x="10001" y="13379"/>
                  <a:pt x="9923" y="14400"/>
                </a:cubicBezTo>
                <a:cubicBezTo>
                  <a:pt x="9493" y="20153"/>
                  <a:pt x="13399" y="19864"/>
                  <a:pt x="6407" y="20834"/>
                </a:cubicBezTo>
                <a:cubicBezTo>
                  <a:pt x="5665" y="20783"/>
                  <a:pt x="4806" y="20851"/>
                  <a:pt x="4142" y="20698"/>
                </a:cubicBezTo>
                <a:cubicBezTo>
                  <a:pt x="3790" y="20613"/>
                  <a:pt x="3009" y="19609"/>
                  <a:pt x="2540" y="19302"/>
                </a:cubicBezTo>
                <a:cubicBezTo>
                  <a:pt x="2150" y="18774"/>
                  <a:pt x="1954" y="18366"/>
                  <a:pt x="1251" y="17906"/>
                </a:cubicBezTo>
                <a:cubicBezTo>
                  <a:pt x="1056" y="17532"/>
                  <a:pt x="822" y="17157"/>
                  <a:pt x="626" y="16783"/>
                </a:cubicBezTo>
                <a:cubicBezTo>
                  <a:pt x="509" y="16596"/>
                  <a:pt x="314" y="16221"/>
                  <a:pt x="314" y="16221"/>
                </a:cubicBezTo>
                <a:cubicBezTo>
                  <a:pt x="626" y="14911"/>
                  <a:pt x="1017" y="13685"/>
                  <a:pt x="1915" y="12443"/>
                </a:cubicBezTo>
                <a:cubicBezTo>
                  <a:pt x="1290" y="11319"/>
                  <a:pt x="1368" y="11132"/>
                  <a:pt x="1603" y="9787"/>
                </a:cubicBezTo>
                <a:cubicBezTo>
                  <a:pt x="1798" y="8579"/>
                  <a:pt x="939" y="7421"/>
                  <a:pt x="2892" y="6570"/>
                </a:cubicBezTo>
                <a:cubicBezTo>
                  <a:pt x="3634" y="5600"/>
                  <a:pt x="2501" y="6706"/>
                  <a:pt x="4493" y="6009"/>
                </a:cubicBezTo>
                <a:cubicBezTo>
                  <a:pt x="5782" y="5549"/>
                  <a:pt x="4181" y="5600"/>
                  <a:pt x="5118" y="5600"/>
                </a:cubicBezTo>
                <a:close/>
              </a:path>
            </a:pathLst>
          </a:custGeom>
          <a:gradFill>
            <a:gsLst>
              <a:gs pos="0">
                <a:srgbClr val="D5F0FF"/>
              </a:gs>
              <a:gs pos="100000">
                <a:srgbClr val="FFFFFF"/>
              </a:gs>
            </a:gsLst>
            <a:lin ang="7559999"/>
          </a:gradFill>
          <a:ln w="12700">
            <a:solidFill>
              <a:srgbClr val="010000"/>
            </a:solidFill>
            <a:miter lim="400000"/>
          </a:ln>
        </p:spPr>
        <p:txBody>
          <a:bodyPr lIns="48767" tIns="48767" rIns="48767" bIns="48767" anchor="ctr"/>
          <a:lstStyle/>
          <a:p>
            <a:pPr defTabSz="585216">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5" name="Shape"/>
          <p:cNvSpPr/>
          <p:nvPr/>
        </p:nvSpPr>
        <p:spPr>
          <a:xfrm rot="19800000">
            <a:off x="4707226" y="1035417"/>
            <a:ext cx="1153340" cy="2034606"/>
          </a:xfrm>
          <a:custGeom>
            <a:avLst/>
            <a:gdLst/>
            <a:ahLst/>
            <a:cxnLst>
              <a:cxn ang="0">
                <a:pos x="wd2" y="hd2"/>
              </a:cxn>
              <a:cxn ang="5400000">
                <a:pos x="wd2" y="hd2"/>
              </a:cxn>
              <a:cxn ang="10800000">
                <a:pos x="wd2" y="hd2"/>
              </a:cxn>
              <a:cxn ang="16200000">
                <a:pos x="wd2" y="hd2"/>
              </a:cxn>
            </a:cxnLst>
            <a:rect l="0" t="0" r="r" b="b"/>
            <a:pathLst>
              <a:path w="19966" h="21281" fill="norm" stroke="1" extrusionOk="0">
                <a:moveTo>
                  <a:pt x="5118" y="5600"/>
                </a:moveTo>
                <a:cubicBezTo>
                  <a:pt x="4493" y="5549"/>
                  <a:pt x="3829" y="5515"/>
                  <a:pt x="3204" y="5447"/>
                </a:cubicBezTo>
                <a:cubicBezTo>
                  <a:pt x="2540" y="5379"/>
                  <a:pt x="1251" y="5174"/>
                  <a:pt x="1251" y="5174"/>
                </a:cubicBezTo>
                <a:cubicBezTo>
                  <a:pt x="-38" y="4034"/>
                  <a:pt x="-897" y="2366"/>
                  <a:pt x="1603" y="1396"/>
                </a:cubicBezTo>
                <a:cubicBezTo>
                  <a:pt x="2345" y="1106"/>
                  <a:pt x="4337" y="494"/>
                  <a:pt x="5431" y="272"/>
                </a:cubicBezTo>
                <a:cubicBezTo>
                  <a:pt x="6056" y="153"/>
                  <a:pt x="7384" y="0"/>
                  <a:pt x="7384" y="0"/>
                </a:cubicBezTo>
                <a:cubicBezTo>
                  <a:pt x="16485" y="187"/>
                  <a:pt x="11563" y="-17"/>
                  <a:pt x="16680" y="698"/>
                </a:cubicBezTo>
                <a:cubicBezTo>
                  <a:pt x="18555" y="1515"/>
                  <a:pt x="18555" y="1447"/>
                  <a:pt x="19258" y="2383"/>
                </a:cubicBezTo>
                <a:cubicBezTo>
                  <a:pt x="19141" y="3081"/>
                  <a:pt x="19219" y="3779"/>
                  <a:pt x="18945" y="4477"/>
                </a:cubicBezTo>
                <a:cubicBezTo>
                  <a:pt x="18789" y="4834"/>
                  <a:pt x="16836" y="5515"/>
                  <a:pt x="16367" y="6162"/>
                </a:cubicBezTo>
                <a:cubicBezTo>
                  <a:pt x="17109" y="7166"/>
                  <a:pt x="16602" y="6757"/>
                  <a:pt x="17656" y="7421"/>
                </a:cubicBezTo>
                <a:cubicBezTo>
                  <a:pt x="17969" y="7932"/>
                  <a:pt x="18320" y="8443"/>
                  <a:pt x="18594" y="8953"/>
                </a:cubicBezTo>
                <a:cubicBezTo>
                  <a:pt x="18867" y="11149"/>
                  <a:pt x="18828" y="13345"/>
                  <a:pt x="19258" y="15523"/>
                </a:cubicBezTo>
                <a:cubicBezTo>
                  <a:pt x="19297" y="15813"/>
                  <a:pt x="19883" y="16357"/>
                  <a:pt x="19883" y="16357"/>
                </a:cubicBezTo>
                <a:cubicBezTo>
                  <a:pt x="19766" y="17379"/>
                  <a:pt x="20703" y="19711"/>
                  <a:pt x="18281" y="20698"/>
                </a:cubicBezTo>
                <a:cubicBezTo>
                  <a:pt x="17617" y="21583"/>
                  <a:pt x="16133" y="21226"/>
                  <a:pt x="14102" y="21123"/>
                </a:cubicBezTo>
                <a:cubicBezTo>
                  <a:pt x="13008" y="20783"/>
                  <a:pt x="12266" y="20477"/>
                  <a:pt x="11524" y="20000"/>
                </a:cubicBezTo>
                <a:cubicBezTo>
                  <a:pt x="10860" y="18792"/>
                  <a:pt x="11133" y="17515"/>
                  <a:pt x="10274" y="16357"/>
                </a:cubicBezTo>
                <a:cubicBezTo>
                  <a:pt x="10157" y="15013"/>
                  <a:pt x="10079" y="13651"/>
                  <a:pt x="9923" y="12306"/>
                </a:cubicBezTo>
                <a:cubicBezTo>
                  <a:pt x="9844" y="11557"/>
                  <a:pt x="9766" y="10826"/>
                  <a:pt x="9610" y="10077"/>
                </a:cubicBezTo>
                <a:cubicBezTo>
                  <a:pt x="9532" y="9753"/>
                  <a:pt x="9298" y="8749"/>
                  <a:pt x="9298" y="9089"/>
                </a:cubicBezTo>
                <a:cubicBezTo>
                  <a:pt x="9298" y="10026"/>
                  <a:pt x="9610" y="10553"/>
                  <a:pt x="10274" y="11336"/>
                </a:cubicBezTo>
                <a:cubicBezTo>
                  <a:pt x="10157" y="12357"/>
                  <a:pt x="10001" y="13379"/>
                  <a:pt x="9923" y="14400"/>
                </a:cubicBezTo>
                <a:cubicBezTo>
                  <a:pt x="9493" y="20153"/>
                  <a:pt x="13399" y="19864"/>
                  <a:pt x="6407" y="20834"/>
                </a:cubicBezTo>
                <a:cubicBezTo>
                  <a:pt x="5665" y="20783"/>
                  <a:pt x="4806" y="20851"/>
                  <a:pt x="4142" y="20698"/>
                </a:cubicBezTo>
                <a:cubicBezTo>
                  <a:pt x="3790" y="20613"/>
                  <a:pt x="3009" y="19609"/>
                  <a:pt x="2540" y="19302"/>
                </a:cubicBezTo>
                <a:cubicBezTo>
                  <a:pt x="2150" y="18774"/>
                  <a:pt x="1954" y="18366"/>
                  <a:pt x="1251" y="17906"/>
                </a:cubicBezTo>
                <a:cubicBezTo>
                  <a:pt x="1056" y="17532"/>
                  <a:pt x="822" y="17157"/>
                  <a:pt x="626" y="16783"/>
                </a:cubicBezTo>
                <a:cubicBezTo>
                  <a:pt x="509" y="16596"/>
                  <a:pt x="314" y="16221"/>
                  <a:pt x="314" y="16221"/>
                </a:cubicBezTo>
                <a:cubicBezTo>
                  <a:pt x="626" y="14911"/>
                  <a:pt x="1017" y="13685"/>
                  <a:pt x="1915" y="12443"/>
                </a:cubicBezTo>
                <a:cubicBezTo>
                  <a:pt x="1290" y="11319"/>
                  <a:pt x="1368" y="11132"/>
                  <a:pt x="1603" y="9787"/>
                </a:cubicBezTo>
                <a:cubicBezTo>
                  <a:pt x="1798" y="8579"/>
                  <a:pt x="939" y="7421"/>
                  <a:pt x="2892" y="6570"/>
                </a:cubicBezTo>
                <a:cubicBezTo>
                  <a:pt x="3634" y="5600"/>
                  <a:pt x="2501" y="6706"/>
                  <a:pt x="4493" y="6009"/>
                </a:cubicBezTo>
                <a:cubicBezTo>
                  <a:pt x="5782" y="5549"/>
                  <a:pt x="4181" y="5600"/>
                  <a:pt x="5118" y="5600"/>
                </a:cubicBezTo>
                <a:close/>
              </a:path>
            </a:pathLst>
          </a:custGeom>
          <a:gradFill>
            <a:gsLst>
              <a:gs pos="0">
                <a:srgbClr val="D5F0FF"/>
              </a:gs>
              <a:gs pos="100000">
                <a:srgbClr val="D4FDD5"/>
              </a:gs>
            </a:gsLst>
            <a:lin ang="7199999"/>
          </a:gradFill>
          <a:ln w="12700">
            <a:solidFill>
              <a:srgbClr val="010000"/>
            </a:solidFill>
            <a:miter lim="400000"/>
          </a:ln>
        </p:spPr>
        <p:txBody>
          <a:bodyPr lIns="48767" tIns="48767" rIns="48767" bIns="48767" anchor="ctr"/>
          <a:lstStyle/>
          <a:p>
            <a:pPr defTabSz="585216">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6" name="Shape"/>
          <p:cNvSpPr/>
          <p:nvPr/>
        </p:nvSpPr>
        <p:spPr>
          <a:xfrm rot="19380000">
            <a:off x="6331376" y="-117897"/>
            <a:ext cx="1153339" cy="2034603"/>
          </a:xfrm>
          <a:custGeom>
            <a:avLst/>
            <a:gdLst/>
            <a:ahLst/>
            <a:cxnLst>
              <a:cxn ang="0">
                <a:pos x="wd2" y="hd2"/>
              </a:cxn>
              <a:cxn ang="5400000">
                <a:pos x="wd2" y="hd2"/>
              </a:cxn>
              <a:cxn ang="10800000">
                <a:pos x="wd2" y="hd2"/>
              </a:cxn>
              <a:cxn ang="16200000">
                <a:pos x="wd2" y="hd2"/>
              </a:cxn>
            </a:cxnLst>
            <a:rect l="0" t="0" r="r" b="b"/>
            <a:pathLst>
              <a:path w="19966" h="21281" fill="norm" stroke="1" extrusionOk="0">
                <a:moveTo>
                  <a:pt x="5118" y="5600"/>
                </a:moveTo>
                <a:cubicBezTo>
                  <a:pt x="4493" y="5549"/>
                  <a:pt x="3829" y="5515"/>
                  <a:pt x="3204" y="5447"/>
                </a:cubicBezTo>
                <a:cubicBezTo>
                  <a:pt x="2540" y="5379"/>
                  <a:pt x="1251" y="5174"/>
                  <a:pt x="1251" y="5174"/>
                </a:cubicBezTo>
                <a:cubicBezTo>
                  <a:pt x="-38" y="4034"/>
                  <a:pt x="-897" y="2366"/>
                  <a:pt x="1603" y="1396"/>
                </a:cubicBezTo>
                <a:cubicBezTo>
                  <a:pt x="2345" y="1106"/>
                  <a:pt x="4337" y="494"/>
                  <a:pt x="5431" y="272"/>
                </a:cubicBezTo>
                <a:cubicBezTo>
                  <a:pt x="6056" y="153"/>
                  <a:pt x="7384" y="0"/>
                  <a:pt x="7384" y="0"/>
                </a:cubicBezTo>
                <a:cubicBezTo>
                  <a:pt x="16485" y="187"/>
                  <a:pt x="11563" y="-17"/>
                  <a:pt x="16680" y="698"/>
                </a:cubicBezTo>
                <a:cubicBezTo>
                  <a:pt x="18555" y="1515"/>
                  <a:pt x="18555" y="1447"/>
                  <a:pt x="19258" y="2383"/>
                </a:cubicBezTo>
                <a:cubicBezTo>
                  <a:pt x="19141" y="3081"/>
                  <a:pt x="19219" y="3779"/>
                  <a:pt x="18945" y="4477"/>
                </a:cubicBezTo>
                <a:cubicBezTo>
                  <a:pt x="18789" y="4834"/>
                  <a:pt x="16836" y="5515"/>
                  <a:pt x="16367" y="6162"/>
                </a:cubicBezTo>
                <a:cubicBezTo>
                  <a:pt x="17109" y="7166"/>
                  <a:pt x="16602" y="6757"/>
                  <a:pt x="17656" y="7421"/>
                </a:cubicBezTo>
                <a:cubicBezTo>
                  <a:pt x="17969" y="7932"/>
                  <a:pt x="18320" y="8443"/>
                  <a:pt x="18594" y="8953"/>
                </a:cubicBezTo>
                <a:cubicBezTo>
                  <a:pt x="18867" y="11149"/>
                  <a:pt x="18828" y="13345"/>
                  <a:pt x="19258" y="15523"/>
                </a:cubicBezTo>
                <a:cubicBezTo>
                  <a:pt x="19297" y="15813"/>
                  <a:pt x="19883" y="16357"/>
                  <a:pt x="19883" y="16357"/>
                </a:cubicBezTo>
                <a:cubicBezTo>
                  <a:pt x="19766" y="17379"/>
                  <a:pt x="20703" y="19711"/>
                  <a:pt x="18281" y="20698"/>
                </a:cubicBezTo>
                <a:cubicBezTo>
                  <a:pt x="17617" y="21583"/>
                  <a:pt x="16133" y="21226"/>
                  <a:pt x="14102" y="21123"/>
                </a:cubicBezTo>
                <a:cubicBezTo>
                  <a:pt x="13008" y="20783"/>
                  <a:pt x="12266" y="20477"/>
                  <a:pt x="11524" y="20000"/>
                </a:cubicBezTo>
                <a:cubicBezTo>
                  <a:pt x="10860" y="18792"/>
                  <a:pt x="11133" y="17515"/>
                  <a:pt x="10274" y="16357"/>
                </a:cubicBezTo>
                <a:cubicBezTo>
                  <a:pt x="10157" y="15013"/>
                  <a:pt x="10079" y="13651"/>
                  <a:pt x="9923" y="12306"/>
                </a:cubicBezTo>
                <a:cubicBezTo>
                  <a:pt x="9844" y="11557"/>
                  <a:pt x="9766" y="10826"/>
                  <a:pt x="9610" y="10077"/>
                </a:cubicBezTo>
                <a:cubicBezTo>
                  <a:pt x="9532" y="9753"/>
                  <a:pt x="9298" y="8749"/>
                  <a:pt x="9298" y="9089"/>
                </a:cubicBezTo>
                <a:cubicBezTo>
                  <a:pt x="9298" y="10026"/>
                  <a:pt x="9610" y="10553"/>
                  <a:pt x="10274" y="11336"/>
                </a:cubicBezTo>
                <a:cubicBezTo>
                  <a:pt x="10157" y="12357"/>
                  <a:pt x="10001" y="13379"/>
                  <a:pt x="9923" y="14400"/>
                </a:cubicBezTo>
                <a:cubicBezTo>
                  <a:pt x="9493" y="20153"/>
                  <a:pt x="13399" y="19864"/>
                  <a:pt x="6407" y="20834"/>
                </a:cubicBezTo>
                <a:cubicBezTo>
                  <a:pt x="5665" y="20783"/>
                  <a:pt x="4806" y="20851"/>
                  <a:pt x="4142" y="20698"/>
                </a:cubicBezTo>
                <a:cubicBezTo>
                  <a:pt x="3790" y="20613"/>
                  <a:pt x="3009" y="19609"/>
                  <a:pt x="2540" y="19302"/>
                </a:cubicBezTo>
                <a:cubicBezTo>
                  <a:pt x="2150" y="18774"/>
                  <a:pt x="1954" y="18366"/>
                  <a:pt x="1251" y="17906"/>
                </a:cubicBezTo>
                <a:cubicBezTo>
                  <a:pt x="1056" y="17532"/>
                  <a:pt x="822" y="17157"/>
                  <a:pt x="626" y="16783"/>
                </a:cubicBezTo>
                <a:cubicBezTo>
                  <a:pt x="509" y="16596"/>
                  <a:pt x="314" y="16221"/>
                  <a:pt x="314" y="16221"/>
                </a:cubicBezTo>
                <a:cubicBezTo>
                  <a:pt x="626" y="14911"/>
                  <a:pt x="1017" y="13685"/>
                  <a:pt x="1915" y="12443"/>
                </a:cubicBezTo>
                <a:cubicBezTo>
                  <a:pt x="1290" y="11319"/>
                  <a:pt x="1368" y="11132"/>
                  <a:pt x="1603" y="9787"/>
                </a:cubicBezTo>
                <a:cubicBezTo>
                  <a:pt x="1798" y="8579"/>
                  <a:pt x="939" y="7421"/>
                  <a:pt x="2892" y="6570"/>
                </a:cubicBezTo>
                <a:cubicBezTo>
                  <a:pt x="3634" y="5600"/>
                  <a:pt x="2501" y="6706"/>
                  <a:pt x="4493" y="6009"/>
                </a:cubicBezTo>
                <a:cubicBezTo>
                  <a:pt x="5782" y="5549"/>
                  <a:pt x="4181" y="5600"/>
                  <a:pt x="5118" y="5600"/>
                </a:cubicBezTo>
                <a:close/>
              </a:path>
            </a:pathLst>
          </a:custGeom>
          <a:gradFill>
            <a:gsLst>
              <a:gs pos="0">
                <a:srgbClr val="D5F0FF"/>
              </a:gs>
              <a:gs pos="100000">
                <a:srgbClr val="FFFFFF"/>
              </a:gs>
            </a:gsLst>
            <a:lin ang="7620000"/>
          </a:gradFill>
          <a:ln w="12700">
            <a:solidFill>
              <a:srgbClr val="010000"/>
            </a:solidFill>
            <a:miter lim="400000"/>
          </a:ln>
        </p:spPr>
        <p:txBody>
          <a:bodyPr lIns="48767" tIns="48767" rIns="48767" bIns="48767" anchor="ctr"/>
          <a:lstStyle/>
          <a:p>
            <a:pPr defTabSz="585216">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7" name="Shape"/>
          <p:cNvSpPr/>
          <p:nvPr/>
        </p:nvSpPr>
        <p:spPr>
          <a:xfrm rot="19380000">
            <a:off x="913117" y="3346908"/>
            <a:ext cx="1153340" cy="1939695"/>
          </a:xfrm>
          <a:custGeom>
            <a:avLst/>
            <a:gdLst/>
            <a:ahLst/>
            <a:cxnLst>
              <a:cxn ang="0">
                <a:pos x="wd2" y="hd2"/>
              </a:cxn>
              <a:cxn ang="5400000">
                <a:pos x="wd2" y="hd2"/>
              </a:cxn>
              <a:cxn ang="10800000">
                <a:pos x="wd2" y="hd2"/>
              </a:cxn>
              <a:cxn ang="16200000">
                <a:pos x="wd2" y="hd2"/>
              </a:cxn>
            </a:cxnLst>
            <a:rect l="0" t="0" r="r" b="b"/>
            <a:pathLst>
              <a:path w="19966" h="21281" fill="norm" stroke="1" extrusionOk="0">
                <a:moveTo>
                  <a:pt x="5118" y="5600"/>
                </a:moveTo>
                <a:cubicBezTo>
                  <a:pt x="4493" y="5549"/>
                  <a:pt x="3829" y="5515"/>
                  <a:pt x="3204" y="5447"/>
                </a:cubicBezTo>
                <a:cubicBezTo>
                  <a:pt x="2540" y="5379"/>
                  <a:pt x="1251" y="5174"/>
                  <a:pt x="1251" y="5174"/>
                </a:cubicBezTo>
                <a:cubicBezTo>
                  <a:pt x="-38" y="4034"/>
                  <a:pt x="-897" y="2366"/>
                  <a:pt x="1603" y="1396"/>
                </a:cubicBezTo>
                <a:cubicBezTo>
                  <a:pt x="2345" y="1106"/>
                  <a:pt x="4337" y="494"/>
                  <a:pt x="5431" y="272"/>
                </a:cubicBezTo>
                <a:cubicBezTo>
                  <a:pt x="6056" y="153"/>
                  <a:pt x="7384" y="0"/>
                  <a:pt x="7384" y="0"/>
                </a:cubicBezTo>
                <a:cubicBezTo>
                  <a:pt x="16485" y="187"/>
                  <a:pt x="11563" y="-17"/>
                  <a:pt x="16680" y="698"/>
                </a:cubicBezTo>
                <a:cubicBezTo>
                  <a:pt x="18555" y="1515"/>
                  <a:pt x="18555" y="1447"/>
                  <a:pt x="19258" y="2383"/>
                </a:cubicBezTo>
                <a:cubicBezTo>
                  <a:pt x="19141" y="3081"/>
                  <a:pt x="19219" y="3779"/>
                  <a:pt x="18945" y="4477"/>
                </a:cubicBezTo>
                <a:cubicBezTo>
                  <a:pt x="18789" y="4834"/>
                  <a:pt x="16836" y="5515"/>
                  <a:pt x="16367" y="6162"/>
                </a:cubicBezTo>
                <a:cubicBezTo>
                  <a:pt x="17109" y="7166"/>
                  <a:pt x="16602" y="6757"/>
                  <a:pt x="17656" y="7421"/>
                </a:cubicBezTo>
                <a:cubicBezTo>
                  <a:pt x="17969" y="7932"/>
                  <a:pt x="18320" y="8443"/>
                  <a:pt x="18594" y="8953"/>
                </a:cubicBezTo>
                <a:cubicBezTo>
                  <a:pt x="18867" y="11149"/>
                  <a:pt x="18828" y="13345"/>
                  <a:pt x="19258" y="15523"/>
                </a:cubicBezTo>
                <a:cubicBezTo>
                  <a:pt x="19297" y="15813"/>
                  <a:pt x="19883" y="16357"/>
                  <a:pt x="19883" y="16357"/>
                </a:cubicBezTo>
                <a:cubicBezTo>
                  <a:pt x="19766" y="17379"/>
                  <a:pt x="20703" y="19711"/>
                  <a:pt x="18281" y="20698"/>
                </a:cubicBezTo>
                <a:cubicBezTo>
                  <a:pt x="17617" y="21583"/>
                  <a:pt x="16133" y="21226"/>
                  <a:pt x="14102" y="21123"/>
                </a:cubicBezTo>
                <a:cubicBezTo>
                  <a:pt x="13008" y="20783"/>
                  <a:pt x="12266" y="20477"/>
                  <a:pt x="11524" y="20000"/>
                </a:cubicBezTo>
                <a:cubicBezTo>
                  <a:pt x="10860" y="18791"/>
                  <a:pt x="11133" y="17515"/>
                  <a:pt x="10274" y="16357"/>
                </a:cubicBezTo>
                <a:cubicBezTo>
                  <a:pt x="10157" y="15013"/>
                  <a:pt x="10079" y="13651"/>
                  <a:pt x="9923" y="12306"/>
                </a:cubicBezTo>
                <a:cubicBezTo>
                  <a:pt x="9844" y="11557"/>
                  <a:pt x="9766" y="10826"/>
                  <a:pt x="9610" y="10077"/>
                </a:cubicBezTo>
                <a:cubicBezTo>
                  <a:pt x="9532" y="9753"/>
                  <a:pt x="9298" y="8749"/>
                  <a:pt x="9298" y="9089"/>
                </a:cubicBezTo>
                <a:cubicBezTo>
                  <a:pt x="9298" y="10026"/>
                  <a:pt x="9610" y="10553"/>
                  <a:pt x="10274" y="11336"/>
                </a:cubicBezTo>
                <a:cubicBezTo>
                  <a:pt x="10157" y="12357"/>
                  <a:pt x="10001" y="13379"/>
                  <a:pt x="9923" y="14400"/>
                </a:cubicBezTo>
                <a:cubicBezTo>
                  <a:pt x="9493" y="20153"/>
                  <a:pt x="13399" y="19864"/>
                  <a:pt x="6407" y="20834"/>
                </a:cubicBezTo>
                <a:cubicBezTo>
                  <a:pt x="5665" y="20783"/>
                  <a:pt x="4806" y="20851"/>
                  <a:pt x="4142" y="20698"/>
                </a:cubicBezTo>
                <a:cubicBezTo>
                  <a:pt x="3790" y="20613"/>
                  <a:pt x="3009" y="19609"/>
                  <a:pt x="2540" y="19302"/>
                </a:cubicBezTo>
                <a:cubicBezTo>
                  <a:pt x="2150" y="18774"/>
                  <a:pt x="1954" y="18366"/>
                  <a:pt x="1251" y="17906"/>
                </a:cubicBezTo>
                <a:cubicBezTo>
                  <a:pt x="1056" y="17532"/>
                  <a:pt x="822" y="17157"/>
                  <a:pt x="626" y="16783"/>
                </a:cubicBezTo>
                <a:cubicBezTo>
                  <a:pt x="509" y="16596"/>
                  <a:pt x="314" y="16221"/>
                  <a:pt x="314" y="16221"/>
                </a:cubicBezTo>
                <a:cubicBezTo>
                  <a:pt x="626" y="14911"/>
                  <a:pt x="1017" y="13685"/>
                  <a:pt x="1915" y="12443"/>
                </a:cubicBezTo>
                <a:cubicBezTo>
                  <a:pt x="1290" y="11319"/>
                  <a:pt x="1368" y="11132"/>
                  <a:pt x="1603" y="9787"/>
                </a:cubicBezTo>
                <a:cubicBezTo>
                  <a:pt x="1798" y="8579"/>
                  <a:pt x="939" y="7421"/>
                  <a:pt x="2892" y="6570"/>
                </a:cubicBezTo>
                <a:cubicBezTo>
                  <a:pt x="3634" y="5600"/>
                  <a:pt x="2501" y="6706"/>
                  <a:pt x="4493" y="6009"/>
                </a:cubicBezTo>
                <a:cubicBezTo>
                  <a:pt x="5782" y="5549"/>
                  <a:pt x="4181" y="5600"/>
                  <a:pt x="5118" y="5600"/>
                </a:cubicBezTo>
                <a:close/>
              </a:path>
            </a:pathLst>
          </a:custGeom>
          <a:gradFill>
            <a:gsLst>
              <a:gs pos="0">
                <a:srgbClr val="D5F0FF"/>
              </a:gs>
              <a:gs pos="100000">
                <a:srgbClr val="FFFFFF"/>
              </a:gs>
            </a:gsLst>
            <a:lin ang="7620000"/>
          </a:gradFill>
          <a:ln w="12700">
            <a:solidFill>
              <a:srgbClr val="010000"/>
            </a:solidFill>
            <a:miter lim="400000"/>
          </a:ln>
        </p:spPr>
        <p:txBody>
          <a:bodyPr lIns="48767" tIns="48767" rIns="48767" bIns="48767" anchor="ctr"/>
          <a:lstStyle/>
          <a:p>
            <a:pPr defTabSz="585216">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8" name="Oval"/>
          <p:cNvSpPr/>
          <p:nvPr/>
        </p:nvSpPr>
        <p:spPr>
          <a:xfrm rot="1020000">
            <a:off x="5852305" y="5951049"/>
            <a:ext cx="1739393" cy="959105"/>
          </a:xfrm>
          <a:prstGeom prst="ellipse">
            <a:avLst/>
          </a:prstGeom>
          <a:solidFill>
            <a:srgbClr val="FF2600"/>
          </a:solidFill>
          <a:ln w="12700">
            <a:solidFill>
              <a:srgbClr val="FFFFFF"/>
            </a:solidFill>
            <a:miter lim="400000"/>
          </a:ln>
        </p:spPr>
        <p:txBody>
          <a:bodyPr lIns="48767" tIns="48767" rIns="48767" bIns="48767" anchor="ctr"/>
          <a:lstStyle/>
          <a:p>
            <a:pPr defTabSz="585216">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9" name="Shape"/>
          <p:cNvSpPr/>
          <p:nvPr/>
        </p:nvSpPr>
        <p:spPr>
          <a:xfrm rot="21420000">
            <a:off x="321990" y="1800759"/>
            <a:ext cx="13701475" cy="7864990"/>
          </a:xfrm>
          <a:custGeom>
            <a:avLst/>
            <a:gdLst/>
            <a:ahLst/>
            <a:cxnLst>
              <a:cxn ang="0">
                <a:pos x="wd2" y="hd2"/>
              </a:cxn>
              <a:cxn ang="5400000">
                <a:pos x="wd2" y="hd2"/>
              </a:cxn>
              <a:cxn ang="10800000">
                <a:pos x="wd2" y="hd2"/>
              </a:cxn>
              <a:cxn ang="16200000">
                <a:pos x="wd2" y="hd2"/>
              </a:cxn>
            </a:cxnLst>
            <a:rect l="0" t="0" r="r" b="b"/>
            <a:pathLst>
              <a:path w="21570" h="21561" fill="norm" stroke="1" extrusionOk="0">
                <a:moveTo>
                  <a:pt x="244" y="20549"/>
                </a:moveTo>
                <a:cubicBezTo>
                  <a:pt x="307" y="20261"/>
                  <a:pt x="491" y="20178"/>
                  <a:pt x="610" y="19957"/>
                </a:cubicBezTo>
                <a:cubicBezTo>
                  <a:pt x="924" y="19376"/>
                  <a:pt x="1274" y="18829"/>
                  <a:pt x="1581" y="18231"/>
                </a:cubicBezTo>
                <a:cubicBezTo>
                  <a:pt x="1721" y="17960"/>
                  <a:pt x="1810" y="17645"/>
                  <a:pt x="1943" y="17368"/>
                </a:cubicBezTo>
                <a:cubicBezTo>
                  <a:pt x="1969" y="17313"/>
                  <a:pt x="2010" y="17280"/>
                  <a:pt x="2036" y="17230"/>
                </a:cubicBezTo>
                <a:cubicBezTo>
                  <a:pt x="2080" y="17147"/>
                  <a:pt x="2157" y="16959"/>
                  <a:pt x="2157" y="16959"/>
                </a:cubicBezTo>
                <a:cubicBezTo>
                  <a:pt x="2198" y="16771"/>
                  <a:pt x="2313" y="16649"/>
                  <a:pt x="2401" y="16500"/>
                </a:cubicBezTo>
                <a:cubicBezTo>
                  <a:pt x="2582" y="16185"/>
                  <a:pt x="2767" y="15869"/>
                  <a:pt x="2948" y="15549"/>
                </a:cubicBezTo>
                <a:cubicBezTo>
                  <a:pt x="3007" y="15444"/>
                  <a:pt x="3066" y="15333"/>
                  <a:pt x="3129" y="15228"/>
                </a:cubicBezTo>
                <a:cubicBezTo>
                  <a:pt x="3195" y="15117"/>
                  <a:pt x="3343" y="14913"/>
                  <a:pt x="3343" y="14913"/>
                </a:cubicBezTo>
                <a:cubicBezTo>
                  <a:pt x="3402" y="14730"/>
                  <a:pt x="3683" y="14221"/>
                  <a:pt x="3798" y="14050"/>
                </a:cubicBezTo>
                <a:cubicBezTo>
                  <a:pt x="3824" y="14011"/>
                  <a:pt x="3860" y="13994"/>
                  <a:pt x="3886" y="13956"/>
                </a:cubicBezTo>
                <a:cubicBezTo>
                  <a:pt x="3953" y="13839"/>
                  <a:pt x="3997" y="13701"/>
                  <a:pt x="4071" y="13591"/>
                </a:cubicBezTo>
                <a:cubicBezTo>
                  <a:pt x="4130" y="13502"/>
                  <a:pt x="4193" y="13408"/>
                  <a:pt x="4252" y="13320"/>
                </a:cubicBezTo>
                <a:cubicBezTo>
                  <a:pt x="4474" y="12988"/>
                  <a:pt x="4662" y="12435"/>
                  <a:pt x="4921" y="12186"/>
                </a:cubicBezTo>
                <a:cubicBezTo>
                  <a:pt x="5076" y="11821"/>
                  <a:pt x="5323" y="11572"/>
                  <a:pt x="5497" y="11229"/>
                </a:cubicBezTo>
                <a:cubicBezTo>
                  <a:pt x="5900" y="10427"/>
                  <a:pt x="6465" y="9763"/>
                  <a:pt x="6956" y="9094"/>
                </a:cubicBezTo>
                <a:cubicBezTo>
                  <a:pt x="7063" y="8950"/>
                  <a:pt x="7156" y="8789"/>
                  <a:pt x="7259" y="8640"/>
                </a:cubicBezTo>
                <a:cubicBezTo>
                  <a:pt x="7392" y="8446"/>
                  <a:pt x="7573" y="8280"/>
                  <a:pt x="7713" y="8092"/>
                </a:cubicBezTo>
                <a:cubicBezTo>
                  <a:pt x="7832" y="7938"/>
                  <a:pt x="7968" y="7810"/>
                  <a:pt x="8079" y="7639"/>
                </a:cubicBezTo>
                <a:cubicBezTo>
                  <a:pt x="8109" y="7595"/>
                  <a:pt x="8131" y="7534"/>
                  <a:pt x="8168" y="7501"/>
                </a:cubicBezTo>
                <a:cubicBezTo>
                  <a:pt x="8264" y="7423"/>
                  <a:pt x="8371" y="7379"/>
                  <a:pt x="8471" y="7318"/>
                </a:cubicBezTo>
                <a:cubicBezTo>
                  <a:pt x="8607" y="7113"/>
                  <a:pt x="8748" y="6909"/>
                  <a:pt x="8899" y="6726"/>
                </a:cubicBezTo>
                <a:cubicBezTo>
                  <a:pt x="8966" y="6643"/>
                  <a:pt x="9047" y="6588"/>
                  <a:pt x="9110" y="6499"/>
                </a:cubicBezTo>
                <a:cubicBezTo>
                  <a:pt x="9169" y="6416"/>
                  <a:pt x="9254" y="6278"/>
                  <a:pt x="9324" y="6228"/>
                </a:cubicBezTo>
                <a:cubicBezTo>
                  <a:pt x="9690" y="5963"/>
                  <a:pt x="10148" y="5891"/>
                  <a:pt x="10506" y="5636"/>
                </a:cubicBezTo>
                <a:cubicBezTo>
                  <a:pt x="10724" y="5476"/>
                  <a:pt x="10942" y="5249"/>
                  <a:pt x="11175" y="5139"/>
                </a:cubicBezTo>
                <a:cubicBezTo>
                  <a:pt x="11301" y="5011"/>
                  <a:pt x="11400" y="4895"/>
                  <a:pt x="11541" y="4818"/>
                </a:cubicBezTo>
                <a:cubicBezTo>
                  <a:pt x="11659" y="4685"/>
                  <a:pt x="11744" y="4674"/>
                  <a:pt x="11873" y="4591"/>
                </a:cubicBezTo>
                <a:cubicBezTo>
                  <a:pt x="12025" y="4497"/>
                  <a:pt x="12165" y="4381"/>
                  <a:pt x="12328" y="4320"/>
                </a:cubicBezTo>
                <a:cubicBezTo>
                  <a:pt x="12679" y="4060"/>
                  <a:pt x="13011" y="3756"/>
                  <a:pt x="13362" y="3501"/>
                </a:cubicBezTo>
                <a:cubicBezTo>
                  <a:pt x="13428" y="3452"/>
                  <a:pt x="13476" y="3369"/>
                  <a:pt x="13543" y="3319"/>
                </a:cubicBezTo>
                <a:cubicBezTo>
                  <a:pt x="13584" y="3291"/>
                  <a:pt x="13624" y="3258"/>
                  <a:pt x="13665" y="3230"/>
                </a:cubicBezTo>
                <a:cubicBezTo>
                  <a:pt x="13798" y="3147"/>
                  <a:pt x="13905" y="3136"/>
                  <a:pt x="14060" y="3092"/>
                </a:cubicBezTo>
                <a:cubicBezTo>
                  <a:pt x="14278" y="2932"/>
                  <a:pt x="14489" y="2843"/>
                  <a:pt x="14729" y="2771"/>
                </a:cubicBezTo>
                <a:cubicBezTo>
                  <a:pt x="14769" y="2744"/>
                  <a:pt x="14806" y="2705"/>
                  <a:pt x="14847" y="2683"/>
                </a:cubicBezTo>
                <a:cubicBezTo>
                  <a:pt x="14928" y="2644"/>
                  <a:pt x="15091" y="2594"/>
                  <a:pt x="15091" y="2594"/>
                </a:cubicBezTo>
                <a:cubicBezTo>
                  <a:pt x="15316" y="2367"/>
                  <a:pt x="15039" y="2622"/>
                  <a:pt x="15305" y="2456"/>
                </a:cubicBezTo>
                <a:cubicBezTo>
                  <a:pt x="15338" y="2434"/>
                  <a:pt x="15360" y="2390"/>
                  <a:pt x="15394" y="2367"/>
                </a:cubicBezTo>
                <a:cubicBezTo>
                  <a:pt x="15423" y="2345"/>
                  <a:pt x="15457" y="2334"/>
                  <a:pt x="15486" y="2318"/>
                </a:cubicBezTo>
                <a:cubicBezTo>
                  <a:pt x="15608" y="2185"/>
                  <a:pt x="16022" y="1859"/>
                  <a:pt x="16155" y="1820"/>
                </a:cubicBezTo>
                <a:cubicBezTo>
                  <a:pt x="16358" y="1759"/>
                  <a:pt x="16761" y="1637"/>
                  <a:pt x="16761" y="1637"/>
                </a:cubicBezTo>
                <a:cubicBezTo>
                  <a:pt x="17082" y="1394"/>
                  <a:pt x="17389" y="1123"/>
                  <a:pt x="17732" y="957"/>
                </a:cubicBezTo>
                <a:cubicBezTo>
                  <a:pt x="17776" y="935"/>
                  <a:pt x="17810" y="879"/>
                  <a:pt x="17854" y="863"/>
                </a:cubicBezTo>
                <a:cubicBezTo>
                  <a:pt x="17954" y="830"/>
                  <a:pt x="18057" y="835"/>
                  <a:pt x="18157" y="819"/>
                </a:cubicBezTo>
                <a:cubicBezTo>
                  <a:pt x="18807" y="570"/>
                  <a:pt x="18231" y="758"/>
                  <a:pt x="18948" y="636"/>
                </a:cubicBezTo>
                <a:cubicBezTo>
                  <a:pt x="19638" y="520"/>
                  <a:pt x="20377" y="321"/>
                  <a:pt x="21042" y="0"/>
                </a:cubicBezTo>
                <a:cubicBezTo>
                  <a:pt x="21216" y="33"/>
                  <a:pt x="21397" y="0"/>
                  <a:pt x="21559" y="94"/>
                </a:cubicBezTo>
                <a:cubicBezTo>
                  <a:pt x="21600" y="116"/>
                  <a:pt x="21515" y="210"/>
                  <a:pt x="21497" y="271"/>
                </a:cubicBezTo>
                <a:cubicBezTo>
                  <a:pt x="21452" y="420"/>
                  <a:pt x="21426" y="520"/>
                  <a:pt x="21345" y="636"/>
                </a:cubicBezTo>
                <a:cubicBezTo>
                  <a:pt x="21194" y="559"/>
                  <a:pt x="21197" y="520"/>
                  <a:pt x="21164" y="271"/>
                </a:cubicBezTo>
                <a:cubicBezTo>
                  <a:pt x="21087" y="448"/>
                  <a:pt x="21068" y="564"/>
                  <a:pt x="21042" y="774"/>
                </a:cubicBezTo>
                <a:cubicBezTo>
                  <a:pt x="21013" y="2229"/>
                  <a:pt x="20976" y="3689"/>
                  <a:pt x="20891" y="5139"/>
                </a:cubicBezTo>
                <a:cubicBezTo>
                  <a:pt x="20739" y="10460"/>
                  <a:pt x="20850" y="15598"/>
                  <a:pt x="20861" y="21047"/>
                </a:cubicBezTo>
                <a:cubicBezTo>
                  <a:pt x="20850" y="21213"/>
                  <a:pt x="20861" y="21390"/>
                  <a:pt x="20832" y="21550"/>
                </a:cubicBezTo>
                <a:cubicBezTo>
                  <a:pt x="20824" y="21600"/>
                  <a:pt x="20809" y="21456"/>
                  <a:pt x="20798" y="21412"/>
                </a:cubicBezTo>
                <a:cubicBezTo>
                  <a:pt x="20758" y="21240"/>
                  <a:pt x="20784" y="21097"/>
                  <a:pt x="20647" y="21091"/>
                </a:cubicBezTo>
                <a:cubicBezTo>
                  <a:pt x="20100" y="21063"/>
                  <a:pt x="19553" y="21063"/>
                  <a:pt x="19007" y="21047"/>
                </a:cubicBezTo>
                <a:cubicBezTo>
                  <a:pt x="17921" y="20953"/>
                  <a:pt x="16853" y="20815"/>
                  <a:pt x="15759" y="20776"/>
                </a:cubicBezTo>
                <a:cubicBezTo>
                  <a:pt x="14452" y="20798"/>
                  <a:pt x="13174" y="20848"/>
                  <a:pt x="11873" y="20914"/>
                </a:cubicBezTo>
                <a:cubicBezTo>
                  <a:pt x="10558" y="20898"/>
                  <a:pt x="9243" y="20892"/>
                  <a:pt x="7928" y="20864"/>
                </a:cubicBezTo>
                <a:cubicBezTo>
                  <a:pt x="7278" y="20853"/>
                  <a:pt x="6635" y="20649"/>
                  <a:pt x="5985" y="20593"/>
                </a:cubicBezTo>
                <a:cubicBezTo>
                  <a:pt x="3990" y="20433"/>
                  <a:pt x="1995" y="20195"/>
                  <a:pt x="0" y="20095"/>
                </a:cubicBezTo>
                <a:cubicBezTo>
                  <a:pt x="111" y="20250"/>
                  <a:pt x="55" y="20145"/>
                  <a:pt x="122" y="20455"/>
                </a:cubicBezTo>
                <a:cubicBezTo>
                  <a:pt x="137" y="20521"/>
                  <a:pt x="203" y="20516"/>
                  <a:pt x="244" y="20549"/>
                </a:cubicBezTo>
                <a:close/>
              </a:path>
            </a:pathLst>
          </a:custGeom>
          <a:solidFill>
            <a:srgbClr val="FFFDA9"/>
          </a:solidFill>
          <a:ln w="12700">
            <a:solidFill>
              <a:srgbClr val="FDE600"/>
            </a:solidFill>
            <a:miter lim="400000"/>
          </a:ln>
        </p:spPr>
        <p:txBody>
          <a:bodyPr lIns="48767" tIns="48767" rIns="48767" bIns="48767" anchor="ctr"/>
          <a:lstStyle/>
          <a:p>
            <a:pPr defTabSz="585216">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0" name="Shape"/>
          <p:cNvSpPr/>
          <p:nvPr/>
        </p:nvSpPr>
        <p:spPr>
          <a:xfrm rot="9780000">
            <a:off x="11320041" y="-188774"/>
            <a:ext cx="1153340" cy="2220458"/>
          </a:xfrm>
          <a:custGeom>
            <a:avLst/>
            <a:gdLst/>
            <a:ahLst/>
            <a:cxnLst>
              <a:cxn ang="0">
                <a:pos x="wd2" y="hd2"/>
              </a:cxn>
              <a:cxn ang="5400000">
                <a:pos x="wd2" y="hd2"/>
              </a:cxn>
              <a:cxn ang="10800000">
                <a:pos x="wd2" y="hd2"/>
              </a:cxn>
              <a:cxn ang="16200000">
                <a:pos x="wd2" y="hd2"/>
              </a:cxn>
            </a:cxnLst>
            <a:rect l="0" t="0" r="r" b="b"/>
            <a:pathLst>
              <a:path w="19966" h="21281" fill="norm" stroke="1" extrusionOk="0">
                <a:moveTo>
                  <a:pt x="5118" y="5600"/>
                </a:moveTo>
                <a:cubicBezTo>
                  <a:pt x="4493" y="5549"/>
                  <a:pt x="3829" y="5515"/>
                  <a:pt x="3204" y="5447"/>
                </a:cubicBezTo>
                <a:cubicBezTo>
                  <a:pt x="2540" y="5379"/>
                  <a:pt x="1251" y="5174"/>
                  <a:pt x="1251" y="5174"/>
                </a:cubicBezTo>
                <a:cubicBezTo>
                  <a:pt x="-38" y="4034"/>
                  <a:pt x="-897" y="2366"/>
                  <a:pt x="1603" y="1396"/>
                </a:cubicBezTo>
                <a:cubicBezTo>
                  <a:pt x="2345" y="1106"/>
                  <a:pt x="4337" y="494"/>
                  <a:pt x="5431" y="272"/>
                </a:cubicBezTo>
                <a:cubicBezTo>
                  <a:pt x="6056" y="153"/>
                  <a:pt x="7384" y="0"/>
                  <a:pt x="7384" y="0"/>
                </a:cubicBezTo>
                <a:cubicBezTo>
                  <a:pt x="16485" y="187"/>
                  <a:pt x="11563" y="-17"/>
                  <a:pt x="16680" y="698"/>
                </a:cubicBezTo>
                <a:cubicBezTo>
                  <a:pt x="18555" y="1515"/>
                  <a:pt x="18555" y="1447"/>
                  <a:pt x="19258" y="2383"/>
                </a:cubicBezTo>
                <a:cubicBezTo>
                  <a:pt x="19141" y="3081"/>
                  <a:pt x="19219" y="3779"/>
                  <a:pt x="18945" y="4477"/>
                </a:cubicBezTo>
                <a:cubicBezTo>
                  <a:pt x="18789" y="4834"/>
                  <a:pt x="16836" y="5515"/>
                  <a:pt x="16367" y="6162"/>
                </a:cubicBezTo>
                <a:cubicBezTo>
                  <a:pt x="17109" y="7166"/>
                  <a:pt x="16602" y="6757"/>
                  <a:pt x="17656" y="7421"/>
                </a:cubicBezTo>
                <a:cubicBezTo>
                  <a:pt x="17969" y="7932"/>
                  <a:pt x="18320" y="8443"/>
                  <a:pt x="18594" y="8953"/>
                </a:cubicBezTo>
                <a:cubicBezTo>
                  <a:pt x="18867" y="11149"/>
                  <a:pt x="18828" y="13345"/>
                  <a:pt x="19258" y="15523"/>
                </a:cubicBezTo>
                <a:cubicBezTo>
                  <a:pt x="19297" y="15813"/>
                  <a:pt x="19883" y="16357"/>
                  <a:pt x="19883" y="16357"/>
                </a:cubicBezTo>
                <a:cubicBezTo>
                  <a:pt x="19766" y="17379"/>
                  <a:pt x="20703" y="19711"/>
                  <a:pt x="18281" y="20698"/>
                </a:cubicBezTo>
                <a:cubicBezTo>
                  <a:pt x="17617" y="21583"/>
                  <a:pt x="16133" y="21226"/>
                  <a:pt x="14102" y="21123"/>
                </a:cubicBezTo>
                <a:cubicBezTo>
                  <a:pt x="13008" y="20783"/>
                  <a:pt x="12266" y="20477"/>
                  <a:pt x="11524" y="20000"/>
                </a:cubicBezTo>
                <a:cubicBezTo>
                  <a:pt x="10860" y="18792"/>
                  <a:pt x="11133" y="17515"/>
                  <a:pt x="10274" y="16357"/>
                </a:cubicBezTo>
                <a:cubicBezTo>
                  <a:pt x="10157" y="15013"/>
                  <a:pt x="10079" y="13651"/>
                  <a:pt x="9923" y="12306"/>
                </a:cubicBezTo>
                <a:cubicBezTo>
                  <a:pt x="9844" y="11557"/>
                  <a:pt x="9766" y="10826"/>
                  <a:pt x="9610" y="10077"/>
                </a:cubicBezTo>
                <a:cubicBezTo>
                  <a:pt x="9532" y="9753"/>
                  <a:pt x="9298" y="8749"/>
                  <a:pt x="9298" y="9089"/>
                </a:cubicBezTo>
                <a:cubicBezTo>
                  <a:pt x="9298" y="10026"/>
                  <a:pt x="9610" y="10553"/>
                  <a:pt x="10274" y="11336"/>
                </a:cubicBezTo>
                <a:cubicBezTo>
                  <a:pt x="10157" y="12357"/>
                  <a:pt x="10001" y="13379"/>
                  <a:pt x="9923" y="14400"/>
                </a:cubicBezTo>
                <a:cubicBezTo>
                  <a:pt x="9493" y="20153"/>
                  <a:pt x="13399" y="19864"/>
                  <a:pt x="6407" y="20834"/>
                </a:cubicBezTo>
                <a:cubicBezTo>
                  <a:pt x="5665" y="20783"/>
                  <a:pt x="4806" y="20851"/>
                  <a:pt x="4142" y="20698"/>
                </a:cubicBezTo>
                <a:cubicBezTo>
                  <a:pt x="3790" y="20613"/>
                  <a:pt x="3009" y="19609"/>
                  <a:pt x="2540" y="19302"/>
                </a:cubicBezTo>
                <a:cubicBezTo>
                  <a:pt x="2150" y="18774"/>
                  <a:pt x="1954" y="18366"/>
                  <a:pt x="1251" y="17906"/>
                </a:cubicBezTo>
                <a:cubicBezTo>
                  <a:pt x="1056" y="17532"/>
                  <a:pt x="822" y="17157"/>
                  <a:pt x="626" y="16783"/>
                </a:cubicBezTo>
                <a:cubicBezTo>
                  <a:pt x="509" y="16596"/>
                  <a:pt x="314" y="16221"/>
                  <a:pt x="314" y="16221"/>
                </a:cubicBezTo>
                <a:cubicBezTo>
                  <a:pt x="626" y="14911"/>
                  <a:pt x="1017" y="13685"/>
                  <a:pt x="1915" y="12443"/>
                </a:cubicBezTo>
                <a:cubicBezTo>
                  <a:pt x="1290" y="11319"/>
                  <a:pt x="1368" y="11132"/>
                  <a:pt x="1603" y="9787"/>
                </a:cubicBezTo>
                <a:cubicBezTo>
                  <a:pt x="1798" y="8579"/>
                  <a:pt x="939" y="7421"/>
                  <a:pt x="2892" y="6570"/>
                </a:cubicBezTo>
                <a:cubicBezTo>
                  <a:pt x="3634" y="5600"/>
                  <a:pt x="2501" y="6706"/>
                  <a:pt x="4493" y="6009"/>
                </a:cubicBezTo>
                <a:cubicBezTo>
                  <a:pt x="5782" y="5549"/>
                  <a:pt x="4181" y="5600"/>
                  <a:pt x="5118" y="5600"/>
                </a:cubicBezTo>
                <a:close/>
              </a:path>
            </a:pathLst>
          </a:custGeom>
          <a:gradFill>
            <a:gsLst>
              <a:gs pos="0">
                <a:srgbClr val="D5F0FF"/>
              </a:gs>
              <a:gs pos="100000">
                <a:srgbClr val="FFFFFF"/>
              </a:gs>
            </a:gsLst>
            <a:lin ang="6420001"/>
          </a:gradFill>
          <a:ln w="12700">
            <a:solidFill>
              <a:srgbClr val="010000"/>
            </a:solidFill>
            <a:miter lim="400000"/>
          </a:ln>
        </p:spPr>
        <p:txBody>
          <a:bodyPr lIns="48767" tIns="48767" rIns="48767" bIns="48767" anchor="ctr"/>
          <a:lstStyle/>
          <a:p>
            <a:pPr defTabSz="585216">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1" name="Shape"/>
          <p:cNvSpPr/>
          <p:nvPr/>
        </p:nvSpPr>
        <p:spPr>
          <a:xfrm rot="9600000">
            <a:off x="10344302" y="97646"/>
            <a:ext cx="1153340" cy="2224413"/>
          </a:xfrm>
          <a:custGeom>
            <a:avLst/>
            <a:gdLst/>
            <a:ahLst/>
            <a:cxnLst>
              <a:cxn ang="0">
                <a:pos x="wd2" y="hd2"/>
              </a:cxn>
              <a:cxn ang="5400000">
                <a:pos x="wd2" y="hd2"/>
              </a:cxn>
              <a:cxn ang="10800000">
                <a:pos x="wd2" y="hd2"/>
              </a:cxn>
              <a:cxn ang="16200000">
                <a:pos x="wd2" y="hd2"/>
              </a:cxn>
            </a:cxnLst>
            <a:rect l="0" t="0" r="r" b="b"/>
            <a:pathLst>
              <a:path w="19966" h="21281" fill="norm" stroke="1" extrusionOk="0">
                <a:moveTo>
                  <a:pt x="5118" y="5600"/>
                </a:moveTo>
                <a:cubicBezTo>
                  <a:pt x="4493" y="5549"/>
                  <a:pt x="3829" y="5515"/>
                  <a:pt x="3204" y="5447"/>
                </a:cubicBezTo>
                <a:cubicBezTo>
                  <a:pt x="2540" y="5379"/>
                  <a:pt x="1251" y="5174"/>
                  <a:pt x="1251" y="5174"/>
                </a:cubicBezTo>
                <a:cubicBezTo>
                  <a:pt x="-38" y="4034"/>
                  <a:pt x="-897" y="2366"/>
                  <a:pt x="1603" y="1396"/>
                </a:cubicBezTo>
                <a:cubicBezTo>
                  <a:pt x="2345" y="1106"/>
                  <a:pt x="4337" y="494"/>
                  <a:pt x="5431" y="272"/>
                </a:cubicBezTo>
                <a:cubicBezTo>
                  <a:pt x="6056" y="153"/>
                  <a:pt x="7384" y="0"/>
                  <a:pt x="7384" y="0"/>
                </a:cubicBezTo>
                <a:cubicBezTo>
                  <a:pt x="16485" y="187"/>
                  <a:pt x="11563" y="-17"/>
                  <a:pt x="16680" y="698"/>
                </a:cubicBezTo>
                <a:cubicBezTo>
                  <a:pt x="18555" y="1515"/>
                  <a:pt x="18555" y="1447"/>
                  <a:pt x="19258" y="2383"/>
                </a:cubicBezTo>
                <a:cubicBezTo>
                  <a:pt x="19141" y="3081"/>
                  <a:pt x="19219" y="3779"/>
                  <a:pt x="18945" y="4477"/>
                </a:cubicBezTo>
                <a:cubicBezTo>
                  <a:pt x="18789" y="4834"/>
                  <a:pt x="16836" y="5515"/>
                  <a:pt x="16367" y="6162"/>
                </a:cubicBezTo>
                <a:cubicBezTo>
                  <a:pt x="17109" y="7166"/>
                  <a:pt x="16602" y="6757"/>
                  <a:pt x="17656" y="7421"/>
                </a:cubicBezTo>
                <a:cubicBezTo>
                  <a:pt x="17969" y="7932"/>
                  <a:pt x="18320" y="8443"/>
                  <a:pt x="18594" y="8953"/>
                </a:cubicBezTo>
                <a:cubicBezTo>
                  <a:pt x="18867" y="11149"/>
                  <a:pt x="18828" y="13345"/>
                  <a:pt x="19258" y="15523"/>
                </a:cubicBezTo>
                <a:cubicBezTo>
                  <a:pt x="19297" y="15813"/>
                  <a:pt x="19883" y="16357"/>
                  <a:pt x="19883" y="16357"/>
                </a:cubicBezTo>
                <a:cubicBezTo>
                  <a:pt x="19766" y="17379"/>
                  <a:pt x="20703" y="19711"/>
                  <a:pt x="18281" y="20698"/>
                </a:cubicBezTo>
                <a:cubicBezTo>
                  <a:pt x="17617" y="21583"/>
                  <a:pt x="16133" y="21226"/>
                  <a:pt x="14102" y="21123"/>
                </a:cubicBezTo>
                <a:cubicBezTo>
                  <a:pt x="13008" y="20783"/>
                  <a:pt x="12266" y="20477"/>
                  <a:pt x="11524" y="20000"/>
                </a:cubicBezTo>
                <a:cubicBezTo>
                  <a:pt x="10860" y="18792"/>
                  <a:pt x="11133" y="17515"/>
                  <a:pt x="10274" y="16357"/>
                </a:cubicBezTo>
                <a:cubicBezTo>
                  <a:pt x="10157" y="15013"/>
                  <a:pt x="10079" y="13651"/>
                  <a:pt x="9923" y="12306"/>
                </a:cubicBezTo>
                <a:cubicBezTo>
                  <a:pt x="9844" y="11557"/>
                  <a:pt x="9766" y="10826"/>
                  <a:pt x="9610" y="10077"/>
                </a:cubicBezTo>
                <a:cubicBezTo>
                  <a:pt x="9532" y="9753"/>
                  <a:pt x="9298" y="8749"/>
                  <a:pt x="9298" y="9089"/>
                </a:cubicBezTo>
                <a:cubicBezTo>
                  <a:pt x="9298" y="10026"/>
                  <a:pt x="9610" y="10553"/>
                  <a:pt x="10274" y="11336"/>
                </a:cubicBezTo>
                <a:cubicBezTo>
                  <a:pt x="10157" y="12357"/>
                  <a:pt x="10001" y="13379"/>
                  <a:pt x="9923" y="14400"/>
                </a:cubicBezTo>
                <a:cubicBezTo>
                  <a:pt x="9493" y="20153"/>
                  <a:pt x="13399" y="19864"/>
                  <a:pt x="6407" y="20834"/>
                </a:cubicBezTo>
                <a:cubicBezTo>
                  <a:pt x="5665" y="20783"/>
                  <a:pt x="4806" y="20851"/>
                  <a:pt x="4142" y="20698"/>
                </a:cubicBezTo>
                <a:cubicBezTo>
                  <a:pt x="3790" y="20613"/>
                  <a:pt x="3009" y="19609"/>
                  <a:pt x="2540" y="19302"/>
                </a:cubicBezTo>
                <a:cubicBezTo>
                  <a:pt x="2150" y="18774"/>
                  <a:pt x="1954" y="18366"/>
                  <a:pt x="1251" y="17906"/>
                </a:cubicBezTo>
                <a:cubicBezTo>
                  <a:pt x="1056" y="17532"/>
                  <a:pt x="822" y="17157"/>
                  <a:pt x="626" y="16783"/>
                </a:cubicBezTo>
                <a:cubicBezTo>
                  <a:pt x="509" y="16596"/>
                  <a:pt x="314" y="16221"/>
                  <a:pt x="314" y="16221"/>
                </a:cubicBezTo>
                <a:cubicBezTo>
                  <a:pt x="626" y="14911"/>
                  <a:pt x="1017" y="13685"/>
                  <a:pt x="1915" y="12443"/>
                </a:cubicBezTo>
                <a:cubicBezTo>
                  <a:pt x="1290" y="11319"/>
                  <a:pt x="1368" y="11132"/>
                  <a:pt x="1603" y="9787"/>
                </a:cubicBezTo>
                <a:cubicBezTo>
                  <a:pt x="1798" y="8579"/>
                  <a:pt x="939" y="7421"/>
                  <a:pt x="2892" y="6570"/>
                </a:cubicBezTo>
                <a:cubicBezTo>
                  <a:pt x="3634" y="5600"/>
                  <a:pt x="2501" y="6706"/>
                  <a:pt x="4493" y="6009"/>
                </a:cubicBezTo>
                <a:cubicBezTo>
                  <a:pt x="5782" y="5549"/>
                  <a:pt x="4181" y="5600"/>
                  <a:pt x="5118" y="5600"/>
                </a:cubicBezTo>
                <a:close/>
              </a:path>
            </a:pathLst>
          </a:custGeom>
          <a:gradFill>
            <a:gsLst>
              <a:gs pos="0">
                <a:srgbClr val="D5F0FF"/>
              </a:gs>
              <a:gs pos="100000">
                <a:srgbClr val="FFFFFF"/>
              </a:gs>
            </a:gsLst>
            <a:lin ang="6599999"/>
          </a:gradFill>
          <a:ln w="12700">
            <a:solidFill>
              <a:srgbClr val="010000"/>
            </a:solidFill>
            <a:miter lim="400000"/>
          </a:ln>
        </p:spPr>
        <p:txBody>
          <a:bodyPr lIns="48767" tIns="48767" rIns="48767" bIns="48767" anchor="ctr"/>
          <a:lstStyle/>
          <a:p>
            <a:pPr defTabSz="585216">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2" name="Shape"/>
          <p:cNvSpPr/>
          <p:nvPr/>
        </p:nvSpPr>
        <p:spPr>
          <a:xfrm rot="9360000">
            <a:off x="9364555" y="398492"/>
            <a:ext cx="1153340" cy="2224427"/>
          </a:xfrm>
          <a:custGeom>
            <a:avLst/>
            <a:gdLst/>
            <a:ahLst/>
            <a:cxnLst>
              <a:cxn ang="0">
                <a:pos x="wd2" y="hd2"/>
              </a:cxn>
              <a:cxn ang="5400000">
                <a:pos x="wd2" y="hd2"/>
              </a:cxn>
              <a:cxn ang="10800000">
                <a:pos x="wd2" y="hd2"/>
              </a:cxn>
              <a:cxn ang="16200000">
                <a:pos x="wd2" y="hd2"/>
              </a:cxn>
            </a:cxnLst>
            <a:rect l="0" t="0" r="r" b="b"/>
            <a:pathLst>
              <a:path w="19966" h="21281" fill="norm" stroke="1" extrusionOk="0">
                <a:moveTo>
                  <a:pt x="5118" y="5600"/>
                </a:moveTo>
                <a:cubicBezTo>
                  <a:pt x="4493" y="5549"/>
                  <a:pt x="3829" y="5515"/>
                  <a:pt x="3204" y="5447"/>
                </a:cubicBezTo>
                <a:cubicBezTo>
                  <a:pt x="2540" y="5379"/>
                  <a:pt x="1251" y="5174"/>
                  <a:pt x="1251" y="5174"/>
                </a:cubicBezTo>
                <a:cubicBezTo>
                  <a:pt x="-38" y="4034"/>
                  <a:pt x="-897" y="2366"/>
                  <a:pt x="1603" y="1396"/>
                </a:cubicBezTo>
                <a:cubicBezTo>
                  <a:pt x="2345" y="1106"/>
                  <a:pt x="4337" y="494"/>
                  <a:pt x="5431" y="272"/>
                </a:cubicBezTo>
                <a:cubicBezTo>
                  <a:pt x="6056" y="153"/>
                  <a:pt x="7384" y="0"/>
                  <a:pt x="7384" y="0"/>
                </a:cubicBezTo>
                <a:cubicBezTo>
                  <a:pt x="16485" y="187"/>
                  <a:pt x="11563" y="-17"/>
                  <a:pt x="16680" y="698"/>
                </a:cubicBezTo>
                <a:cubicBezTo>
                  <a:pt x="18555" y="1515"/>
                  <a:pt x="18555" y="1447"/>
                  <a:pt x="19258" y="2383"/>
                </a:cubicBezTo>
                <a:cubicBezTo>
                  <a:pt x="19141" y="3081"/>
                  <a:pt x="19219" y="3779"/>
                  <a:pt x="18945" y="4477"/>
                </a:cubicBezTo>
                <a:cubicBezTo>
                  <a:pt x="18789" y="4834"/>
                  <a:pt x="16836" y="5515"/>
                  <a:pt x="16367" y="6162"/>
                </a:cubicBezTo>
                <a:cubicBezTo>
                  <a:pt x="17109" y="7166"/>
                  <a:pt x="16602" y="6757"/>
                  <a:pt x="17656" y="7421"/>
                </a:cubicBezTo>
                <a:cubicBezTo>
                  <a:pt x="17969" y="7932"/>
                  <a:pt x="18320" y="8443"/>
                  <a:pt x="18594" y="8953"/>
                </a:cubicBezTo>
                <a:cubicBezTo>
                  <a:pt x="18867" y="11149"/>
                  <a:pt x="18828" y="13345"/>
                  <a:pt x="19258" y="15523"/>
                </a:cubicBezTo>
                <a:cubicBezTo>
                  <a:pt x="19297" y="15813"/>
                  <a:pt x="19883" y="16357"/>
                  <a:pt x="19883" y="16357"/>
                </a:cubicBezTo>
                <a:cubicBezTo>
                  <a:pt x="19766" y="17379"/>
                  <a:pt x="20703" y="19711"/>
                  <a:pt x="18281" y="20698"/>
                </a:cubicBezTo>
                <a:cubicBezTo>
                  <a:pt x="17617" y="21583"/>
                  <a:pt x="16133" y="21226"/>
                  <a:pt x="14102" y="21123"/>
                </a:cubicBezTo>
                <a:cubicBezTo>
                  <a:pt x="13008" y="20783"/>
                  <a:pt x="12266" y="20477"/>
                  <a:pt x="11524" y="20000"/>
                </a:cubicBezTo>
                <a:cubicBezTo>
                  <a:pt x="10860" y="18792"/>
                  <a:pt x="11133" y="17515"/>
                  <a:pt x="10274" y="16357"/>
                </a:cubicBezTo>
                <a:cubicBezTo>
                  <a:pt x="10157" y="15013"/>
                  <a:pt x="10079" y="13651"/>
                  <a:pt x="9923" y="12306"/>
                </a:cubicBezTo>
                <a:cubicBezTo>
                  <a:pt x="9844" y="11557"/>
                  <a:pt x="9766" y="10826"/>
                  <a:pt x="9610" y="10077"/>
                </a:cubicBezTo>
                <a:cubicBezTo>
                  <a:pt x="9532" y="9753"/>
                  <a:pt x="9298" y="8749"/>
                  <a:pt x="9298" y="9089"/>
                </a:cubicBezTo>
                <a:cubicBezTo>
                  <a:pt x="9298" y="10026"/>
                  <a:pt x="9610" y="10553"/>
                  <a:pt x="10274" y="11336"/>
                </a:cubicBezTo>
                <a:cubicBezTo>
                  <a:pt x="10157" y="12357"/>
                  <a:pt x="10001" y="13379"/>
                  <a:pt x="9923" y="14400"/>
                </a:cubicBezTo>
                <a:cubicBezTo>
                  <a:pt x="9493" y="20153"/>
                  <a:pt x="13399" y="19864"/>
                  <a:pt x="6407" y="20834"/>
                </a:cubicBezTo>
                <a:cubicBezTo>
                  <a:pt x="5665" y="20783"/>
                  <a:pt x="4806" y="20851"/>
                  <a:pt x="4142" y="20698"/>
                </a:cubicBezTo>
                <a:cubicBezTo>
                  <a:pt x="3790" y="20613"/>
                  <a:pt x="3009" y="19609"/>
                  <a:pt x="2540" y="19302"/>
                </a:cubicBezTo>
                <a:cubicBezTo>
                  <a:pt x="2150" y="18774"/>
                  <a:pt x="1954" y="18366"/>
                  <a:pt x="1251" y="17906"/>
                </a:cubicBezTo>
                <a:cubicBezTo>
                  <a:pt x="1056" y="17532"/>
                  <a:pt x="822" y="17157"/>
                  <a:pt x="626" y="16783"/>
                </a:cubicBezTo>
                <a:cubicBezTo>
                  <a:pt x="509" y="16596"/>
                  <a:pt x="314" y="16221"/>
                  <a:pt x="314" y="16221"/>
                </a:cubicBezTo>
                <a:cubicBezTo>
                  <a:pt x="626" y="14911"/>
                  <a:pt x="1017" y="13685"/>
                  <a:pt x="1915" y="12443"/>
                </a:cubicBezTo>
                <a:cubicBezTo>
                  <a:pt x="1290" y="11319"/>
                  <a:pt x="1368" y="11132"/>
                  <a:pt x="1603" y="9787"/>
                </a:cubicBezTo>
                <a:cubicBezTo>
                  <a:pt x="1798" y="8579"/>
                  <a:pt x="939" y="7421"/>
                  <a:pt x="2892" y="6570"/>
                </a:cubicBezTo>
                <a:cubicBezTo>
                  <a:pt x="3634" y="5600"/>
                  <a:pt x="2501" y="6706"/>
                  <a:pt x="4493" y="6009"/>
                </a:cubicBezTo>
                <a:cubicBezTo>
                  <a:pt x="5782" y="5549"/>
                  <a:pt x="4181" y="5600"/>
                  <a:pt x="5118" y="5600"/>
                </a:cubicBezTo>
                <a:close/>
              </a:path>
            </a:pathLst>
          </a:custGeom>
          <a:gradFill>
            <a:gsLst>
              <a:gs pos="0">
                <a:srgbClr val="D5F0FF"/>
              </a:gs>
              <a:gs pos="100000">
                <a:srgbClr val="FFFFFF"/>
              </a:gs>
            </a:gsLst>
            <a:lin ang="6899999"/>
          </a:gradFill>
          <a:ln w="12700">
            <a:solidFill>
              <a:srgbClr val="010000"/>
            </a:solidFill>
            <a:miter lim="400000"/>
          </a:ln>
        </p:spPr>
        <p:txBody>
          <a:bodyPr lIns="48767" tIns="48767" rIns="48767" bIns="48767" anchor="ctr"/>
          <a:lstStyle/>
          <a:p>
            <a:pPr defTabSz="585216">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3" name="Shape"/>
          <p:cNvSpPr/>
          <p:nvPr/>
        </p:nvSpPr>
        <p:spPr>
          <a:xfrm rot="9180000">
            <a:off x="8497948" y="872312"/>
            <a:ext cx="1153340" cy="2129514"/>
          </a:xfrm>
          <a:custGeom>
            <a:avLst/>
            <a:gdLst/>
            <a:ahLst/>
            <a:cxnLst>
              <a:cxn ang="0">
                <a:pos x="wd2" y="hd2"/>
              </a:cxn>
              <a:cxn ang="5400000">
                <a:pos x="wd2" y="hd2"/>
              </a:cxn>
              <a:cxn ang="10800000">
                <a:pos x="wd2" y="hd2"/>
              </a:cxn>
              <a:cxn ang="16200000">
                <a:pos x="wd2" y="hd2"/>
              </a:cxn>
            </a:cxnLst>
            <a:rect l="0" t="0" r="r" b="b"/>
            <a:pathLst>
              <a:path w="19966" h="21281" fill="norm" stroke="1" extrusionOk="0">
                <a:moveTo>
                  <a:pt x="5118" y="5600"/>
                </a:moveTo>
                <a:cubicBezTo>
                  <a:pt x="4493" y="5549"/>
                  <a:pt x="3829" y="5515"/>
                  <a:pt x="3204" y="5447"/>
                </a:cubicBezTo>
                <a:cubicBezTo>
                  <a:pt x="2540" y="5379"/>
                  <a:pt x="1251" y="5174"/>
                  <a:pt x="1251" y="5174"/>
                </a:cubicBezTo>
                <a:cubicBezTo>
                  <a:pt x="-38" y="4034"/>
                  <a:pt x="-897" y="2366"/>
                  <a:pt x="1603" y="1396"/>
                </a:cubicBezTo>
                <a:cubicBezTo>
                  <a:pt x="2345" y="1106"/>
                  <a:pt x="4337" y="494"/>
                  <a:pt x="5431" y="272"/>
                </a:cubicBezTo>
                <a:cubicBezTo>
                  <a:pt x="6056" y="153"/>
                  <a:pt x="7384" y="0"/>
                  <a:pt x="7384" y="0"/>
                </a:cubicBezTo>
                <a:cubicBezTo>
                  <a:pt x="16485" y="187"/>
                  <a:pt x="11563" y="-17"/>
                  <a:pt x="16680" y="698"/>
                </a:cubicBezTo>
                <a:cubicBezTo>
                  <a:pt x="18555" y="1515"/>
                  <a:pt x="18555" y="1447"/>
                  <a:pt x="19258" y="2383"/>
                </a:cubicBezTo>
                <a:cubicBezTo>
                  <a:pt x="19141" y="3081"/>
                  <a:pt x="19219" y="3779"/>
                  <a:pt x="18945" y="4477"/>
                </a:cubicBezTo>
                <a:cubicBezTo>
                  <a:pt x="18789" y="4834"/>
                  <a:pt x="16836" y="5515"/>
                  <a:pt x="16367" y="6162"/>
                </a:cubicBezTo>
                <a:cubicBezTo>
                  <a:pt x="17109" y="7166"/>
                  <a:pt x="16602" y="6757"/>
                  <a:pt x="17656" y="7421"/>
                </a:cubicBezTo>
                <a:cubicBezTo>
                  <a:pt x="17969" y="7932"/>
                  <a:pt x="18320" y="8443"/>
                  <a:pt x="18594" y="8953"/>
                </a:cubicBezTo>
                <a:cubicBezTo>
                  <a:pt x="18867" y="11149"/>
                  <a:pt x="18828" y="13345"/>
                  <a:pt x="19258" y="15523"/>
                </a:cubicBezTo>
                <a:cubicBezTo>
                  <a:pt x="19297" y="15813"/>
                  <a:pt x="19883" y="16357"/>
                  <a:pt x="19883" y="16357"/>
                </a:cubicBezTo>
                <a:cubicBezTo>
                  <a:pt x="19766" y="17379"/>
                  <a:pt x="20703" y="19711"/>
                  <a:pt x="18281" y="20698"/>
                </a:cubicBezTo>
                <a:cubicBezTo>
                  <a:pt x="17617" y="21583"/>
                  <a:pt x="16133" y="21226"/>
                  <a:pt x="14102" y="21123"/>
                </a:cubicBezTo>
                <a:cubicBezTo>
                  <a:pt x="13008" y="20783"/>
                  <a:pt x="12266" y="20477"/>
                  <a:pt x="11524" y="20000"/>
                </a:cubicBezTo>
                <a:cubicBezTo>
                  <a:pt x="10860" y="18792"/>
                  <a:pt x="11133" y="17515"/>
                  <a:pt x="10274" y="16357"/>
                </a:cubicBezTo>
                <a:cubicBezTo>
                  <a:pt x="10157" y="15013"/>
                  <a:pt x="10079" y="13651"/>
                  <a:pt x="9923" y="12306"/>
                </a:cubicBezTo>
                <a:cubicBezTo>
                  <a:pt x="9844" y="11557"/>
                  <a:pt x="9766" y="10826"/>
                  <a:pt x="9610" y="10077"/>
                </a:cubicBezTo>
                <a:cubicBezTo>
                  <a:pt x="9532" y="9753"/>
                  <a:pt x="9298" y="8749"/>
                  <a:pt x="9298" y="9089"/>
                </a:cubicBezTo>
                <a:cubicBezTo>
                  <a:pt x="9298" y="10026"/>
                  <a:pt x="9610" y="10553"/>
                  <a:pt x="10274" y="11336"/>
                </a:cubicBezTo>
                <a:cubicBezTo>
                  <a:pt x="10157" y="12357"/>
                  <a:pt x="10001" y="13379"/>
                  <a:pt x="9923" y="14400"/>
                </a:cubicBezTo>
                <a:cubicBezTo>
                  <a:pt x="9493" y="20153"/>
                  <a:pt x="13399" y="19864"/>
                  <a:pt x="6407" y="20834"/>
                </a:cubicBezTo>
                <a:cubicBezTo>
                  <a:pt x="5665" y="20783"/>
                  <a:pt x="4806" y="20851"/>
                  <a:pt x="4142" y="20698"/>
                </a:cubicBezTo>
                <a:cubicBezTo>
                  <a:pt x="3790" y="20613"/>
                  <a:pt x="3009" y="19609"/>
                  <a:pt x="2540" y="19302"/>
                </a:cubicBezTo>
                <a:cubicBezTo>
                  <a:pt x="2150" y="18774"/>
                  <a:pt x="1954" y="18366"/>
                  <a:pt x="1251" y="17906"/>
                </a:cubicBezTo>
                <a:cubicBezTo>
                  <a:pt x="1056" y="17532"/>
                  <a:pt x="822" y="17157"/>
                  <a:pt x="626" y="16783"/>
                </a:cubicBezTo>
                <a:cubicBezTo>
                  <a:pt x="509" y="16596"/>
                  <a:pt x="314" y="16221"/>
                  <a:pt x="314" y="16221"/>
                </a:cubicBezTo>
                <a:cubicBezTo>
                  <a:pt x="626" y="14911"/>
                  <a:pt x="1017" y="13685"/>
                  <a:pt x="1915" y="12443"/>
                </a:cubicBezTo>
                <a:cubicBezTo>
                  <a:pt x="1290" y="11319"/>
                  <a:pt x="1368" y="11132"/>
                  <a:pt x="1603" y="9787"/>
                </a:cubicBezTo>
                <a:cubicBezTo>
                  <a:pt x="1798" y="8579"/>
                  <a:pt x="939" y="7421"/>
                  <a:pt x="2892" y="6570"/>
                </a:cubicBezTo>
                <a:cubicBezTo>
                  <a:pt x="3634" y="5600"/>
                  <a:pt x="2501" y="6706"/>
                  <a:pt x="4493" y="6009"/>
                </a:cubicBezTo>
                <a:cubicBezTo>
                  <a:pt x="5782" y="5549"/>
                  <a:pt x="4181" y="5600"/>
                  <a:pt x="5118" y="5600"/>
                </a:cubicBezTo>
                <a:close/>
              </a:path>
            </a:pathLst>
          </a:custGeom>
          <a:gradFill>
            <a:gsLst>
              <a:gs pos="0">
                <a:srgbClr val="D5F0FF"/>
              </a:gs>
              <a:gs pos="100000">
                <a:srgbClr val="FFFFFF"/>
              </a:gs>
            </a:gsLst>
            <a:lin ang="7080000"/>
          </a:gradFill>
          <a:ln w="12700">
            <a:solidFill>
              <a:srgbClr val="010000"/>
            </a:solidFill>
            <a:miter lim="400000"/>
          </a:ln>
        </p:spPr>
        <p:txBody>
          <a:bodyPr lIns="48767" tIns="48767" rIns="48767" bIns="48767" anchor="ctr"/>
          <a:lstStyle/>
          <a:p>
            <a:pPr defTabSz="585216">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4" name="Shape"/>
          <p:cNvSpPr/>
          <p:nvPr/>
        </p:nvSpPr>
        <p:spPr>
          <a:xfrm rot="8520000">
            <a:off x="6775474" y="1833623"/>
            <a:ext cx="1153339" cy="2129501"/>
          </a:xfrm>
          <a:custGeom>
            <a:avLst/>
            <a:gdLst/>
            <a:ahLst/>
            <a:cxnLst>
              <a:cxn ang="0">
                <a:pos x="wd2" y="hd2"/>
              </a:cxn>
              <a:cxn ang="5400000">
                <a:pos x="wd2" y="hd2"/>
              </a:cxn>
              <a:cxn ang="10800000">
                <a:pos x="wd2" y="hd2"/>
              </a:cxn>
              <a:cxn ang="16200000">
                <a:pos x="wd2" y="hd2"/>
              </a:cxn>
            </a:cxnLst>
            <a:rect l="0" t="0" r="r" b="b"/>
            <a:pathLst>
              <a:path w="19966" h="21281" fill="norm" stroke="1" extrusionOk="0">
                <a:moveTo>
                  <a:pt x="5118" y="5600"/>
                </a:moveTo>
                <a:cubicBezTo>
                  <a:pt x="4493" y="5549"/>
                  <a:pt x="3829" y="5515"/>
                  <a:pt x="3204" y="5447"/>
                </a:cubicBezTo>
                <a:cubicBezTo>
                  <a:pt x="2540" y="5379"/>
                  <a:pt x="1251" y="5174"/>
                  <a:pt x="1251" y="5174"/>
                </a:cubicBezTo>
                <a:cubicBezTo>
                  <a:pt x="-38" y="4034"/>
                  <a:pt x="-897" y="2366"/>
                  <a:pt x="1603" y="1396"/>
                </a:cubicBezTo>
                <a:cubicBezTo>
                  <a:pt x="2345" y="1106"/>
                  <a:pt x="4337" y="494"/>
                  <a:pt x="5431" y="272"/>
                </a:cubicBezTo>
                <a:cubicBezTo>
                  <a:pt x="6056" y="153"/>
                  <a:pt x="7384" y="0"/>
                  <a:pt x="7384" y="0"/>
                </a:cubicBezTo>
                <a:cubicBezTo>
                  <a:pt x="16485" y="187"/>
                  <a:pt x="11563" y="-17"/>
                  <a:pt x="16680" y="698"/>
                </a:cubicBezTo>
                <a:cubicBezTo>
                  <a:pt x="18555" y="1515"/>
                  <a:pt x="18555" y="1447"/>
                  <a:pt x="19258" y="2383"/>
                </a:cubicBezTo>
                <a:cubicBezTo>
                  <a:pt x="19141" y="3081"/>
                  <a:pt x="19219" y="3779"/>
                  <a:pt x="18945" y="4477"/>
                </a:cubicBezTo>
                <a:cubicBezTo>
                  <a:pt x="18789" y="4834"/>
                  <a:pt x="16836" y="5515"/>
                  <a:pt x="16367" y="6162"/>
                </a:cubicBezTo>
                <a:cubicBezTo>
                  <a:pt x="17109" y="7166"/>
                  <a:pt x="16602" y="6757"/>
                  <a:pt x="17656" y="7421"/>
                </a:cubicBezTo>
                <a:cubicBezTo>
                  <a:pt x="17969" y="7932"/>
                  <a:pt x="18320" y="8443"/>
                  <a:pt x="18594" y="8953"/>
                </a:cubicBezTo>
                <a:cubicBezTo>
                  <a:pt x="18867" y="11149"/>
                  <a:pt x="18828" y="13345"/>
                  <a:pt x="19258" y="15523"/>
                </a:cubicBezTo>
                <a:cubicBezTo>
                  <a:pt x="19297" y="15813"/>
                  <a:pt x="19883" y="16357"/>
                  <a:pt x="19883" y="16357"/>
                </a:cubicBezTo>
                <a:cubicBezTo>
                  <a:pt x="19766" y="17379"/>
                  <a:pt x="20703" y="19711"/>
                  <a:pt x="18281" y="20698"/>
                </a:cubicBezTo>
                <a:cubicBezTo>
                  <a:pt x="17617" y="21583"/>
                  <a:pt x="16133" y="21226"/>
                  <a:pt x="14102" y="21123"/>
                </a:cubicBezTo>
                <a:cubicBezTo>
                  <a:pt x="13008" y="20783"/>
                  <a:pt x="12266" y="20477"/>
                  <a:pt x="11524" y="20000"/>
                </a:cubicBezTo>
                <a:cubicBezTo>
                  <a:pt x="10860" y="18792"/>
                  <a:pt x="11133" y="17515"/>
                  <a:pt x="10274" y="16357"/>
                </a:cubicBezTo>
                <a:cubicBezTo>
                  <a:pt x="10157" y="15013"/>
                  <a:pt x="10079" y="13651"/>
                  <a:pt x="9923" y="12306"/>
                </a:cubicBezTo>
                <a:cubicBezTo>
                  <a:pt x="9844" y="11557"/>
                  <a:pt x="9766" y="10826"/>
                  <a:pt x="9610" y="10077"/>
                </a:cubicBezTo>
                <a:cubicBezTo>
                  <a:pt x="9532" y="9753"/>
                  <a:pt x="9298" y="8749"/>
                  <a:pt x="9298" y="9089"/>
                </a:cubicBezTo>
                <a:cubicBezTo>
                  <a:pt x="9298" y="10026"/>
                  <a:pt x="9610" y="10553"/>
                  <a:pt x="10274" y="11336"/>
                </a:cubicBezTo>
                <a:cubicBezTo>
                  <a:pt x="10157" y="12357"/>
                  <a:pt x="10001" y="13379"/>
                  <a:pt x="9923" y="14400"/>
                </a:cubicBezTo>
                <a:cubicBezTo>
                  <a:pt x="9493" y="20153"/>
                  <a:pt x="13399" y="19864"/>
                  <a:pt x="6407" y="20834"/>
                </a:cubicBezTo>
                <a:cubicBezTo>
                  <a:pt x="5665" y="20783"/>
                  <a:pt x="4806" y="20851"/>
                  <a:pt x="4142" y="20698"/>
                </a:cubicBezTo>
                <a:cubicBezTo>
                  <a:pt x="3790" y="20613"/>
                  <a:pt x="3009" y="19609"/>
                  <a:pt x="2540" y="19302"/>
                </a:cubicBezTo>
                <a:cubicBezTo>
                  <a:pt x="2150" y="18774"/>
                  <a:pt x="1954" y="18366"/>
                  <a:pt x="1251" y="17906"/>
                </a:cubicBezTo>
                <a:cubicBezTo>
                  <a:pt x="1056" y="17532"/>
                  <a:pt x="822" y="17157"/>
                  <a:pt x="626" y="16783"/>
                </a:cubicBezTo>
                <a:cubicBezTo>
                  <a:pt x="509" y="16596"/>
                  <a:pt x="314" y="16221"/>
                  <a:pt x="314" y="16221"/>
                </a:cubicBezTo>
                <a:cubicBezTo>
                  <a:pt x="626" y="14911"/>
                  <a:pt x="1017" y="13685"/>
                  <a:pt x="1915" y="12443"/>
                </a:cubicBezTo>
                <a:cubicBezTo>
                  <a:pt x="1290" y="11319"/>
                  <a:pt x="1368" y="11132"/>
                  <a:pt x="1603" y="9787"/>
                </a:cubicBezTo>
                <a:cubicBezTo>
                  <a:pt x="1798" y="8579"/>
                  <a:pt x="939" y="7421"/>
                  <a:pt x="2892" y="6570"/>
                </a:cubicBezTo>
                <a:cubicBezTo>
                  <a:pt x="3634" y="5600"/>
                  <a:pt x="2501" y="6706"/>
                  <a:pt x="4493" y="6009"/>
                </a:cubicBezTo>
                <a:cubicBezTo>
                  <a:pt x="5782" y="5549"/>
                  <a:pt x="4181" y="5600"/>
                  <a:pt x="5118" y="5600"/>
                </a:cubicBezTo>
                <a:close/>
              </a:path>
            </a:pathLst>
          </a:custGeom>
          <a:gradFill>
            <a:gsLst>
              <a:gs pos="0">
                <a:srgbClr val="D5F0FF"/>
              </a:gs>
              <a:gs pos="100000">
                <a:srgbClr val="FFFFFF"/>
              </a:gs>
            </a:gsLst>
            <a:lin ang="7680000"/>
          </a:gradFill>
          <a:ln w="12700">
            <a:solidFill>
              <a:srgbClr val="010000"/>
            </a:solidFill>
            <a:miter lim="400000"/>
          </a:ln>
        </p:spPr>
        <p:txBody>
          <a:bodyPr lIns="48767" tIns="48767" rIns="48767" bIns="48767" anchor="ctr"/>
          <a:lstStyle/>
          <a:p>
            <a:pPr defTabSz="585216">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5" name="Shape"/>
          <p:cNvSpPr/>
          <p:nvPr/>
        </p:nvSpPr>
        <p:spPr>
          <a:xfrm rot="19260000">
            <a:off x="5464981" y="455639"/>
            <a:ext cx="1153339" cy="1939695"/>
          </a:xfrm>
          <a:custGeom>
            <a:avLst/>
            <a:gdLst/>
            <a:ahLst/>
            <a:cxnLst>
              <a:cxn ang="0">
                <a:pos x="wd2" y="hd2"/>
              </a:cxn>
              <a:cxn ang="5400000">
                <a:pos x="wd2" y="hd2"/>
              </a:cxn>
              <a:cxn ang="10800000">
                <a:pos x="wd2" y="hd2"/>
              </a:cxn>
              <a:cxn ang="16200000">
                <a:pos x="wd2" y="hd2"/>
              </a:cxn>
            </a:cxnLst>
            <a:rect l="0" t="0" r="r" b="b"/>
            <a:pathLst>
              <a:path w="19966" h="21281" fill="norm" stroke="1" extrusionOk="0">
                <a:moveTo>
                  <a:pt x="5118" y="5600"/>
                </a:moveTo>
                <a:cubicBezTo>
                  <a:pt x="4493" y="5549"/>
                  <a:pt x="3829" y="5515"/>
                  <a:pt x="3204" y="5447"/>
                </a:cubicBezTo>
                <a:cubicBezTo>
                  <a:pt x="2540" y="5379"/>
                  <a:pt x="1251" y="5174"/>
                  <a:pt x="1251" y="5174"/>
                </a:cubicBezTo>
                <a:cubicBezTo>
                  <a:pt x="-38" y="4034"/>
                  <a:pt x="-897" y="2366"/>
                  <a:pt x="1603" y="1396"/>
                </a:cubicBezTo>
                <a:cubicBezTo>
                  <a:pt x="2345" y="1106"/>
                  <a:pt x="4337" y="494"/>
                  <a:pt x="5431" y="272"/>
                </a:cubicBezTo>
                <a:cubicBezTo>
                  <a:pt x="6056" y="153"/>
                  <a:pt x="7384" y="0"/>
                  <a:pt x="7384" y="0"/>
                </a:cubicBezTo>
                <a:cubicBezTo>
                  <a:pt x="16485" y="187"/>
                  <a:pt x="11563" y="-17"/>
                  <a:pt x="16680" y="698"/>
                </a:cubicBezTo>
                <a:cubicBezTo>
                  <a:pt x="18555" y="1515"/>
                  <a:pt x="18555" y="1447"/>
                  <a:pt x="19258" y="2383"/>
                </a:cubicBezTo>
                <a:cubicBezTo>
                  <a:pt x="19141" y="3081"/>
                  <a:pt x="19219" y="3779"/>
                  <a:pt x="18945" y="4477"/>
                </a:cubicBezTo>
                <a:cubicBezTo>
                  <a:pt x="18789" y="4834"/>
                  <a:pt x="16836" y="5515"/>
                  <a:pt x="16367" y="6162"/>
                </a:cubicBezTo>
                <a:cubicBezTo>
                  <a:pt x="17109" y="7166"/>
                  <a:pt x="16602" y="6757"/>
                  <a:pt x="17656" y="7421"/>
                </a:cubicBezTo>
                <a:cubicBezTo>
                  <a:pt x="17969" y="7932"/>
                  <a:pt x="18320" y="8443"/>
                  <a:pt x="18594" y="8953"/>
                </a:cubicBezTo>
                <a:cubicBezTo>
                  <a:pt x="18867" y="11149"/>
                  <a:pt x="18828" y="13345"/>
                  <a:pt x="19258" y="15523"/>
                </a:cubicBezTo>
                <a:cubicBezTo>
                  <a:pt x="19297" y="15813"/>
                  <a:pt x="19883" y="16357"/>
                  <a:pt x="19883" y="16357"/>
                </a:cubicBezTo>
                <a:cubicBezTo>
                  <a:pt x="19766" y="17379"/>
                  <a:pt x="20703" y="19711"/>
                  <a:pt x="18281" y="20698"/>
                </a:cubicBezTo>
                <a:cubicBezTo>
                  <a:pt x="17617" y="21583"/>
                  <a:pt x="16133" y="21226"/>
                  <a:pt x="14102" y="21123"/>
                </a:cubicBezTo>
                <a:cubicBezTo>
                  <a:pt x="13008" y="20783"/>
                  <a:pt x="12266" y="20477"/>
                  <a:pt x="11524" y="20000"/>
                </a:cubicBezTo>
                <a:cubicBezTo>
                  <a:pt x="10860" y="18791"/>
                  <a:pt x="11133" y="17515"/>
                  <a:pt x="10274" y="16357"/>
                </a:cubicBezTo>
                <a:cubicBezTo>
                  <a:pt x="10157" y="15013"/>
                  <a:pt x="10079" y="13651"/>
                  <a:pt x="9923" y="12306"/>
                </a:cubicBezTo>
                <a:cubicBezTo>
                  <a:pt x="9844" y="11557"/>
                  <a:pt x="9766" y="10826"/>
                  <a:pt x="9610" y="10077"/>
                </a:cubicBezTo>
                <a:cubicBezTo>
                  <a:pt x="9532" y="9753"/>
                  <a:pt x="9298" y="8749"/>
                  <a:pt x="9298" y="9089"/>
                </a:cubicBezTo>
                <a:cubicBezTo>
                  <a:pt x="9298" y="10026"/>
                  <a:pt x="9610" y="10553"/>
                  <a:pt x="10274" y="11336"/>
                </a:cubicBezTo>
                <a:cubicBezTo>
                  <a:pt x="10157" y="12357"/>
                  <a:pt x="10001" y="13379"/>
                  <a:pt x="9923" y="14400"/>
                </a:cubicBezTo>
                <a:cubicBezTo>
                  <a:pt x="9493" y="20153"/>
                  <a:pt x="13399" y="19864"/>
                  <a:pt x="6407" y="20834"/>
                </a:cubicBezTo>
                <a:cubicBezTo>
                  <a:pt x="5665" y="20783"/>
                  <a:pt x="4806" y="20851"/>
                  <a:pt x="4142" y="20698"/>
                </a:cubicBezTo>
                <a:cubicBezTo>
                  <a:pt x="3790" y="20613"/>
                  <a:pt x="3009" y="19609"/>
                  <a:pt x="2540" y="19302"/>
                </a:cubicBezTo>
                <a:cubicBezTo>
                  <a:pt x="2150" y="18774"/>
                  <a:pt x="1954" y="18366"/>
                  <a:pt x="1251" y="17906"/>
                </a:cubicBezTo>
                <a:cubicBezTo>
                  <a:pt x="1056" y="17532"/>
                  <a:pt x="822" y="17157"/>
                  <a:pt x="626" y="16783"/>
                </a:cubicBezTo>
                <a:cubicBezTo>
                  <a:pt x="509" y="16596"/>
                  <a:pt x="314" y="16221"/>
                  <a:pt x="314" y="16221"/>
                </a:cubicBezTo>
                <a:cubicBezTo>
                  <a:pt x="626" y="14911"/>
                  <a:pt x="1017" y="13685"/>
                  <a:pt x="1915" y="12443"/>
                </a:cubicBezTo>
                <a:cubicBezTo>
                  <a:pt x="1290" y="11319"/>
                  <a:pt x="1368" y="11132"/>
                  <a:pt x="1603" y="9787"/>
                </a:cubicBezTo>
                <a:cubicBezTo>
                  <a:pt x="1798" y="8579"/>
                  <a:pt x="939" y="7421"/>
                  <a:pt x="2892" y="6570"/>
                </a:cubicBezTo>
                <a:cubicBezTo>
                  <a:pt x="3634" y="5600"/>
                  <a:pt x="2501" y="6706"/>
                  <a:pt x="4493" y="6009"/>
                </a:cubicBezTo>
                <a:cubicBezTo>
                  <a:pt x="5782" y="5549"/>
                  <a:pt x="4181" y="5600"/>
                  <a:pt x="5118" y="5600"/>
                </a:cubicBezTo>
                <a:close/>
              </a:path>
            </a:pathLst>
          </a:custGeom>
          <a:gradFill>
            <a:gsLst>
              <a:gs pos="0">
                <a:srgbClr val="D5F0FF"/>
              </a:gs>
              <a:gs pos="100000">
                <a:srgbClr val="FFFFFF"/>
              </a:gs>
            </a:gsLst>
            <a:lin ang="7740000"/>
          </a:gradFill>
          <a:ln w="12700">
            <a:solidFill>
              <a:srgbClr val="010000"/>
            </a:solidFill>
            <a:miter lim="400000"/>
          </a:ln>
        </p:spPr>
        <p:txBody>
          <a:bodyPr lIns="48767" tIns="48767" rIns="48767" bIns="48767" anchor="ctr"/>
          <a:lstStyle/>
          <a:p>
            <a:pPr defTabSz="585216">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6" name="Shape"/>
          <p:cNvSpPr/>
          <p:nvPr/>
        </p:nvSpPr>
        <p:spPr>
          <a:xfrm rot="8700000">
            <a:off x="7636015" y="1354223"/>
            <a:ext cx="1153339" cy="2129505"/>
          </a:xfrm>
          <a:custGeom>
            <a:avLst/>
            <a:gdLst/>
            <a:ahLst/>
            <a:cxnLst>
              <a:cxn ang="0">
                <a:pos x="wd2" y="hd2"/>
              </a:cxn>
              <a:cxn ang="5400000">
                <a:pos x="wd2" y="hd2"/>
              </a:cxn>
              <a:cxn ang="10800000">
                <a:pos x="wd2" y="hd2"/>
              </a:cxn>
              <a:cxn ang="16200000">
                <a:pos x="wd2" y="hd2"/>
              </a:cxn>
            </a:cxnLst>
            <a:rect l="0" t="0" r="r" b="b"/>
            <a:pathLst>
              <a:path w="19966" h="21281" fill="norm" stroke="1" extrusionOk="0">
                <a:moveTo>
                  <a:pt x="5118" y="5600"/>
                </a:moveTo>
                <a:cubicBezTo>
                  <a:pt x="4493" y="5549"/>
                  <a:pt x="3829" y="5515"/>
                  <a:pt x="3204" y="5447"/>
                </a:cubicBezTo>
                <a:cubicBezTo>
                  <a:pt x="2540" y="5379"/>
                  <a:pt x="1251" y="5174"/>
                  <a:pt x="1251" y="5174"/>
                </a:cubicBezTo>
                <a:cubicBezTo>
                  <a:pt x="-38" y="4034"/>
                  <a:pt x="-897" y="2366"/>
                  <a:pt x="1603" y="1396"/>
                </a:cubicBezTo>
                <a:cubicBezTo>
                  <a:pt x="2345" y="1106"/>
                  <a:pt x="4337" y="494"/>
                  <a:pt x="5431" y="272"/>
                </a:cubicBezTo>
                <a:cubicBezTo>
                  <a:pt x="6056" y="153"/>
                  <a:pt x="7384" y="0"/>
                  <a:pt x="7384" y="0"/>
                </a:cubicBezTo>
                <a:cubicBezTo>
                  <a:pt x="16485" y="187"/>
                  <a:pt x="11563" y="-17"/>
                  <a:pt x="16680" y="698"/>
                </a:cubicBezTo>
                <a:cubicBezTo>
                  <a:pt x="18555" y="1515"/>
                  <a:pt x="18555" y="1447"/>
                  <a:pt x="19258" y="2383"/>
                </a:cubicBezTo>
                <a:cubicBezTo>
                  <a:pt x="19141" y="3081"/>
                  <a:pt x="19219" y="3779"/>
                  <a:pt x="18945" y="4477"/>
                </a:cubicBezTo>
                <a:cubicBezTo>
                  <a:pt x="18789" y="4834"/>
                  <a:pt x="16836" y="5515"/>
                  <a:pt x="16367" y="6162"/>
                </a:cubicBezTo>
                <a:cubicBezTo>
                  <a:pt x="17109" y="7166"/>
                  <a:pt x="16602" y="6757"/>
                  <a:pt x="17656" y="7421"/>
                </a:cubicBezTo>
                <a:cubicBezTo>
                  <a:pt x="17969" y="7932"/>
                  <a:pt x="18320" y="8443"/>
                  <a:pt x="18594" y="8953"/>
                </a:cubicBezTo>
                <a:cubicBezTo>
                  <a:pt x="18867" y="11149"/>
                  <a:pt x="18828" y="13345"/>
                  <a:pt x="19258" y="15523"/>
                </a:cubicBezTo>
                <a:cubicBezTo>
                  <a:pt x="19297" y="15813"/>
                  <a:pt x="19883" y="16357"/>
                  <a:pt x="19883" y="16357"/>
                </a:cubicBezTo>
                <a:cubicBezTo>
                  <a:pt x="19766" y="17379"/>
                  <a:pt x="20703" y="19711"/>
                  <a:pt x="18281" y="20698"/>
                </a:cubicBezTo>
                <a:cubicBezTo>
                  <a:pt x="17617" y="21583"/>
                  <a:pt x="16133" y="21226"/>
                  <a:pt x="14102" y="21123"/>
                </a:cubicBezTo>
                <a:cubicBezTo>
                  <a:pt x="13008" y="20783"/>
                  <a:pt x="12266" y="20477"/>
                  <a:pt x="11524" y="20000"/>
                </a:cubicBezTo>
                <a:cubicBezTo>
                  <a:pt x="10860" y="18792"/>
                  <a:pt x="11133" y="17515"/>
                  <a:pt x="10274" y="16357"/>
                </a:cubicBezTo>
                <a:cubicBezTo>
                  <a:pt x="10157" y="15013"/>
                  <a:pt x="10079" y="13651"/>
                  <a:pt x="9923" y="12306"/>
                </a:cubicBezTo>
                <a:cubicBezTo>
                  <a:pt x="9844" y="11557"/>
                  <a:pt x="9766" y="10826"/>
                  <a:pt x="9610" y="10077"/>
                </a:cubicBezTo>
                <a:cubicBezTo>
                  <a:pt x="9532" y="9753"/>
                  <a:pt x="9298" y="8749"/>
                  <a:pt x="9298" y="9089"/>
                </a:cubicBezTo>
                <a:cubicBezTo>
                  <a:pt x="9298" y="10026"/>
                  <a:pt x="9610" y="10553"/>
                  <a:pt x="10274" y="11336"/>
                </a:cubicBezTo>
                <a:cubicBezTo>
                  <a:pt x="10157" y="12357"/>
                  <a:pt x="10001" y="13379"/>
                  <a:pt x="9923" y="14400"/>
                </a:cubicBezTo>
                <a:cubicBezTo>
                  <a:pt x="9493" y="20153"/>
                  <a:pt x="13399" y="19864"/>
                  <a:pt x="6407" y="20834"/>
                </a:cubicBezTo>
                <a:cubicBezTo>
                  <a:pt x="5665" y="20783"/>
                  <a:pt x="4806" y="20851"/>
                  <a:pt x="4142" y="20698"/>
                </a:cubicBezTo>
                <a:cubicBezTo>
                  <a:pt x="3790" y="20613"/>
                  <a:pt x="3009" y="19609"/>
                  <a:pt x="2540" y="19302"/>
                </a:cubicBezTo>
                <a:cubicBezTo>
                  <a:pt x="2150" y="18774"/>
                  <a:pt x="1954" y="18366"/>
                  <a:pt x="1251" y="17906"/>
                </a:cubicBezTo>
                <a:cubicBezTo>
                  <a:pt x="1056" y="17532"/>
                  <a:pt x="822" y="17157"/>
                  <a:pt x="626" y="16783"/>
                </a:cubicBezTo>
                <a:cubicBezTo>
                  <a:pt x="509" y="16596"/>
                  <a:pt x="314" y="16221"/>
                  <a:pt x="314" y="16221"/>
                </a:cubicBezTo>
                <a:cubicBezTo>
                  <a:pt x="626" y="14911"/>
                  <a:pt x="1017" y="13685"/>
                  <a:pt x="1915" y="12443"/>
                </a:cubicBezTo>
                <a:cubicBezTo>
                  <a:pt x="1290" y="11319"/>
                  <a:pt x="1368" y="11132"/>
                  <a:pt x="1603" y="9787"/>
                </a:cubicBezTo>
                <a:cubicBezTo>
                  <a:pt x="1798" y="8579"/>
                  <a:pt x="939" y="7421"/>
                  <a:pt x="2892" y="6570"/>
                </a:cubicBezTo>
                <a:cubicBezTo>
                  <a:pt x="3634" y="5600"/>
                  <a:pt x="2501" y="6706"/>
                  <a:pt x="4493" y="6009"/>
                </a:cubicBezTo>
                <a:cubicBezTo>
                  <a:pt x="5782" y="5549"/>
                  <a:pt x="4181" y="5600"/>
                  <a:pt x="5118" y="5600"/>
                </a:cubicBezTo>
                <a:close/>
              </a:path>
            </a:pathLst>
          </a:custGeom>
          <a:gradFill>
            <a:gsLst>
              <a:gs pos="0">
                <a:srgbClr val="D5F0FF"/>
              </a:gs>
              <a:gs pos="100000">
                <a:srgbClr val="FFFFFF"/>
              </a:gs>
            </a:gsLst>
            <a:lin ang="7559999"/>
          </a:gradFill>
          <a:ln w="12700">
            <a:solidFill>
              <a:srgbClr val="010000"/>
            </a:solidFill>
            <a:miter lim="400000"/>
          </a:ln>
        </p:spPr>
        <p:txBody>
          <a:bodyPr lIns="48767" tIns="48767" rIns="48767" bIns="48767" anchor="ctr"/>
          <a:lstStyle/>
          <a:p>
            <a:pPr defTabSz="585216">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7" name="Shape"/>
          <p:cNvSpPr/>
          <p:nvPr/>
        </p:nvSpPr>
        <p:spPr>
          <a:xfrm rot="9780000">
            <a:off x="12187028" y="-286310"/>
            <a:ext cx="1153340" cy="2220458"/>
          </a:xfrm>
          <a:custGeom>
            <a:avLst/>
            <a:gdLst/>
            <a:ahLst/>
            <a:cxnLst>
              <a:cxn ang="0">
                <a:pos x="wd2" y="hd2"/>
              </a:cxn>
              <a:cxn ang="5400000">
                <a:pos x="wd2" y="hd2"/>
              </a:cxn>
              <a:cxn ang="10800000">
                <a:pos x="wd2" y="hd2"/>
              </a:cxn>
              <a:cxn ang="16200000">
                <a:pos x="wd2" y="hd2"/>
              </a:cxn>
            </a:cxnLst>
            <a:rect l="0" t="0" r="r" b="b"/>
            <a:pathLst>
              <a:path w="19966" h="21281" fill="norm" stroke="1" extrusionOk="0">
                <a:moveTo>
                  <a:pt x="5118" y="5600"/>
                </a:moveTo>
                <a:cubicBezTo>
                  <a:pt x="4493" y="5549"/>
                  <a:pt x="3829" y="5515"/>
                  <a:pt x="3204" y="5447"/>
                </a:cubicBezTo>
                <a:cubicBezTo>
                  <a:pt x="2540" y="5379"/>
                  <a:pt x="1251" y="5174"/>
                  <a:pt x="1251" y="5174"/>
                </a:cubicBezTo>
                <a:cubicBezTo>
                  <a:pt x="-38" y="4034"/>
                  <a:pt x="-897" y="2366"/>
                  <a:pt x="1603" y="1396"/>
                </a:cubicBezTo>
                <a:cubicBezTo>
                  <a:pt x="2345" y="1106"/>
                  <a:pt x="4337" y="494"/>
                  <a:pt x="5431" y="272"/>
                </a:cubicBezTo>
                <a:cubicBezTo>
                  <a:pt x="6056" y="153"/>
                  <a:pt x="7384" y="0"/>
                  <a:pt x="7384" y="0"/>
                </a:cubicBezTo>
                <a:cubicBezTo>
                  <a:pt x="16485" y="187"/>
                  <a:pt x="11563" y="-17"/>
                  <a:pt x="16680" y="698"/>
                </a:cubicBezTo>
                <a:cubicBezTo>
                  <a:pt x="18555" y="1515"/>
                  <a:pt x="18555" y="1447"/>
                  <a:pt x="19258" y="2383"/>
                </a:cubicBezTo>
                <a:cubicBezTo>
                  <a:pt x="19141" y="3081"/>
                  <a:pt x="19219" y="3779"/>
                  <a:pt x="18945" y="4477"/>
                </a:cubicBezTo>
                <a:cubicBezTo>
                  <a:pt x="18789" y="4834"/>
                  <a:pt x="16836" y="5515"/>
                  <a:pt x="16367" y="6162"/>
                </a:cubicBezTo>
                <a:cubicBezTo>
                  <a:pt x="17109" y="7166"/>
                  <a:pt x="16602" y="6757"/>
                  <a:pt x="17656" y="7421"/>
                </a:cubicBezTo>
                <a:cubicBezTo>
                  <a:pt x="17969" y="7932"/>
                  <a:pt x="18320" y="8443"/>
                  <a:pt x="18594" y="8953"/>
                </a:cubicBezTo>
                <a:cubicBezTo>
                  <a:pt x="18867" y="11149"/>
                  <a:pt x="18828" y="13345"/>
                  <a:pt x="19258" y="15523"/>
                </a:cubicBezTo>
                <a:cubicBezTo>
                  <a:pt x="19297" y="15813"/>
                  <a:pt x="19883" y="16357"/>
                  <a:pt x="19883" y="16357"/>
                </a:cubicBezTo>
                <a:cubicBezTo>
                  <a:pt x="19766" y="17379"/>
                  <a:pt x="20703" y="19711"/>
                  <a:pt x="18281" y="20698"/>
                </a:cubicBezTo>
                <a:cubicBezTo>
                  <a:pt x="17617" y="21583"/>
                  <a:pt x="16133" y="21226"/>
                  <a:pt x="14102" y="21123"/>
                </a:cubicBezTo>
                <a:cubicBezTo>
                  <a:pt x="13008" y="20783"/>
                  <a:pt x="12266" y="20477"/>
                  <a:pt x="11524" y="20000"/>
                </a:cubicBezTo>
                <a:cubicBezTo>
                  <a:pt x="10860" y="18792"/>
                  <a:pt x="11133" y="17515"/>
                  <a:pt x="10274" y="16357"/>
                </a:cubicBezTo>
                <a:cubicBezTo>
                  <a:pt x="10157" y="15013"/>
                  <a:pt x="10079" y="13651"/>
                  <a:pt x="9923" y="12306"/>
                </a:cubicBezTo>
                <a:cubicBezTo>
                  <a:pt x="9844" y="11557"/>
                  <a:pt x="9766" y="10826"/>
                  <a:pt x="9610" y="10077"/>
                </a:cubicBezTo>
                <a:cubicBezTo>
                  <a:pt x="9532" y="9753"/>
                  <a:pt x="9298" y="8749"/>
                  <a:pt x="9298" y="9089"/>
                </a:cubicBezTo>
                <a:cubicBezTo>
                  <a:pt x="9298" y="10026"/>
                  <a:pt x="9610" y="10553"/>
                  <a:pt x="10274" y="11336"/>
                </a:cubicBezTo>
                <a:cubicBezTo>
                  <a:pt x="10157" y="12357"/>
                  <a:pt x="10001" y="13379"/>
                  <a:pt x="9923" y="14400"/>
                </a:cubicBezTo>
                <a:cubicBezTo>
                  <a:pt x="9493" y="20153"/>
                  <a:pt x="13399" y="19864"/>
                  <a:pt x="6407" y="20834"/>
                </a:cubicBezTo>
                <a:cubicBezTo>
                  <a:pt x="5665" y="20783"/>
                  <a:pt x="4806" y="20851"/>
                  <a:pt x="4142" y="20698"/>
                </a:cubicBezTo>
                <a:cubicBezTo>
                  <a:pt x="3790" y="20613"/>
                  <a:pt x="3009" y="19609"/>
                  <a:pt x="2540" y="19302"/>
                </a:cubicBezTo>
                <a:cubicBezTo>
                  <a:pt x="2150" y="18774"/>
                  <a:pt x="1954" y="18366"/>
                  <a:pt x="1251" y="17906"/>
                </a:cubicBezTo>
                <a:cubicBezTo>
                  <a:pt x="1056" y="17532"/>
                  <a:pt x="822" y="17157"/>
                  <a:pt x="626" y="16783"/>
                </a:cubicBezTo>
                <a:cubicBezTo>
                  <a:pt x="509" y="16596"/>
                  <a:pt x="314" y="16221"/>
                  <a:pt x="314" y="16221"/>
                </a:cubicBezTo>
                <a:cubicBezTo>
                  <a:pt x="626" y="14911"/>
                  <a:pt x="1017" y="13685"/>
                  <a:pt x="1915" y="12443"/>
                </a:cubicBezTo>
                <a:cubicBezTo>
                  <a:pt x="1290" y="11319"/>
                  <a:pt x="1368" y="11132"/>
                  <a:pt x="1603" y="9787"/>
                </a:cubicBezTo>
                <a:cubicBezTo>
                  <a:pt x="1798" y="8579"/>
                  <a:pt x="939" y="7421"/>
                  <a:pt x="2892" y="6570"/>
                </a:cubicBezTo>
                <a:cubicBezTo>
                  <a:pt x="3634" y="5600"/>
                  <a:pt x="2501" y="6706"/>
                  <a:pt x="4493" y="6009"/>
                </a:cubicBezTo>
                <a:cubicBezTo>
                  <a:pt x="5782" y="5549"/>
                  <a:pt x="4181" y="5600"/>
                  <a:pt x="5118" y="5600"/>
                </a:cubicBezTo>
                <a:close/>
              </a:path>
            </a:pathLst>
          </a:custGeom>
          <a:gradFill>
            <a:gsLst>
              <a:gs pos="0">
                <a:srgbClr val="D5F0FF"/>
              </a:gs>
              <a:gs pos="100000">
                <a:srgbClr val="FFFFFF"/>
              </a:gs>
            </a:gsLst>
            <a:lin ang="6420001"/>
          </a:gradFill>
          <a:ln w="12700">
            <a:solidFill>
              <a:srgbClr val="010000"/>
            </a:solidFill>
            <a:miter lim="400000"/>
          </a:ln>
        </p:spPr>
        <p:txBody>
          <a:bodyPr lIns="48767" tIns="48767" rIns="48767" bIns="48767" anchor="ctr"/>
          <a:lstStyle/>
          <a:p>
            <a:pPr defTabSz="585216">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8" name="Shape"/>
          <p:cNvSpPr/>
          <p:nvPr/>
        </p:nvSpPr>
        <p:spPr>
          <a:xfrm flipH="1" rot="8460000">
            <a:off x="5912093" y="2405797"/>
            <a:ext cx="1153339" cy="2034601"/>
          </a:xfrm>
          <a:custGeom>
            <a:avLst/>
            <a:gdLst/>
            <a:ahLst/>
            <a:cxnLst>
              <a:cxn ang="0">
                <a:pos x="wd2" y="hd2"/>
              </a:cxn>
              <a:cxn ang="5400000">
                <a:pos x="wd2" y="hd2"/>
              </a:cxn>
              <a:cxn ang="10800000">
                <a:pos x="wd2" y="hd2"/>
              </a:cxn>
              <a:cxn ang="16200000">
                <a:pos x="wd2" y="hd2"/>
              </a:cxn>
            </a:cxnLst>
            <a:rect l="0" t="0" r="r" b="b"/>
            <a:pathLst>
              <a:path w="19966" h="21281" fill="norm" stroke="1" extrusionOk="0">
                <a:moveTo>
                  <a:pt x="5118" y="5600"/>
                </a:moveTo>
                <a:cubicBezTo>
                  <a:pt x="4493" y="5549"/>
                  <a:pt x="3829" y="5515"/>
                  <a:pt x="3204" y="5447"/>
                </a:cubicBezTo>
                <a:cubicBezTo>
                  <a:pt x="2540" y="5379"/>
                  <a:pt x="1251" y="5174"/>
                  <a:pt x="1251" y="5174"/>
                </a:cubicBezTo>
                <a:cubicBezTo>
                  <a:pt x="-38" y="4034"/>
                  <a:pt x="-897" y="2366"/>
                  <a:pt x="1603" y="1396"/>
                </a:cubicBezTo>
                <a:cubicBezTo>
                  <a:pt x="2345" y="1106"/>
                  <a:pt x="4337" y="494"/>
                  <a:pt x="5431" y="272"/>
                </a:cubicBezTo>
                <a:cubicBezTo>
                  <a:pt x="6056" y="153"/>
                  <a:pt x="7384" y="0"/>
                  <a:pt x="7384" y="0"/>
                </a:cubicBezTo>
                <a:cubicBezTo>
                  <a:pt x="16485" y="187"/>
                  <a:pt x="11563" y="-17"/>
                  <a:pt x="16680" y="698"/>
                </a:cubicBezTo>
                <a:cubicBezTo>
                  <a:pt x="18555" y="1515"/>
                  <a:pt x="18555" y="1447"/>
                  <a:pt x="19258" y="2383"/>
                </a:cubicBezTo>
                <a:cubicBezTo>
                  <a:pt x="19141" y="3081"/>
                  <a:pt x="19219" y="3779"/>
                  <a:pt x="18945" y="4477"/>
                </a:cubicBezTo>
                <a:cubicBezTo>
                  <a:pt x="18789" y="4834"/>
                  <a:pt x="16836" y="5515"/>
                  <a:pt x="16367" y="6162"/>
                </a:cubicBezTo>
                <a:cubicBezTo>
                  <a:pt x="17109" y="7166"/>
                  <a:pt x="16602" y="6757"/>
                  <a:pt x="17656" y="7421"/>
                </a:cubicBezTo>
                <a:cubicBezTo>
                  <a:pt x="17969" y="7932"/>
                  <a:pt x="18320" y="8443"/>
                  <a:pt x="18594" y="8953"/>
                </a:cubicBezTo>
                <a:cubicBezTo>
                  <a:pt x="18867" y="11149"/>
                  <a:pt x="18828" y="13345"/>
                  <a:pt x="19258" y="15523"/>
                </a:cubicBezTo>
                <a:cubicBezTo>
                  <a:pt x="19297" y="15813"/>
                  <a:pt x="19883" y="16357"/>
                  <a:pt x="19883" y="16357"/>
                </a:cubicBezTo>
                <a:cubicBezTo>
                  <a:pt x="19766" y="17379"/>
                  <a:pt x="20703" y="19711"/>
                  <a:pt x="18281" y="20698"/>
                </a:cubicBezTo>
                <a:cubicBezTo>
                  <a:pt x="17617" y="21583"/>
                  <a:pt x="16133" y="21226"/>
                  <a:pt x="14102" y="21123"/>
                </a:cubicBezTo>
                <a:cubicBezTo>
                  <a:pt x="13008" y="20783"/>
                  <a:pt x="12266" y="20477"/>
                  <a:pt x="11524" y="20000"/>
                </a:cubicBezTo>
                <a:cubicBezTo>
                  <a:pt x="10860" y="18792"/>
                  <a:pt x="11133" y="17515"/>
                  <a:pt x="10274" y="16357"/>
                </a:cubicBezTo>
                <a:cubicBezTo>
                  <a:pt x="10157" y="15013"/>
                  <a:pt x="10079" y="13651"/>
                  <a:pt x="9923" y="12306"/>
                </a:cubicBezTo>
                <a:cubicBezTo>
                  <a:pt x="9844" y="11557"/>
                  <a:pt x="9766" y="10826"/>
                  <a:pt x="9610" y="10077"/>
                </a:cubicBezTo>
                <a:cubicBezTo>
                  <a:pt x="9532" y="9753"/>
                  <a:pt x="9298" y="8749"/>
                  <a:pt x="9298" y="9089"/>
                </a:cubicBezTo>
                <a:cubicBezTo>
                  <a:pt x="9298" y="10026"/>
                  <a:pt x="9610" y="10553"/>
                  <a:pt x="10274" y="11336"/>
                </a:cubicBezTo>
                <a:cubicBezTo>
                  <a:pt x="10157" y="12357"/>
                  <a:pt x="10001" y="13379"/>
                  <a:pt x="9923" y="14400"/>
                </a:cubicBezTo>
                <a:cubicBezTo>
                  <a:pt x="9493" y="20153"/>
                  <a:pt x="13399" y="19864"/>
                  <a:pt x="6407" y="20834"/>
                </a:cubicBezTo>
                <a:cubicBezTo>
                  <a:pt x="5665" y="20783"/>
                  <a:pt x="4806" y="20851"/>
                  <a:pt x="4142" y="20698"/>
                </a:cubicBezTo>
                <a:cubicBezTo>
                  <a:pt x="3790" y="20613"/>
                  <a:pt x="3009" y="19609"/>
                  <a:pt x="2540" y="19302"/>
                </a:cubicBezTo>
                <a:cubicBezTo>
                  <a:pt x="2150" y="18774"/>
                  <a:pt x="1954" y="18366"/>
                  <a:pt x="1251" y="17906"/>
                </a:cubicBezTo>
                <a:cubicBezTo>
                  <a:pt x="1056" y="17532"/>
                  <a:pt x="822" y="17157"/>
                  <a:pt x="626" y="16783"/>
                </a:cubicBezTo>
                <a:cubicBezTo>
                  <a:pt x="509" y="16596"/>
                  <a:pt x="314" y="16221"/>
                  <a:pt x="314" y="16221"/>
                </a:cubicBezTo>
                <a:cubicBezTo>
                  <a:pt x="626" y="14911"/>
                  <a:pt x="1017" y="13685"/>
                  <a:pt x="1915" y="12443"/>
                </a:cubicBezTo>
                <a:cubicBezTo>
                  <a:pt x="1290" y="11319"/>
                  <a:pt x="1368" y="11132"/>
                  <a:pt x="1603" y="9787"/>
                </a:cubicBezTo>
                <a:cubicBezTo>
                  <a:pt x="1798" y="8579"/>
                  <a:pt x="939" y="7421"/>
                  <a:pt x="2892" y="6570"/>
                </a:cubicBezTo>
                <a:cubicBezTo>
                  <a:pt x="3634" y="5600"/>
                  <a:pt x="2501" y="6706"/>
                  <a:pt x="4493" y="6009"/>
                </a:cubicBezTo>
                <a:cubicBezTo>
                  <a:pt x="5782" y="5549"/>
                  <a:pt x="4181" y="5600"/>
                  <a:pt x="5118" y="5600"/>
                </a:cubicBezTo>
                <a:close/>
              </a:path>
            </a:pathLst>
          </a:custGeom>
          <a:gradFill>
            <a:gsLst>
              <a:gs pos="0">
                <a:srgbClr val="00D2A9"/>
              </a:gs>
              <a:gs pos="100000">
                <a:srgbClr val="D4FDD5"/>
              </a:gs>
            </a:gsLst>
            <a:lin ang="3060000"/>
          </a:gradFill>
          <a:ln w="12700">
            <a:solidFill>
              <a:srgbClr val="010000"/>
            </a:solidFill>
            <a:miter lim="400000"/>
          </a:ln>
        </p:spPr>
        <p:txBody>
          <a:bodyPr lIns="48767" tIns="48767" rIns="48767" bIns="48767" anchor="ctr"/>
          <a:lstStyle/>
          <a:p>
            <a:pPr defTabSz="585216">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9" name="Shape"/>
          <p:cNvSpPr/>
          <p:nvPr/>
        </p:nvSpPr>
        <p:spPr>
          <a:xfrm rot="8640000">
            <a:off x="3084860" y="4242716"/>
            <a:ext cx="1153339" cy="2034600"/>
          </a:xfrm>
          <a:custGeom>
            <a:avLst/>
            <a:gdLst/>
            <a:ahLst/>
            <a:cxnLst>
              <a:cxn ang="0">
                <a:pos x="wd2" y="hd2"/>
              </a:cxn>
              <a:cxn ang="5400000">
                <a:pos x="wd2" y="hd2"/>
              </a:cxn>
              <a:cxn ang="10800000">
                <a:pos x="wd2" y="hd2"/>
              </a:cxn>
              <a:cxn ang="16200000">
                <a:pos x="wd2" y="hd2"/>
              </a:cxn>
            </a:cxnLst>
            <a:rect l="0" t="0" r="r" b="b"/>
            <a:pathLst>
              <a:path w="19966" h="21281" fill="norm" stroke="1" extrusionOk="0">
                <a:moveTo>
                  <a:pt x="5118" y="5600"/>
                </a:moveTo>
                <a:cubicBezTo>
                  <a:pt x="4493" y="5549"/>
                  <a:pt x="3829" y="5515"/>
                  <a:pt x="3204" y="5447"/>
                </a:cubicBezTo>
                <a:cubicBezTo>
                  <a:pt x="2540" y="5379"/>
                  <a:pt x="1251" y="5174"/>
                  <a:pt x="1251" y="5174"/>
                </a:cubicBezTo>
                <a:cubicBezTo>
                  <a:pt x="-38" y="4034"/>
                  <a:pt x="-897" y="2366"/>
                  <a:pt x="1603" y="1396"/>
                </a:cubicBezTo>
                <a:cubicBezTo>
                  <a:pt x="2345" y="1106"/>
                  <a:pt x="4337" y="494"/>
                  <a:pt x="5431" y="272"/>
                </a:cubicBezTo>
                <a:cubicBezTo>
                  <a:pt x="6056" y="153"/>
                  <a:pt x="7384" y="0"/>
                  <a:pt x="7384" y="0"/>
                </a:cubicBezTo>
                <a:cubicBezTo>
                  <a:pt x="16485" y="187"/>
                  <a:pt x="11563" y="-17"/>
                  <a:pt x="16680" y="698"/>
                </a:cubicBezTo>
                <a:cubicBezTo>
                  <a:pt x="18555" y="1515"/>
                  <a:pt x="18555" y="1447"/>
                  <a:pt x="19258" y="2383"/>
                </a:cubicBezTo>
                <a:cubicBezTo>
                  <a:pt x="19141" y="3081"/>
                  <a:pt x="19219" y="3779"/>
                  <a:pt x="18945" y="4477"/>
                </a:cubicBezTo>
                <a:cubicBezTo>
                  <a:pt x="18789" y="4834"/>
                  <a:pt x="16836" y="5515"/>
                  <a:pt x="16367" y="6162"/>
                </a:cubicBezTo>
                <a:cubicBezTo>
                  <a:pt x="17109" y="7166"/>
                  <a:pt x="16602" y="6757"/>
                  <a:pt x="17656" y="7421"/>
                </a:cubicBezTo>
                <a:cubicBezTo>
                  <a:pt x="17969" y="7932"/>
                  <a:pt x="18320" y="8443"/>
                  <a:pt x="18594" y="8953"/>
                </a:cubicBezTo>
                <a:cubicBezTo>
                  <a:pt x="18867" y="11149"/>
                  <a:pt x="18828" y="13345"/>
                  <a:pt x="19258" y="15523"/>
                </a:cubicBezTo>
                <a:cubicBezTo>
                  <a:pt x="19297" y="15813"/>
                  <a:pt x="19883" y="16357"/>
                  <a:pt x="19883" y="16357"/>
                </a:cubicBezTo>
                <a:cubicBezTo>
                  <a:pt x="19766" y="17379"/>
                  <a:pt x="20703" y="19711"/>
                  <a:pt x="18281" y="20698"/>
                </a:cubicBezTo>
                <a:cubicBezTo>
                  <a:pt x="17617" y="21583"/>
                  <a:pt x="16133" y="21226"/>
                  <a:pt x="14102" y="21123"/>
                </a:cubicBezTo>
                <a:cubicBezTo>
                  <a:pt x="13008" y="20783"/>
                  <a:pt x="12266" y="20477"/>
                  <a:pt x="11524" y="20000"/>
                </a:cubicBezTo>
                <a:cubicBezTo>
                  <a:pt x="10860" y="18792"/>
                  <a:pt x="11133" y="17515"/>
                  <a:pt x="10274" y="16357"/>
                </a:cubicBezTo>
                <a:cubicBezTo>
                  <a:pt x="10157" y="15013"/>
                  <a:pt x="10079" y="13651"/>
                  <a:pt x="9923" y="12306"/>
                </a:cubicBezTo>
                <a:cubicBezTo>
                  <a:pt x="9844" y="11557"/>
                  <a:pt x="9766" y="10826"/>
                  <a:pt x="9610" y="10077"/>
                </a:cubicBezTo>
                <a:cubicBezTo>
                  <a:pt x="9532" y="9753"/>
                  <a:pt x="9298" y="8749"/>
                  <a:pt x="9298" y="9089"/>
                </a:cubicBezTo>
                <a:cubicBezTo>
                  <a:pt x="9298" y="10026"/>
                  <a:pt x="9610" y="10553"/>
                  <a:pt x="10274" y="11336"/>
                </a:cubicBezTo>
                <a:cubicBezTo>
                  <a:pt x="10157" y="12357"/>
                  <a:pt x="10001" y="13379"/>
                  <a:pt x="9923" y="14400"/>
                </a:cubicBezTo>
                <a:cubicBezTo>
                  <a:pt x="9493" y="20153"/>
                  <a:pt x="13399" y="19864"/>
                  <a:pt x="6407" y="20834"/>
                </a:cubicBezTo>
                <a:cubicBezTo>
                  <a:pt x="5665" y="20783"/>
                  <a:pt x="4806" y="20851"/>
                  <a:pt x="4142" y="20698"/>
                </a:cubicBezTo>
                <a:cubicBezTo>
                  <a:pt x="3790" y="20613"/>
                  <a:pt x="3009" y="19609"/>
                  <a:pt x="2540" y="19302"/>
                </a:cubicBezTo>
                <a:cubicBezTo>
                  <a:pt x="2150" y="18774"/>
                  <a:pt x="1954" y="18366"/>
                  <a:pt x="1251" y="17906"/>
                </a:cubicBezTo>
                <a:cubicBezTo>
                  <a:pt x="1056" y="17532"/>
                  <a:pt x="822" y="17157"/>
                  <a:pt x="626" y="16783"/>
                </a:cubicBezTo>
                <a:cubicBezTo>
                  <a:pt x="509" y="16596"/>
                  <a:pt x="314" y="16221"/>
                  <a:pt x="314" y="16221"/>
                </a:cubicBezTo>
                <a:cubicBezTo>
                  <a:pt x="626" y="14911"/>
                  <a:pt x="1017" y="13685"/>
                  <a:pt x="1915" y="12443"/>
                </a:cubicBezTo>
                <a:cubicBezTo>
                  <a:pt x="1290" y="11319"/>
                  <a:pt x="1368" y="11132"/>
                  <a:pt x="1603" y="9787"/>
                </a:cubicBezTo>
                <a:cubicBezTo>
                  <a:pt x="1798" y="8579"/>
                  <a:pt x="939" y="7421"/>
                  <a:pt x="2892" y="6570"/>
                </a:cubicBezTo>
                <a:cubicBezTo>
                  <a:pt x="3634" y="5600"/>
                  <a:pt x="2501" y="6706"/>
                  <a:pt x="4493" y="6009"/>
                </a:cubicBezTo>
                <a:cubicBezTo>
                  <a:pt x="5782" y="5549"/>
                  <a:pt x="4181" y="5600"/>
                  <a:pt x="5118" y="5600"/>
                </a:cubicBezTo>
                <a:close/>
              </a:path>
            </a:pathLst>
          </a:custGeom>
          <a:gradFill>
            <a:gsLst>
              <a:gs pos="0">
                <a:srgbClr val="D5F0FF"/>
              </a:gs>
              <a:gs pos="100000">
                <a:srgbClr val="FFFFFF"/>
              </a:gs>
            </a:gsLst>
            <a:lin ang="7620000"/>
          </a:gradFill>
          <a:ln w="12700">
            <a:solidFill>
              <a:srgbClr val="010000"/>
            </a:solidFill>
            <a:miter lim="400000"/>
          </a:ln>
        </p:spPr>
        <p:txBody>
          <a:bodyPr lIns="48767" tIns="48767" rIns="48767" bIns="48767" anchor="ctr"/>
          <a:lstStyle/>
          <a:p>
            <a:pPr defTabSz="585216">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0" name="Shape"/>
          <p:cNvSpPr/>
          <p:nvPr/>
        </p:nvSpPr>
        <p:spPr>
          <a:xfrm rot="8700000">
            <a:off x="2217713" y="4821466"/>
            <a:ext cx="1153340" cy="2087985"/>
          </a:xfrm>
          <a:custGeom>
            <a:avLst/>
            <a:gdLst/>
            <a:ahLst/>
            <a:cxnLst>
              <a:cxn ang="0">
                <a:pos x="wd2" y="hd2"/>
              </a:cxn>
              <a:cxn ang="5400000">
                <a:pos x="wd2" y="hd2"/>
              </a:cxn>
              <a:cxn ang="10800000">
                <a:pos x="wd2" y="hd2"/>
              </a:cxn>
              <a:cxn ang="16200000">
                <a:pos x="wd2" y="hd2"/>
              </a:cxn>
            </a:cxnLst>
            <a:rect l="0" t="0" r="r" b="b"/>
            <a:pathLst>
              <a:path w="19966" h="21281" fill="norm" stroke="1" extrusionOk="0">
                <a:moveTo>
                  <a:pt x="5118" y="5600"/>
                </a:moveTo>
                <a:cubicBezTo>
                  <a:pt x="4493" y="5549"/>
                  <a:pt x="3829" y="5515"/>
                  <a:pt x="3204" y="5447"/>
                </a:cubicBezTo>
                <a:cubicBezTo>
                  <a:pt x="2540" y="5379"/>
                  <a:pt x="1251" y="5174"/>
                  <a:pt x="1251" y="5174"/>
                </a:cubicBezTo>
                <a:cubicBezTo>
                  <a:pt x="-38" y="4034"/>
                  <a:pt x="-897" y="2366"/>
                  <a:pt x="1603" y="1396"/>
                </a:cubicBezTo>
                <a:cubicBezTo>
                  <a:pt x="2345" y="1106"/>
                  <a:pt x="4337" y="494"/>
                  <a:pt x="5431" y="272"/>
                </a:cubicBezTo>
                <a:cubicBezTo>
                  <a:pt x="6056" y="153"/>
                  <a:pt x="7384" y="0"/>
                  <a:pt x="7384" y="0"/>
                </a:cubicBezTo>
                <a:cubicBezTo>
                  <a:pt x="16485" y="187"/>
                  <a:pt x="11563" y="-17"/>
                  <a:pt x="16680" y="698"/>
                </a:cubicBezTo>
                <a:cubicBezTo>
                  <a:pt x="18555" y="1515"/>
                  <a:pt x="18555" y="1447"/>
                  <a:pt x="19258" y="2383"/>
                </a:cubicBezTo>
                <a:cubicBezTo>
                  <a:pt x="19141" y="3081"/>
                  <a:pt x="19219" y="3779"/>
                  <a:pt x="18945" y="4477"/>
                </a:cubicBezTo>
                <a:cubicBezTo>
                  <a:pt x="18789" y="4834"/>
                  <a:pt x="16836" y="5515"/>
                  <a:pt x="16367" y="6162"/>
                </a:cubicBezTo>
                <a:cubicBezTo>
                  <a:pt x="17109" y="7166"/>
                  <a:pt x="16602" y="6757"/>
                  <a:pt x="17656" y="7421"/>
                </a:cubicBezTo>
                <a:cubicBezTo>
                  <a:pt x="17969" y="7932"/>
                  <a:pt x="18320" y="8443"/>
                  <a:pt x="18594" y="8953"/>
                </a:cubicBezTo>
                <a:cubicBezTo>
                  <a:pt x="18867" y="11149"/>
                  <a:pt x="18828" y="13345"/>
                  <a:pt x="19258" y="15523"/>
                </a:cubicBezTo>
                <a:cubicBezTo>
                  <a:pt x="19297" y="15813"/>
                  <a:pt x="19883" y="16357"/>
                  <a:pt x="19883" y="16357"/>
                </a:cubicBezTo>
                <a:cubicBezTo>
                  <a:pt x="19766" y="17379"/>
                  <a:pt x="20703" y="19711"/>
                  <a:pt x="18281" y="20698"/>
                </a:cubicBezTo>
                <a:cubicBezTo>
                  <a:pt x="17617" y="21583"/>
                  <a:pt x="16133" y="21226"/>
                  <a:pt x="14102" y="21123"/>
                </a:cubicBezTo>
                <a:cubicBezTo>
                  <a:pt x="13008" y="20783"/>
                  <a:pt x="12266" y="20477"/>
                  <a:pt x="11524" y="20000"/>
                </a:cubicBezTo>
                <a:cubicBezTo>
                  <a:pt x="10860" y="18792"/>
                  <a:pt x="11133" y="17515"/>
                  <a:pt x="10274" y="16357"/>
                </a:cubicBezTo>
                <a:cubicBezTo>
                  <a:pt x="10157" y="15013"/>
                  <a:pt x="10079" y="13651"/>
                  <a:pt x="9923" y="12306"/>
                </a:cubicBezTo>
                <a:cubicBezTo>
                  <a:pt x="9844" y="11557"/>
                  <a:pt x="9766" y="10826"/>
                  <a:pt x="9610" y="10077"/>
                </a:cubicBezTo>
                <a:cubicBezTo>
                  <a:pt x="9532" y="9753"/>
                  <a:pt x="9298" y="8749"/>
                  <a:pt x="9298" y="9089"/>
                </a:cubicBezTo>
                <a:cubicBezTo>
                  <a:pt x="9298" y="10026"/>
                  <a:pt x="9610" y="10553"/>
                  <a:pt x="10274" y="11336"/>
                </a:cubicBezTo>
                <a:cubicBezTo>
                  <a:pt x="10157" y="12357"/>
                  <a:pt x="10001" y="13379"/>
                  <a:pt x="9923" y="14400"/>
                </a:cubicBezTo>
                <a:cubicBezTo>
                  <a:pt x="9493" y="20153"/>
                  <a:pt x="13399" y="19864"/>
                  <a:pt x="6407" y="20834"/>
                </a:cubicBezTo>
                <a:cubicBezTo>
                  <a:pt x="5665" y="20783"/>
                  <a:pt x="4806" y="20851"/>
                  <a:pt x="4142" y="20698"/>
                </a:cubicBezTo>
                <a:cubicBezTo>
                  <a:pt x="3790" y="20613"/>
                  <a:pt x="3009" y="19609"/>
                  <a:pt x="2540" y="19302"/>
                </a:cubicBezTo>
                <a:cubicBezTo>
                  <a:pt x="2150" y="18774"/>
                  <a:pt x="1954" y="18366"/>
                  <a:pt x="1251" y="17906"/>
                </a:cubicBezTo>
                <a:cubicBezTo>
                  <a:pt x="1056" y="17532"/>
                  <a:pt x="822" y="17157"/>
                  <a:pt x="626" y="16783"/>
                </a:cubicBezTo>
                <a:cubicBezTo>
                  <a:pt x="509" y="16596"/>
                  <a:pt x="314" y="16221"/>
                  <a:pt x="314" y="16221"/>
                </a:cubicBezTo>
                <a:cubicBezTo>
                  <a:pt x="626" y="14911"/>
                  <a:pt x="1017" y="13685"/>
                  <a:pt x="1915" y="12443"/>
                </a:cubicBezTo>
                <a:cubicBezTo>
                  <a:pt x="1290" y="11319"/>
                  <a:pt x="1368" y="11132"/>
                  <a:pt x="1603" y="9787"/>
                </a:cubicBezTo>
                <a:cubicBezTo>
                  <a:pt x="1798" y="8579"/>
                  <a:pt x="939" y="7421"/>
                  <a:pt x="2892" y="6570"/>
                </a:cubicBezTo>
                <a:cubicBezTo>
                  <a:pt x="3634" y="5600"/>
                  <a:pt x="2501" y="6706"/>
                  <a:pt x="4493" y="6009"/>
                </a:cubicBezTo>
                <a:cubicBezTo>
                  <a:pt x="5782" y="5549"/>
                  <a:pt x="4181" y="5600"/>
                  <a:pt x="5118" y="5600"/>
                </a:cubicBezTo>
                <a:close/>
              </a:path>
            </a:pathLst>
          </a:custGeom>
          <a:gradFill>
            <a:gsLst>
              <a:gs pos="0">
                <a:srgbClr val="D5F0FF"/>
              </a:gs>
              <a:gs pos="100000">
                <a:srgbClr val="FFFFFF"/>
              </a:gs>
            </a:gsLst>
            <a:lin ang="7559999"/>
          </a:gradFill>
          <a:ln w="12700">
            <a:solidFill>
              <a:srgbClr val="010000"/>
            </a:solidFill>
            <a:miter lim="400000"/>
          </a:ln>
        </p:spPr>
        <p:txBody>
          <a:bodyPr lIns="48767" tIns="48767" rIns="48767" bIns="48767" anchor="ctr"/>
          <a:lstStyle/>
          <a:p>
            <a:pPr defTabSz="585216">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1" name="Shape"/>
          <p:cNvSpPr/>
          <p:nvPr/>
        </p:nvSpPr>
        <p:spPr>
          <a:xfrm rot="8460000">
            <a:off x="1458609" y="5400174"/>
            <a:ext cx="1153340" cy="2087988"/>
          </a:xfrm>
          <a:custGeom>
            <a:avLst/>
            <a:gdLst/>
            <a:ahLst/>
            <a:cxnLst>
              <a:cxn ang="0">
                <a:pos x="wd2" y="hd2"/>
              </a:cxn>
              <a:cxn ang="5400000">
                <a:pos x="wd2" y="hd2"/>
              </a:cxn>
              <a:cxn ang="10800000">
                <a:pos x="wd2" y="hd2"/>
              </a:cxn>
              <a:cxn ang="16200000">
                <a:pos x="wd2" y="hd2"/>
              </a:cxn>
            </a:cxnLst>
            <a:rect l="0" t="0" r="r" b="b"/>
            <a:pathLst>
              <a:path w="19966" h="21281" fill="norm" stroke="1" extrusionOk="0">
                <a:moveTo>
                  <a:pt x="5118" y="5600"/>
                </a:moveTo>
                <a:cubicBezTo>
                  <a:pt x="4493" y="5549"/>
                  <a:pt x="3829" y="5515"/>
                  <a:pt x="3204" y="5447"/>
                </a:cubicBezTo>
                <a:cubicBezTo>
                  <a:pt x="2540" y="5379"/>
                  <a:pt x="1251" y="5174"/>
                  <a:pt x="1251" y="5174"/>
                </a:cubicBezTo>
                <a:cubicBezTo>
                  <a:pt x="-38" y="4034"/>
                  <a:pt x="-897" y="2366"/>
                  <a:pt x="1603" y="1396"/>
                </a:cubicBezTo>
                <a:cubicBezTo>
                  <a:pt x="2345" y="1106"/>
                  <a:pt x="4337" y="494"/>
                  <a:pt x="5431" y="272"/>
                </a:cubicBezTo>
                <a:cubicBezTo>
                  <a:pt x="6056" y="153"/>
                  <a:pt x="7384" y="0"/>
                  <a:pt x="7384" y="0"/>
                </a:cubicBezTo>
                <a:cubicBezTo>
                  <a:pt x="16485" y="187"/>
                  <a:pt x="11563" y="-17"/>
                  <a:pt x="16680" y="698"/>
                </a:cubicBezTo>
                <a:cubicBezTo>
                  <a:pt x="18555" y="1515"/>
                  <a:pt x="18555" y="1447"/>
                  <a:pt x="19258" y="2383"/>
                </a:cubicBezTo>
                <a:cubicBezTo>
                  <a:pt x="19141" y="3081"/>
                  <a:pt x="19219" y="3779"/>
                  <a:pt x="18945" y="4477"/>
                </a:cubicBezTo>
                <a:cubicBezTo>
                  <a:pt x="18789" y="4834"/>
                  <a:pt x="16836" y="5515"/>
                  <a:pt x="16367" y="6162"/>
                </a:cubicBezTo>
                <a:cubicBezTo>
                  <a:pt x="17109" y="7166"/>
                  <a:pt x="16602" y="6757"/>
                  <a:pt x="17656" y="7421"/>
                </a:cubicBezTo>
                <a:cubicBezTo>
                  <a:pt x="17969" y="7932"/>
                  <a:pt x="18320" y="8443"/>
                  <a:pt x="18594" y="8953"/>
                </a:cubicBezTo>
                <a:cubicBezTo>
                  <a:pt x="18867" y="11149"/>
                  <a:pt x="18828" y="13345"/>
                  <a:pt x="19258" y="15523"/>
                </a:cubicBezTo>
                <a:cubicBezTo>
                  <a:pt x="19297" y="15813"/>
                  <a:pt x="19883" y="16357"/>
                  <a:pt x="19883" y="16357"/>
                </a:cubicBezTo>
                <a:cubicBezTo>
                  <a:pt x="19766" y="17379"/>
                  <a:pt x="20703" y="19711"/>
                  <a:pt x="18281" y="20698"/>
                </a:cubicBezTo>
                <a:cubicBezTo>
                  <a:pt x="17617" y="21583"/>
                  <a:pt x="16133" y="21226"/>
                  <a:pt x="14102" y="21123"/>
                </a:cubicBezTo>
                <a:cubicBezTo>
                  <a:pt x="13008" y="20783"/>
                  <a:pt x="12266" y="20477"/>
                  <a:pt x="11524" y="20000"/>
                </a:cubicBezTo>
                <a:cubicBezTo>
                  <a:pt x="10860" y="18792"/>
                  <a:pt x="11133" y="17515"/>
                  <a:pt x="10274" y="16357"/>
                </a:cubicBezTo>
                <a:cubicBezTo>
                  <a:pt x="10157" y="15013"/>
                  <a:pt x="10079" y="13651"/>
                  <a:pt x="9923" y="12306"/>
                </a:cubicBezTo>
                <a:cubicBezTo>
                  <a:pt x="9844" y="11557"/>
                  <a:pt x="9766" y="10826"/>
                  <a:pt x="9610" y="10077"/>
                </a:cubicBezTo>
                <a:cubicBezTo>
                  <a:pt x="9532" y="9753"/>
                  <a:pt x="9298" y="8749"/>
                  <a:pt x="9298" y="9089"/>
                </a:cubicBezTo>
                <a:cubicBezTo>
                  <a:pt x="9298" y="10026"/>
                  <a:pt x="9610" y="10553"/>
                  <a:pt x="10274" y="11336"/>
                </a:cubicBezTo>
                <a:cubicBezTo>
                  <a:pt x="10157" y="12357"/>
                  <a:pt x="10001" y="13379"/>
                  <a:pt x="9923" y="14400"/>
                </a:cubicBezTo>
                <a:cubicBezTo>
                  <a:pt x="9493" y="20153"/>
                  <a:pt x="13399" y="19864"/>
                  <a:pt x="6407" y="20834"/>
                </a:cubicBezTo>
                <a:cubicBezTo>
                  <a:pt x="5665" y="20783"/>
                  <a:pt x="4806" y="20851"/>
                  <a:pt x="4142" y="20698"/>
                </a:cubicBezTo>
                <a:cubicBezTo>
                  <a:pt x="3790" y="20613"/>
                  <a:pt x="3009" y="19609"/>
                  <a:pt x="2540" y="19302"/>
                </a:cubicBezTo>
                <a:cubicBezTo>
                  <a:pt x="2150" y="18774"/>
                  <a:pt x="1954" y="18366"/>
                  <a:pt x="1251" y="17906"/>
                </a:cubicBezTo>
                <a:cubicBezTo>
                  <a:pt x="1056" y="17532"/>
                  <a:pt x="822" y="17157"/>
                  <a:pt x="626" y="16783"/>
                </a:cubicBezTo>
                <a:cubicBezTo>
                  <a:pt x="509" y="16596"/>
                  <a:pt x="314" y="16221"/>
                  <a:pt x="314" y="16221"/>
                </a:cubicBezTo>
                <a:cubicBezTo>
                  <a:pt x="626" y="14911"/>
                  <a:pt x="1017" y="13685"/>
                  <a:pt x="1915" y="12443"/>
                </a:cubicBezTo>
                <a:cubicBezTo>
                  <a:pt x="1290" y="11319"/>
                  <a:pt x="1368" y="11132"/>
                  <a:pt x="1603" y="9787"/>
                </a:cubicBezTo>
                <a:cubicBezTo>
                  <a:pt x="1798" y="8579"/>
                  <a:pt x="939" y="7421"/>
                  <a:pt x="2892" y="6570"/>
                </a:cubicBezTo>
                <a:cubicBezTo>
                  <a:pt x="3634" y="5600"/>
                  <a:pt x="2501" y="6706"/>
                  <a:pt x="4493" y="6009"/>
                </a:cubicBezTo>
                <a:cubicBezTo>
                  <a:pt x="5782" y="5549"/>
                  <a:pt x="4181" y="5600"/>
                  <a:pt x="5118" y="5600"/>
                </a:cubicBezTo>
                <a:close/>
              </a:path>
            </a:pathLst>
          </a:custGeom>
          <a:gradFill>
            <a:gsLst>
              <a:gs pos="0">
                <a:srgbClr val="D5F0FF"/>
              </a:gs>
              <a:gs pos="100000">
                <a:srgbClr val="FFFFFF"/>
              </a:gs>
            </a:gsLst>
            <a:lin ang="7799999"/>
          </a:gradFill>
          <a:ln w="12700">
            <a:solidFill>
              <a:srgbClr val="010000"/>
            </a:solidFill>
            <a:miter lim="400000"/>
          </a:ln>
        </p:spPr>
        <p:txBody>
          <a:bodyPr lIns="48767" tIns="48767" rIns="48767" bIns="48767" anchor="ctr"/>
          <a:lstStyle/>
          <a:p>
            <a:pPr defTabSz="585216">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2" name="Shape"/>
          <p:cNvSpPr/>
          <p:nvPr/>
        </p:nvSpPr>
        <p:spPr>
          <a:xfrm rot="8280000">
            <a:off x="814622" y="6070996"/>
            <a:ext cx="1153340" cy="2087988"/>
          </a:xfrm>
          <a:custGeom>
            <a:avLst/>
            <a:gdLst/>
            <a:ahLst/>
            <a:cxnLst>
              <a:cxn ang="0">
                <a:pos x="wd2" y="hd2"/>
              </a:cxn>
              <a:cxn ang="5400000">
                <a:pos x="wd2" y="hd2"/>
              </a:cxn>
              <a:cxn ang="10800000">
                <a:pos x="wd2" y="hd2"/>
              </a:cxn>
              <a:cxn ang="16200000">
                <a:pos x="wd2" y="hd2"/>
              </a:cxn>
            </a:cxnLst>
            <a:rect l="0" t="0" r="r" b="b"/>
            <a:pathLst>
              <a:path w="19966" h="21281" fill="norm" stroke="1" extrusionOk="0">
                <a:moveTo>
                  <a:pt x="5118" y="5600"/>
                </a:moveTo>
                <a:cubicBezTo>
                  <a:pt x="4493" y="5549"/>
                  <a:pt x="3829" y="5515"/>
                  <a:pt x="3204" y="5447"/>
                </a:cubicBezTo>
                <a:cubicBezTo>
                  <a:pt x="2540" y="5379"/>
                  <a:pt x="1251" y="5174"/>
                  <a:pt x="1251" y="5174"/>
                </a:cubicBezTo>
                <a:cubicBezTo>
                  <a:pt x="-38" y="4034"/>
                  <a:pt x="-897" y="2366"/>
                  <a:pt x="1603" y="1396"/>
                </a:cubicBezTo>
                <a:cubicBezTo>
                  <a:pt x="2345" y="1106"/>
                  <a:pt x="4337" y="494"/>
                  <a:pt x="5431" y="272"/>
                </a:cubicBezTo>
                <a:cubicBezTo>
                  <a:pt x="6056" y="153"/>
                  <a:pt x="7384" y="0"/>
                  <a:pt x="7384" y="0"/>
                </a:cubicBezTo>
                <a:cubicBezTo>
                  <a:pt x="16485" y="187"/>
                  <a:pt x="11563" y="-17"/>
                  <a:pt x="16680" y="698"/>
                </a:cubicBezTo>
                <a:cubicBezTo>
                  <a:pt x="18555" y="1515"/>
                  <a:pt x="18555" y="1447"/>
                  <a:pt x="19258" y="2383"/>
                </a:cubicBezTo>
                <a:cubicBezTo>
                  <a:pt x="19141" y="3081"/>
                  <a:pt x="19219" y="3779"/>
                  <a:pt x="18945" y="4477"/>
                </a:cubicBezTo>
                <a:cubicBezTo>
                  <a:pt x="18789" y="4834"/>
                  <a:pt x="16836" y="5515"/>
                  <a:pt x="16367" y="6162"/>
                </a:cubicBezTo>
                <a:cubicBezTo>
                  <a:pt x="17109" y="7166"/>
                  <a:pt x="16602" y="6757"/>
                  <a:pt x="17656" y="7421"/>
                </a:cubicBezTo>
                <a:cubicBezTo>
                  <a:pt x="17969" y="7932"/>
                  <a:pt x="18320" y="8443"/>
                  <a:pt x="18594" y="8953"/>
                </a:cubicBezTo>
                <a:cubicBezTo>
                  <a:pt x="18867" y="11149"/>
                  <a:pt x="18828" y="13345"/>
                  <a:pt x="19258" y="15523"/>
                </a:cubicBezTo>
                <a:cubicBezTo>
                  <a:pt x="19297" y="15813"/>
                  <a:pt x="19883" y="16357"/>
                  <a:pt x="19883" y="16357"/>
                </a:cubicBezTo>
                <a:cubicBezTo>
                  <a:pt x="19766" y="17379"/>
                  <a:pt x="20703" y="19711"/>
                  <a:pt x="18281" y="20698"/>
                </a:cubicBezTo>
                <a:cubicBezTo>
                  <a:pt x="17617" y="21583"/>
                  <a:pt x="16133" y="21226"/>
                  <a:pt x="14102" y="21123"/>
                </a:cubicBezTo>
                <a:cubicBezTo>
                  <a:pt x="13008" y="20783"/>
                  <a:pt x="12266" y="20477"/>
                  <a:pt x="11524" y="20000"/>
                </a:cubicBezTo>
                <a:cubicBezTo>
                  <a:pt x="10860" y="18792"/>
                  <a:pt x="11133" y="17515"/>
                  <a:pt x="10274" y="16357"/>
                </a:cubicBezTo>
                <a:cubicBezTo>
                  <a:pt x="10157" y="15013"/>
                  <a:pt x="10079" y="13651"/>
                  <a:pt x="9923" y="12306"/>
                </a:cubicBezTo>
                <a:cubicBezTo>
                  <a:pt x="9844" y="11557"/>
                  <a:pt x="9766" y="10826"/>
                  <a:pt x="9610" y="10077"/>
                </a:cubicBezTo>
                <a:cubicBezTo>
                  <a:pt x="9532" y="9753"/>
                  <a:pt x="9298" y="8749"/>
                  <a:pt x="9298" y="9089"/>
                </a:cubicBezTo>
                <a:cubicBezTo>
                  <a:pt x="9298" y="10026"/>
                  <a:pt x="9610" y="10553"/>
                  <a:pt x="10274" y="11336"/>
                </a:cubicBezTo>
                <a:cubicBezTo>
                  <a:pt x="10157" y="12357"/>
                  <a:pt x="10001" y="13379"/>
                  <a:pt x="9923" y="14400"/>
                </a:cubicBezTo>
                <a:cubicBezTo>
                  <a:pt x="9493" y="20153"/>
                  <a:pt x="13399" y="19864"/>
                  <a:pt x="6407" y="20834"/>
                </a:cubicBezTo>
                <a:cubicBezTo>
                  <a:pt x="5665" y="20783"/>
                  <a:pt x="4806" y="20851"/>
                  <a:pt x="4142" y="20698"/>
                </a:cubicBezTo>
                <a:cubicBezTo>
                  <a:pt x="3790" y="20613"/>
                  <a:pt x="3009" y="19609"/>
                  <a:pt x="2540" y="19302"/>
                </a:cubicBezTo>
                <a:cubicBezTo>
                  <a:pt x="2150" y="18774"/>
                  <a:pt x="1954" y="18366"/>
                  <a:pt x="1251" y="17906"/>
                </a:cubicBezTo>
                <a:cubicBezTo>
                  <a:pt x="1056" y="17532"/>
                  <a:pt x="822" y="17157"/>
                  <a:pt x="626" y="16783"/>
                </a:cubicBezTo>
                <a:cubicBezTo>
                  <a:pt x="509" y="16596"/>
                  <a:pt x="314" y="16221"/>
                  <a:pt x="314" y="16221"/>
                </a:cubicBezTo>
                <a:cubicBezTo>
                  <a:pt x="626" y="14911"/>
                  <a:pt x="1017" y="13685"/>
                  <a:pt x="1915" y="12443"/>
                </a:cubicBezTo>
                <a:cubicBezTo>
                  <a:pt x="1290" y="11319"/>
                  <a:pt x="1368" y="11132"/>
                  <a:pt x="1603" y="9787"/>
                </a:cubicBezTo>
                <a:cubicBezTo>
                  <a:pt x="1798" y="8579"/>
                  <a:pt x="939" y="7421"/>
                  <a:pt x="2892" y="6570"/>
                </a:cubicBezTo>
                <a:cubicBezTo>
                  <a:pt x="3634" y="5600"/>
                  <a:pt x="2501" y="6706"/>
                  <a:pt x="4493" y="6009"/>
                </a:cubicBezTo>
                <a:cubicBezTo>
                  <a:pt x="5782" y="5549"/>
                  <a:pt x="4181" y="5600"/>
                  <a:pt x="5118" y="5600"/>
                </a:cubicBezTo>
                <a:close/>
              </a:path>
            </a:pathLst>
          </a:custGeom>
          <a:gradFill>
            <a:gsLst>
              <a:gs pos="0">
                <a:srgbClr val="D5F0FF"/>
              </a:gs>
              <a:gs pos="100000">
                <a:srgbClr val="FFFFFF"/>
              </a:gs>
            </a:gsLst>
            <a:lin ang="7920000"/>
          </a:gradFill>
          <a:ln w="12700">
            <a:solidFill>
              <a:srgbClr val="010000"/>
            </a:solidFill>
            <a:miter lim="400000"/>
          </a:ln>
        </p:spPr>
        <p:txBody>
          <a:bodyPr lIns="48767" tIns="48767" rIns="48767" bIns="48767" anchor="ctr"/>
          <a:lstStyle/>
          <a:p>
            <a:pPr defTabSz="585216">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3" name="Shape"/>
          <p:cNvSpPr/>
          <p:nvPr/>
        </p:nvSpPr>
        <p:spPr>
          <a:xfrm rot="8040000">
            <a:off x="249400" y="6686992"/>
            <a:ext cx="1025397" cy="2348990"/>
          </a:xfrm>
          <a:custGeom>
            <a:avLst/>
            <a:gdLst/>
            <a:ahLst/>
            <a:cxnLst>
              <a:cxn ang="0">
                <a:pos x="wd2" y="hd2"/>
              </a:cxn>
              <a:cxn ang="5400000">
                <a:pos x="wd2" y="hd2"/>
              </a:cxn>
              <a:cxn ang="10800000">
                <a:pos x="wd2" y="hd2"/>
              </a:cxn>
              <a:cxn ang="16200000">
                <a:pos x="wd2" y="hd2"/>
              </a:cxn>
            </a:cxnLst>
            <a:rect l="0" t="0" r="r" b="b"/>
            <a:pathLst>
              <a:path w="19966" h="21281" fill="norm" stroke="1" extrusionOk="0">
                <a:moveTo>
                  <a:pt x="5118" y="5600"/>
                </a:moveTo>
                <a:cubicBezTo>
                  <a:pt x="4493" y="5549"/>
                  <a:pt x="3829" y="5515"/>
                  <a:pt x="3204" y="5447"/>
                </a:cubicBezTo>
                <a:cubicBezTo>
                  <a:pt x="2540" y="5379"/>
                  <a:pt x="1251" y="5174"/>
                  <a:pt x="1251" y="5174"/>
                </a:cubicBezTo>
                <a:cubicBezTo>
                  <a:pt x="-38" y="4034"/>
                  <a:pt x="-897" y="2366"/>
                  <a:pt x="1603" y="1396"/>
                </a:cubicBezTo>
                <a:cubicBezTo>
                  <a:pt x="2345" y="1106"/>
                  <a:pt x="4337" y="494"/>
                  <a:pt x="5431" y="272"/>
                </a:cubicBezTo>
                <a:cubicBezTo>
                  <a:pt x="6056" y="153"/>
                  <a:pt x="7384" y="0"/>
                  <a:pt x="7384" y="0"/>
                </a:cubicBezTo>
                <a:cubicBezTo>
                  <a:pt x="16485" y="187"/>
                  <a:pt x="11563" y="-17"/>
                  <a:pt x="16680" y="698"/>
                </a:cubicBezTo>
                <a:cubicBezTo>
                  <a:pt x="18555" y="1515"/>
                  <a:pt x="18555" y="1447"/>
                  <a:pt x="19258" y="2383"/>
                </a:cubicBezTo>
                <a:cubicBezTo>
                  <a:pt x="19141" y="3081"/>
                  <a:pt x="19219" y="3779"/>
                  <a:pt x="18945" y="4477"/>
                </a:cubicBezTo>
                <a:cubicBezTo>
                  <a:pt x="18789" y="4834"/>
                  <a:pt x="16836" y="5515"/>
                  <a:pt x="16367" y="6162"/>
                </a:cubicBezTo>
                <a:cubicBezTo>
                  <a:pt x="17109" y="7166"/>
                  <a:pt x="16602" y="6757"/>
                  <a:pt x="17656" y="7421"/>
                </a:cubicBezTo>
                <a:cubicBezTo>
                  <a:pt x="17969" y="7932"/>
                  <a:pt x="18320" y="8443"/>
                  <a:pt x="18594" y="8953"/>
                </a:cubicBezTo>
                <a:cubicBezTo>
                  <a:pt x="18867" y="11149"/>
                  <a:pt x="18828" y="13345"/>
                  <a:pt x="19258" y="15523"/>
                </a:cubicBezTo>
                <a:cubicBezTo>
                  <a:pt x="19297" y="15813"/>
                  <a:pt x="19883" y="16357"/>
                  <a:pt x="19883" y="16357"/>
                </a:cubicBezTo>
                <a:cubicBezTo>
                  <a:pt x="19766" y="17379"/>
                  <a:pt x="20703" y="19711"/>
                  <a:pt x="18281" y="20698"/>
                </a:cubicBezTo>
                <a:cubicBezTo>
                  <a:pt x="17617" y="21583"/>
                  <a:pt x="16133" y="21226"/>
                  <a:pt x="14102" y="21123"/>
                </a:cubicBezTo>
                <a:cubicBezTo>
                  <a:pt x="13008" y="20783"/>
                  <a:pt x="12266" y="20477"/>
                  <a:pt x="11524" y="20000"/>
                </a:cubicBezTo>
                <a:cubicBezTo>
                  <a:pt x="10860" y="18792"/>
                  <a:pt x="11133" y="17515"/>
                  <a:pt x="10274" y="16357"/>
                </a:cubicBezTo>
                <a:cubicBezTo>
                  <a:pt x="10157" y="15013"/>
                  <a:pt x="10079" y="13651"/>
                  <a:pt x="9923" y="12306"/>
                </a:cubicBezTo>
                <a:cubicBezTo>
                  <a:pt x="9844" y="11557"/>
                  <a:pt x="9766" y="10826"/>
                  <a:pt x="9610" y="10077"/>
                </a:cubicBezTo>
                <a:cubicBezTo>
                  <a:pt x="9532" y="9753"/>
                  <a:pt x="9298" y="8749"/>
                  <a:pt x="9298" y="9089"/>
                </a:cubicBezTo>
                <a:cubicBezTo>
                  <a:pt x="9298" y="10026"/>
                  <a:pt x="9610" y="10553"/>
                  <a:pt x="10274" y="11336"/>
                </a:cubicBezTo>
                <a:cubicBezTo>
                  <a:pt x="10157" y="12357"/>
                  <a:pt x="10001" y="13379"/>
                  <a:pt x="9923" y="14400"/>
                </a:cubicBezTo>
                <a:cubicBezTo>
                  <a:pt x="9493" y="20153"/>
                  <a:pt x="13399" y="19864"/>
                  <a:pt x="6407" y="20834"/>
                </a:cubicBezTo>
                <a:cubicBezTo>
                  <a:pt x="5665" y="20783"/>
                  <a:pt x="4806" y="20851"/>
                  <a:pt x="4142" y="20698"/>
                </a:cubicBezTo>
                <a:cubicBezTo>
                  <a:pt x="3790" y="20613"/>
                  <a:pt x="3009" y="19609"/>
                  <a:pt x="2540" y="19302"/>
                </a:cubicBezTo>
                <a:cubicBezTo>
                  <a:pt x="2150" y="18774"/>
                  <a:pt x="1954" y="18366"/>
                  <a:pt x="1251" y="17906"/>
                </a:cubicBezTo>
                <a:cubicBezTo>
                  <a:pt x="1056" y="17532"/>
                  <a:pt x="822" y="17157"/>
                  <a:pt x="626" y="16783"/>
                </a:cubicBezTo>
                <a:cubicBezTo>
                  <a:pt x="509" y="16596"/>
                  <a:pt x="314" y="16221"/>
                  <a:pt x="314" y="16221"/>
                </a:cubicBezTo>
                <a:cubicBezTo>
                  <a:pt x="626" y="14911"/>
                  <a:pt x="1017" y="13685"/>
                  <a:pt x="1915" y="12443"/>
                </a:cubicBezTo>
                <a:cubicBezTo>
                  <a:pt x="1290" y="11319"/>
                  <a:pt x="1368" y="11132"/>
                  <a:pt x="1603" y="9787"/>
                </a:cubicBezTo>
                <a:cubicBezTo>
                  <a:pt x="1798" y="8579"/>
                  <a:pt x="939" y="7421"/>
                  <a:pt x="2892" y="6570"/>
                </a:cubicBezTo>
                <a:cubicBezTo>
                  <a:pt x="3634" y="5600"/>
                  <a:pt x="2501" y="6706"/>
                  <a:pt x="4493" y="6009"/>
                </a:cubicBezTo>
                <a:cubicBezTo>
                  <a:pt x="5782" y="5549"/>
                  <a:pt x="4181" y="5600"/>
                  <a:pt x="5118" y="5600"/>
                </a:cubicBezTo>
                <a:close/>
              </a:path>
            </a:pathLst>
          </a:custGeom>
          <a:gradFill>
            <a:gsLst>
              <a:gs pos="0">
                <a:srgbClr val="D5F0FF"/>
              </a:gs>
              <a:gs pos="100000">
                <a:srgbClr val="FFFFFF"/>
              </a:gs>
            </a:gsLst>
            <a:lin ang="8160000"/>
          </a:gradFill>
          <a:ln w="12700">
            <a:solidFill>
              <a:srgbClr val="010000"/>
            </a:solidFill>
            <a:miter lim="400000"/>
          </a:ln>
        </p:spPr>
        <p:txBody>
          <a:bodyPr lIns="48767" tIns="48767" rIns="48767" bIns="48767" anchor="ctr"/>
          <a:lstStyle/>
          <a:p>
            <a:pPr defTabSz="585216">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4" name="Shape"/>
          <p:cNvSpPr/>
          <p:nvPr/>
        </p:nvSpPr>
        <p:spPr>
          <a:xfrm rot="8040000">
            <a:off x="-400840" y="7503807"/>
            <a:ext cx="1025397" cy="2348990"/>
          </a:xfrm>
          <a:custGeom>
            <a:avLst/>
            <a:gdLst/>
            <a:ahLst/>
            <a:cxnLst>
              <a:cxn ang="0">
                <a:pos x="wd2" y="hd2"/>
              </a:cxn>
              <a:cxn ang="5400000">
                <a:pos x="wd2" y="hd2"/>
              </a:cxn>
              <a:cxn ang="10800000">
                <a:pos x="wd2" y="hd2"/>
              </a:cxn>
              <a:cxn ang="16200000">
                <a:pos x="wd2" y="hd2"/>
              </a:cxn>
            </a:cxnLst>
            <a:rect l="0" t="0" r="r" b="b"/>
            <a:pathLst>
              <a:path w="19966" h="21281" fill="norm" stroke="1" extrusionOk="0">
                <a:moveTo>
                  <a:pt x="5118" y="5600"/>
                </a:moveTo>
                <a:cubicBezTo>
                  <a:pt x="4493" y="5549"/>
                  <a:pt x="3829" y="5515"/>
                  <a:pt x="3204" y="5447"/>
                </a:cubicBezTo>
                <a:cubicBezTo>
                  <a:pt x="2540" y="5379"/>
                  <a:pt x="1251" y="5174"/>
                  <a:pt x="1251" y="5174"/>
                </a:cubicBezTo>
                <a:cubicBezTo>
                  <a:pt x="-38" y="4034"/>
                  <a:pt x="-897" y="2366"/>
                  <a:pt x="1603" y="1396"/>
                </a:cubicBezTo>
                <a:cubicBezTo>
                  <a:pt x="2345" y="1106"/>
                  <a:pt x="4337" y="494"/>
                  <a:pt x="5431" y="272"/>
                </a:cubicBezTo>
                <a:cubicBezTo>
                  <a:pt x="6056" y="153"/>
                  <a:pt x="7384" y="0"/>
                  <a:pt x="7384" y="0"/>
                </a:cubicBezTo>
                <a:cubicBezTo>
                  <a:pt x="16485" y="187"/>
                  <a:pt x="11563" y="-17"/>
                  <a:pt x="16680" y="698"/>
                </a:cubicBezTo>
                <a:cubicBezTo>
                  <a:pt x="18555" y="1515"/>
                  <a:pt x="18555" y="1447"/>
                  <a:pt x="19258" y="2383"/>
                </a:cubicBezTo>
                <a:cubicBezTo>
                  <a:pt x="19141" y="3081"/>
                  <a:pt x="19219" y="3779"/>
                  <a:pt x="18945" y="4477"/>
                </a:cubicBezTo>
                <a:cubicBezTo>
                  <a:pt x="18789" y="4834"/>
                  <a:pt x="16836" y="5515"/>
                  <a:pt x="16367" y="6162"/>
                </a:cubicBezTo>
                <a:cubicBezTo>
                  <a:pt x="17109" y="7166"/>
                  <a:pt x="16602" y="6757"/>
                  <a:pt x="17656" y="7421"/>
                </a:cubicBezTo>
                <a:cubicBezTo>
                  <a:pt x="17969" y="7932"/>
                  <a:pt x="18320" y="8443"/>
                  <a:pt x="18594" y="8953"/>
                </a:cubicBezTo>
                <a:cubicBezTo>
                  <a:pt x="18867" y="11149"/>
                  <a:pt x="18828" y="13345"/>
                  <a:pt x="19258" y="15523"/>
                </a:cubicBezTo>
                <a:cubicBezTo>
                  <a:pt x="19297" y="15813"/>
                  <a:pt x="19883" y="16357"/>
                  <a:pt x="19883" y="16357"/>
                </a:cubicBezTo>
                <a:cubicBezTo>
                  <a:pt x="19766" y="17379"/>
                  <a:pt x="20703" y="19711"/>
                  <a:pt x="18281" y="20698"/>
                </a:cubicBezTo>
                <a:cubicBezTo>
                  <a:pt x="17617" y="21583"/>
                  <a:pt x="16133" y="21226"/>
                  <a:pt x="14102" y="21123"/>
                </a:cubicBezTo>
                <a:cubicBezTo>
                  <a:pt x="13008" y="20783"/>
                  <a:pt x="12266" y="20477"/>
                  <a:pt x="11524" y="20000"/>
                </a:cubicBezTo>
                <a:cubicBezTo>
                  <a:pt x="10860" y="18792"/>
                  <a:pt x="11133" y="17515"/>
                  <a:pt x="10274" y="16357"/>
                </a:cubicBezTo>
                <a:cubicBezTo>
                  <a:pt x="10157" y="15013"/>
                  <a:pt x="10079" y="13651"/>
                  <a:pt x="9923" y="12306"/>
                </a:cubicBezTo>
                <a:cubicBezTo>
                  <a:pt x="9844" y="11557"/>
                  <a:pt x="9766" y="10826"/>
                  <a:pt x="9610" y="10077"/>
                </a:cubicBezTo>
                <a:cubicBezTo>
                  <a:pt x="9532" y="9753"/>
                  <a:pt x="9298" y="8749"/>
                  <a:pt x="9298" y="9089"/>
                </a:cubicBezTo>
                <a:cubicBezTo>
                  <a:pt x="9298" y="10026"/>
                  <a:pt x="9610" y="10553"/>
                  <a:pt x="10274" y="11336"/>
                </a:cubicBezTo>
                <a:cubicBezTo>
                  <a:pt x="10157" y="12357"/>
                  <a:pt x="10001" y="13379"/>
                  <a:pt x="9923" y="14400"/>
                </a:cubicBezTo>
                <a:cubicBezTo>
                  <a:pt x="9493" y="20153"/>
                  <a:pt x="13399" y="19864"/>
                  <a:pt x="6407" y="20834"/>
                </a:cubicBezTo>
                <a:cubicBezTo>
                  <a:pt x="5665" y="20783"/>
                  <a:pt x="4806" y="20851"/>
                  <a:pt x="4142" y="20698"/>
                </a:cubicBezTo>
                <a:cubicBezTo>
                  <a:pt x="3790" y="20613"/>
                  <a:pt x="3009" y="19609"/>
                  <a:pt x="2540" y="19302"/>
                </a:cubicBezTo>
                <a:cubicBezTo>
                  <a:pt x="2150" y="18774"/>
                  <a:pt x="1954" y="18366"/>
                  <a:pt x="1251" y="17906"/>
                </a:cubicBezTo>
                <a:cubicBezTo>
                  <a:pt x="1056" y="17532"/>
                  <a:pt x="822" y="17157"/>
                  <a:pt x="626" y="16783"/>
                </a:cubicBezTo>
                <a:cubicBezTo>
                  <a:pt x="509" y="16596"/>
                  <a:pt x="314" y="16221"/>
                  <a:pt x="314" y="16221"/>
                </a:cubicBezTo>
                <a:cubicBezTo>
                  <a:pt x="626" y="14911"/>
                  <a:pt x="1017" y="13685"/>
                  <a:pt x="1915" y="12443"/>
                </a:cubicBezTo>
                <a:cubicBezTo>
                  <a:pt x="1290" y="11319"/>
                  <a:pt x="1368" y="11132"/>
                  <a:pt x="1603" y="9787"/>
                </a:cubicBezTo>
                <a:cubicBezTo>
                  <a:pt x="1798" y="8579"/>
                  <a:pt x="939" y="7421"/>
                  <a:pt x="2892" y="6570"/>
                </a:cubicBezTo>
                <a:cubicBezTo>
                  <a:pt x="3634" y="5600"/>
                  <a:pt x="2501" y="6706"/>
                  <a:pt x="4493" y="6009"/>
                </a:cubicBezTo>
                <a:cubicBezTo>
                  <a:pt x="5782" y="5549"/>
                  <a:pt x="4181" y="5600"/>
                  <a:pt x="5118" y="5600"/>
                </a:cubicBezTo>
                <a:close/>
              </a:path>
            </a:pathLst>
          </a:custGeom>
          <a:gradFill>
            <a:gsLst>
              <a:gs pos="0">
                <a:srgbClr val="D5F0FF"/>
              </a:gs>
              <a:gs pos="100000">
                <a:srgbClr val="FFFFFF"/>
              </a:gs>
            </a:gsLst>
            <a:lin ang="8160000"/>
          </a:gradFill>
          <a:ln w="12700">
            <a:solidFill>
              <a:srgbClr val="010000"/>
            </a:solidFill>
            <a:miter lim="400000"/>
          </a:ln>
        </p:spPr>
        <p:txBody>
          <a:bodyPr lIns="48767" tIns="48767" rIns="48767" bIns="48767" anchor="ctr"/>
          <a:lstStyle/>
          <a:p>
            <a:pPr defTabSz="585216">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5" name="Shape"/>
          <p:cNvSpPr/>
          <p:nvPr/>
        </p:nvSpPr>
        <p:spPr>
          <a:xfrm rot="19380000">
            <a:off x="158683" y="3924899"/>
            <a:ext cx="1153340" cy="1939695"/>
          </a:xfrm>
          <a:custGeom>
            <a:avLst/>
            <a:gdLst/>
            <a:ahLst/>
            <a:cxnLst>
              <a:cxn ang="0">
                <a:pos x="wd2" y="hd2"/>
              </a:cxn>
              <a:cxn ang="5400000">
                <a:pos x="wd2" y="hd2"/>
              </a:cxn>
              <a:cxn ang="10800000">
                <a:pos x="wd2" y="hd2"/>
              </a:cxn>
              <a:cxn ang="16200000">
                <a:pos x="wd2" y="hd2"/>
              </a:cxn>
            </a:cxnLst>
            <a:rect l="0" t="0" r="r" b="b"/>
            <a:pathLst>
              <a:path w="19966" h="21281" fill="norm" stroke="1" extrusionOk="0">
                <a:moveTo>
                  <a:pt x="5118" y="5600"/>
                </a:moveTo>
                <a:cubicBezTo>
                  <a:pt x="4493" y="5549"/>
                  <a:pt x="3829" y="5515"/>
                  <a:pt x="3204" y="5447"/>
                </a:cubicBezTo>
                <a:cubicBezTo>
                  <a:pt x="2540" y="5379"/>
                  <a:pt x="1251" y="5174"/>
                  <a:pt x="1251" y="5174"/>
                </a:cubicBezTo>
                <a:cubicBezTo>
                  <a:pt x="-38" y="4034"/>
                  <a:pt x="-897" y="2366"/>
                  <a:pt x="1603" y="1396"/>
                </a:cubicBezTo>
                <a:cubicBezTo>
                  <a:pt x="2345" y="1106"/>
                  <a:pt x="4337" y="494"/>
                  <a:pt x="5431" y="272"/>
                </a:cubicBezTo>
                <a:cubicBezTo>
                  <a:pt x="6056" y="153"/>
                  <a:pt x="7384" y="0"/>
                  <a:pt x="7384" y="0"/>
                </a:cubicBezTo>
                <a:cubicBezTo>
                  <a:pt x="16485" y="187"/>
                  <a:pt x="11563" y="-17"/>
                  <a:pt x="16680" y="698"/>
                </a:cubicBezTo>
                <a:cubicBezTo>
                  <a:pt x="18555" y="1515"/>
                  <a:pt x="18555" y="1447"/>
                  <a:pt x="19258" y="2383"/>
                </a:cubicBezTo>
                <a:cubicBezTo>
                  <a:pt x="19141" y="3081"/>
                  <a:pt x="19219" y="3779"/>
                  <a:pt x="18945" y="4477"/>
                </a:cubicBezTo>
                <a:cubicBezTo>
                  <a:pt x="18789" y="4834"/>
                  <a:pt x="16836" y="5515"/>
                  <a:pt x="16367" y="6162"/>
                </a:cubicBezTo>
                <a:cubicBezTo>
                  <a:pt x="17109" y="7166"/>
                  <a:pt x="16602" y="6757"/>
                  <a:pt x="17656" y="7421"/>
                </a:cubicBezTo>
                <a:cubicBezTo>
                  <a:pt x="17969" y="7932"/>
                  <a:pt x="18320" y="8443"/>
                  <a:pt x="18594" y="8953"/>
                </a:cubicBezTo>
                <a:cubicBezTo>
                  <a:pt x="18867" y="11149"/>
                  <a:pt x="18828" y="13345"/>
                  <a:pt x="19258" y="15523"/>
                </a:cubicBezTo>
                <a:cubicBezTo>
                  <a:pt x="19297" y="15813"/>
                  <a:pt x="19883" y="16357"/>
                  <a:pt x="19883" y="16357"/>
                </a:cubicBezTo>
                <a:cubicBezTo>
                  <a:pt x="19766" y="17379"/>
                  <a:pt x="20703" y="19711"/>
                  <a:pt x="18281" y="20698"/>
                </a:cubicBezTo>
                <a:cubicBezTo>
                  <a:pt x="17617" y="21583"/>
                  <a:pt x="16133" y="21226"/>
                  <a:pt x="14102" y="21123"/>
                </a:cubicBezTo>
                <a:cubicBezTo>
                  <a:pt x="13008" y="20783"/>
                  <a:pt x="12266" y="20477"/>
                  <a:pt x="11524" y="20000"/>
                </a:cubicBezTo>
                <a:cubicBezTo>
                  <a:pt x="10860" y="18791"/>
                  <a:pt x="11133" y="17515"/>
                  <a:pt x="10274" y="16357"/>
                </a:cubicBezTo>
                <a:cubicBezTo>
                  <a:pt x="10157" y="15013"/>
                  <a:pt x="10079" y="13651"/>
                  <a:pt x="9923" y="12306"/>
                </a:cubicBezTo>
                <a:cubicBezTo>
                  <a:pt x="9844" y="11557"/>
                  <a:pt x="9766" y="10826"/>
                  <a:pt x="9610" y="10077"/>
                </a:cubicBezTo>
                <a:cubicBezTo>
                  <a:pt x="9532" y="9753"/>
                  <a:pt x="9298" y="8749"/>
                  <a:pt x="9298" y="9089"/>
                </a:cubicBezTo>
                <a:cubicBezTo>
                  <a:pt x="9298" y="10026"/>
                  <a:pt x="9610" y="10553"/>
                  <a:pt x="10274" y="11336"/>
                </a:cubicBezTo>
                <a:cubicBezTo>
                  <a:pt x="10157" y="12357"/>
                  <a:pt x="10001" y="13379"/>
                  <a:pt x="9923" y="14400"/>
                </a:cubicBezTo>
                <a:cubicBezTo>
                  <a:pt x="9493" y="20153"/>
                  <a:pt x="13399" y="19864"/>
                  <a:pt x="6407" y="20834"/>
                </a:cubicBezTo>
                <a:cubicBezTo>
                  <a:pt x="5665" y="20783"/>
                  <a:pt x="4806" y="20851"/>
                  <a:pt x="4142" y="20698"/>
                </a:cubicBezTo>
                <a:cubicBezTo>
                  <a:pt x="3790" y="20613"/>
                  <a:pt x="3009" y="19609"/>
                  <a:pt x="2540" y="19302"/>
                </a:cubicBezTo>
                <a:cubicBezTo>
                  <a:pt x="2150" y="18774"/>
                  <a:pt x="1954" y="18366"/>
                  <a:pt x="1251" y="17906"/>
                </a:cubicBezTo>
                <a:cubicBezTo>
                  <a:pt x="1056" y="17532"/>
                  <a:pt x="822" y="17157"/>
                  <a:pt x="626" y="16783"/>
                </a:cubicBezTo>
                <a:cubicBezTo>
                  <a:pt x="509" y="16596"/>
                  <a:pt x="314" y="16221"/>
                  <a:pt x="314" y="16221"/>
                </a:cubicBezTo>
                <a:cubicBezTo>
                  <a:pt x="626" y="14911"/>
                  <a:pt x="1017" y="13685"/>
                  <a:pt x="1915" y="12443"/>
                </a:cubicBezTo>
                <a:cubicBezTo>
                  <a:pt x="1290" y="11319"/>
                  <a:pt x="1368" y="11132"/>
                  <a:pt x="1603" y="9787"/>
                </a:cubicBezTo>
                <a:cubicBezTo>
                  <a:pt x="1798" y="8579"/>
                  <a:pt x="939" y="7421"/>
                  <a:pt x="2892" y="6570"/>
                </a:cubicBezTo>
                <a:cubicBezTo>
                  <a:pt x="3634" y="5600"/>
                  <a:pt x="2501" y="6706"/>
                  <a:pt x="4493" y="6009"/>
                </a:cubicBezTo>
                <a:cubicBezTo>
                  <a:pt x="5782" y="5549"/>
                  <a:pt x="4181" y="5600"/>
                  <a:pt x="5118" y="5600"/>
                </a:cubicBezTo>
                <a:close/>
              </a:path>
            </a:pathLst>
          </a:custGeom>
          <a:gradFill>
            <a:gsLst>
              <a:gs pos="0">
                <a:srgbClr val="D5F0FF"/>
              </a:gs>
              <a:gs pos="100000">
                <a:srgbClr val="FFFFFF"/>
              </a:gs>
            </a:gsLst>
            <a:lin ang="7620000"/>
          </a:gradFill>
          <a:ln w="12700">
            <a:solidFill>
              <a:srgbClr val="010000"/>
            </a:solidFill>
            <a:miter lim="400000"/>
          </a:ln>
        </p:spPr>
        <p:txBody>
          <a:bodyPr lIns="48767" tIns="48767" rIns="48767" bIns="48767" anchor="ctr"/>
          <a:lstStyle/>
          <a:p>
            <a:pPr defTabSz="585216">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6" name="Shape"/>
          <p:cNvSpPr/>
          <p:nvPr/>
        </p:nvSpPr>
        <p:spPr>
          <a:xfrm rot="19380000">
            <a:off x="-491557" y="4599223"/>
            <a:ext cx="1153340" cy="1939694"/>
          </a:xfrm>
          <a:custGeom>
            <a:avLst/>
            <a:gdLst/>
            <a:ahLst/>
            <a:cxnLst>
              <a:cxn ang="0">
                <a:pos x="wd2" y="hd2"/>
              </a:cxn>
              <a:cxn ang="5400000">
                <a:pos x="wd2" y="hd2"/>
              </a:cxn>
              <a:cxn ang="10800000">
                <a:pos x="wd2" y="hd2"/>
              </a:cxn>
              <a:cxn ang="16200000">
                <a:pos x="wd2" y="hd2"/>
              </a:cxn>
            </a:cxnLst>
            <a:rect l="0" t="0" r="r" b="b"/>
            <a:pathLst>
              <a:path w="19966" h="21281" fill="norm" stroke="1" extrusionOk="0">
                <a:moveTo>
                  <a:pt x="5118" y="5600"/>
                </a:moveTo>
                <a:cubicBezTo>
                  <a:pt x="4493" y="5549"/>
                  <a:pt x="3829" y="5515"/>
                  <a:pt x="3204" y="5447"/>
                </a:cubicBezTo>
                <a:cubicBezTo>
                  <a:pt x="2540" y="5379"/>
                  <a:pt x="1251" y="5174"/>
                  <a:pt x="1251" y="5174"/>
                </a:cubicBezTo>
                <a:cubicBezTo>
                  <a:pt x="-38" y="4034"/>
                  <a:pt x="-897" y="2366"/>
                  <a:pt x="1603" y="1396"/>
                </a:cubicBezTo>
                <a:cubicBezTo>
                  <a:pt x="2345" y="1106"/>
                  <a:pt x="4337" y="494"/>
                  <a:pt x="5431" y="272"/>
                </a:cubicBezTo>
                <a:cubicBezTo>
                  <a:pt x="6056" y="153"/>
                  <a:pt x="7384" y="0"/>
                  <a:pt x="7384" y="0"/>
                </a:cubicBezTo>
                <a:cubicBezTo>
                  <a:pt x="16485" y="187"/>
                  <a:pt x="11563" y="-17"/>
                  <a:pt x="16680" y="698"/>
                </a:cubicBezTo>
                <a:cubicBezTo>
                  <a:pt x="18555" y="1515"/>
                  <a:pt x="18555" y="1447"/>
                  <a:pt x="19258" y="2383"/>
                </a:cubicBezTo>
                <a:cubicBezTo>
                  <a:pt x="19141" y="3081"/>
                  <a:pt x="19219" y="3779"/>
                  <a:pt x="18945" y="4477"/>
                </a:cubicBezTo>
                <a:cubicBezTo>
                  <a:pt x="18789" y="4834"/>
                  <a:pt x="16836" y="5515"/>
                  <a:pt x="16367" y="6162"/>
                </a:cubicBezTo>
                <a:cubicBezTo>
                  <a:pt x="17109" y="7166"/>
                  <a:pt x="16602" y="6757"/>
                  <a:pt x="17656" y="7421"/>
                </a:cubicBezTo>
                <a:cubicBezTo>
                  <a:pt x="17969" y="7932"/>
                  <a:pt x="18320" y="8443"/>
                  <a:pt x="18594" y="8953"/>
                </a:cubicBezTo>
                <a:cubicBezTo>
                  <a:pt x="18867" y="11149"/>
                  <a:pt x="18828" y="13345"/>
                  <a:pt x="19258" y="15523"/>
                </a:cubicBezTo>
                <a:cubicBezTo>
                  <a:pt x="19297" y="15813"/>
                  <a:pt x="19883" y="16357"/>
                  <a:pt x="19883" y="16357"/>
                </a:cubicBezTo>
                <a:cubicBezTo>
                  <a:pt x="19766" y="17379"/>
                  <a:pt x="20703" y="19711"/>
                  <a:pt x="18281" y="20698"/>
                </a:cubicBezTo>
                <a:cubicBezTo>
                  <a:pt x="17617" y="21583"/>
                  <a:pt x="16133" y="21226"/>
                  <a:pt x="14102" y="21123"/>
                </a:cubicBezTo>
                <a:cubicBezTo>
                  <a:pt x="13008" y="20783"/>
                  <a:pt x="12266" y="20477"/>
                  <a:pt x="11524" y="20000"/>
                </a:cubicBezTo>
                <a:cubicBezTo>
                  <a:pt x="10860" y="18791"/>
                  <a:pt x="11133" y="17515"/>
                  <a:pt x="10274" y="16357"/>
                </a:cubicBezTo>
                <a:cubicBezTo>
                  <a:pt x="10157" y="15013"/>
                  <a:pt x="10079" y="13651"/>
                  <a:pt x="9923" y="12306"/>
                </a:cubicBezTo>
                <a:cubicBezTo>
                  <a:pt x="9844" y="11557"/>
                  <a:pt x="9766" y="10826"/>
                  <a:pt x="9610" y="10077"/>
                </a:cubicBezTo>
                <a:cubicBezTo>
                  <a:pt x="9532" y="9753"/>
                  <a:pt x="9298" y="8749"/>
                  <a:pt x="9298" y="9089"/>
                </a:cubicBezTo>
                <a:cubicBezTo>
                  <a:pt x="9298" y="10026"/>
                  <a:pt x="9610" y="10553"/>
                  <a:pt x="10274" y="11336"/>
                </a:cubicBezTo>
                <a:cubicBezTo>
                  <a:pt x="10157" y="12357"/>
                  <a:pt x="10001" y="13379"/>
                  <a:pt x="9923" y="14400"/>
                </a:cubicBezTo>
                <a:cubicBezTo>
                  <a:pt x="9493" y="20153"/>
                  <a:pt x="13399" y="19864"/>
                  <a:pt x="6407" y="20834"/>
                </a:cubicBezTo>
                <a:cubicBezTo>
                  <a:pt x="5665" y="20783"/>
                  <a:pt x="4806" y="20851"/>
                  <a:pt x="4142" y="20698"/>
                </a:cubicBezTo>
                <a:cubicBezTo>
                  <a:pt x="3790" y="20613"/>
                  <a:pt x="3009" y="19609"/>
                  <a:pt x="2540" y="19302"/>
                </a:cubicBezTo>
                <a:cubicBezTo>
                  <a:pt x="2150" y="18774"/>
                  <a:pt x="1954" y="18366"/>
                  <a:pt x="1251" y="17906"/>
                </a:cubicBezTo>
                <a:cubicBezTo>
                  <a:pt x="1056" y="17532"/>
                  <a:pt x="822" y="17157"/>
                  <a:pt x="626" y="16783"/>
                </a:cubicBezTo>
                <a:cubicBezTo>
                  <a:pt x="509" y="16596"/>
                  <a:pt x="314" y="16221"/>
                  <a:pt x="314" y="16221"/>
                </a:cubicBezTo>
                <a:cubicBezTo>
                  <a:pt x="626" y="14911"/>
                  <a:pt x="1017" y="13685"/>
                  <a:pt x="1915" y="12443"/>
                </a:cubicBezTo>
                <a:cubicBezTo>
                  <a:pt x="1290" y="11319"/>
                  <a:pt x="1368" y="11132"/>
                  <a:pt x="1603" y="9787"/>
                </a:cubicBezTo>
                <a:cubicBezTo>
                  <a:pt x="1798" y="8579"/>
                  <a:pt x="939" y="7421"/>
                  <a:pt x="2892" y="6570"/>
                </a:cubicBezTo>
                <a:cubicBezTo>
                  <a:pt x="3634" y="5600"/>
                  <a:pt x="2501" y="6706"/>
                  <a:pt x="4493" y="6009"/>
                </a:cubicBezTo>
                <a:cubicBezTo>
                  <a:pt x="5782" y="5549"/>
                  <a:pt x="4181" y="5600"/>
                  <a:pt x="5118" y="5600"/>
                </a:cubicBezTo>
                <a:close/>
              </a:path>
            </a:pathLst>
          </a:custGeom>
          <a:gradFill>
            <a:gsLst>
              <a:gs pos="0">
                <a:srgbClr val="D5F0FF"/>
              </a:gs>
              <a:gs pos="100000">
                <a:srgbClr val="FFFFFF"/>
              </a:gs>
            </a:gsLst>
            <a:lin ang="7620000"/>
          </a:gradFill>
          <a:ln w="12700">
            <a:solidFill>
              <a:srgbClr val="010000"/>
            </a:solidFill>
            <a:miter lim="400000"/>
          </a:ln>
        </p:spPr>
        <p:txBody>
          <a:bodyPr lIns="48767" tIns="48767" rIns="48767" bIns="48767" anchor="ctr"/>
          <a:lstStyle/>
          <a:p>
            <a:pPr defTabSz="585216">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7" name="Shape"/>
          <p:cNvSpPr/>
          <p:nvPr/>
        </p:nvSpPr>
        <p:spPr>
          <a:xfrm rot="19380000">
            <a:off x="7306736" y="-508041"/>
            <a:ext cx="1153339" cy="2034603"/>
          </a:xfrm>
          <a:custGeom>
            <a:avLst/>
            <a:gdLst/>
            <a:ahLst/>
            <a:cxnLst>
              <a:cxn ang="0">
                <a:pos x="wd2" y="hd2"/>
              </a:cxn>
              <a:cxn ang="5400000">
                <a:pos x="wd2" y="hd2"/>
              </a:cxn>
              <a:cxn ang="10800000">
                <a:pos x="wd2" y="hd2"/>
              </a:cxn>
              <a:cxn ang="16200000">
                <a:pos x="wd2" y="hd2"/>
              </a:cxn>
            </a:cxnLst>
            <a:rect l="0" t="0" r="r" b="b"/>
            <a:pathLst>
              <a:path w="19966" h="21281" fill="norm" stroke="1" extrusionOk="0">
                <a:moveTo>
                  <a:pt x="5118" y="5600"/>
                </a:moveTo>
                <a:cubicBezTo>
                  <a:pt x="4493" y="5549"/>
                  <a:pt x="3829" y="5515"/>
                  <a:pt x="3204" y="5447"/>
                </a:cubicBezTo>
                <a:cubicBezTo>
                  <a:pt x="2540" y="5379"/>
                  <a:pt x="1251" y="5174"/>
                  <a:pt x="1251" y="5174"/>
                </a:cubicBezTo>
                <a:cubicBezTo>
                  <a:pt x="-38" y="4034"/>
                  <a:pt x="-897" y="2366"/>
                  <a:pt x="1603" y="1396"/>
                </a:cubicBezTo>
                <a:cubicBezTo>
                  <a:pt x="2345" y="1106"/>
                  <a:pt x="4337" y="494"/>
                  <a:pt x="5431" y="272"/>
                </a:cubicBezTo>
                <a:cubicBezTo>
                  <a:pt x="6056" y="153"/>
                  <a:pt x="7384" y="0"/>
                  <a:pt x="7384" y="0"/>
                </a:cubicBezTo>
                <a:cubicBezTo>
                  <a:pt x="16485" y="187"/>
                  <a:pt x="11563" y="-17"/>
                  <a:pt x="16680" y="698"/>
                </a:cubicBezTo>
                <a:cubicBezTo>
                  <a:pt x="18555" y="1515"/>
                  <a:pt x="18555" y="1447"/>
                  <a:pt x="19258" y="2383"/>
                </a:cubicBezTo>
                <a:cubicBezTo>
                  <a:pt x="19141" y="3081"/>
                  <a:pt x="19219" y="3779"/>
                  <a:pt x="18945" y="4477"/>
                </a:cubicBezTo>
                <a:cubicBezTo>
                  <a:pt x="18789" y="4834"/>
                  <a:pt x="16836" y="5515"/>
                  <a:pt x="16367" y="6162"/>
                </a:cubicBezTo>
                <a:cubicBezTo>
                  <a:pt x="17109" y="7166"/>
                  <a:pt x="16602" y="6757"/>
                  <a:pt x="17656" y="7421"/>
                </a:cubicBezTo>
                <a:cubicBezTo>
                  <a:pt x="17969" y="7932"/>
                  <a:pt x="18320" y="8443"/>
                  <a:pt x="18594" y="8953"/>
                </a:cubicBezTo>
                <a:cubicBezTo>
                  <a:pt x="18867" y="11149"/>
                  <a:pt x="18828" y="13345"/>
                  <a:pt x="19258" y="15523"/>
                </a:cubicBezTo>
                <a:cubicBezTo>
                  <a:pt x="19297" y="15813"/>
                  <a:pt x="19883" y="16357"/>
                  <a:pt x="19883" y="16357"/>
                </a:cubicBezTo>
                <a:cubicBezTo>
                  <a:pt x="19766" y="17379"/>
                  <a:pt x="20703" y="19711"/>
                  <a:pt x="18281" y="20698"/>
                </a:cubicBezTo>
                <a:cubicBezTo>
                  <a:pt x="17617" y="21583"/>
                  <a:pt x="16133" y="21226"/>
                  <a:pt x="14102" y="21123"/>
                </a:cubicBezTo>
                <a:cubicBezTo>
                  <a:pt x="13008" y="20783"/>
                  <a:pt x="12266" y="20477"/>
                  <a:pt x="11524" y="20000"/>
                </a:cubicBezTo>
                <a:cubicBezTo>
                  <a:pt x="10860" y="18792"/>
                  <a:pt x="11133" y="17515"/>
                  <a:pt x="10274" y="16357"/>
                </a:cubicBezTo>
                <a:cubicBezTo>
                  <a:pt x="10157" y="15013"/>
                  <a:pt x="10079" y="13651"/>
                  <a:pt x="9923" y="12306"/>
                </a:cubicBezTo>
                <a:cubicBezTo>
                  <a:pt x="9844" y="11557"/>
                  <a:pt x="9766" y="10826"/>
                  <a:pt x="9610" y="10077"/>
                </a:cubicBezTo>
                <a:cubicBezTo>
                  <a:pt x="9532" y="9753"/>
                  <a:pt x="9298" y="8749"/>
                  <a:pt x="9298" y="9089"/>
                </a:cubicBezTo>
                <a:cubicBezTo>
                  <a:pt x="9298" y="10026"/>
                  <a:pt x="9610" y="10553"/>
                  <a:pt x="10274" y="11336"/>
                </a:cubicBezTo>
                <a:cubicBezTo>
                  <a:pt x="10157" y="12357"/>
                  <a:pt x="10001" y="13379"/>
                  <a:pt x="9923" y="14400"/>
                </a:cubicBezTo>
                <a:cubicBezTo>
                  <a:pt x="9493" y="20153"/>
                  <a:pt x="13399" y="19864"/>
                  <a:pt x="6407" y="20834"/>
                </a:cubicBezTo>
                <a:cubicBezTo>
                  <a:pt x="5665" y="20783"/>
                  <a:pt x="4806" y="20851"/>
                  <a:pt x="4142" y="20698"/>
                </a:cubicBezTo>
                <a:cubicBezTo>
                  <a:pt x="3790" y="20613"/>
                  <a:pt x="3009" y="19609"/>
                  <a:pt x="2540" y="19302"/>
                </a:cubicBezTo>
                <a:cubicBezTo>
                  <a:pt x="2150" y="18774"/>
                  <a:pt x="1954" y="18366"/>
                  <a:pt x="1251" y="17906"/>
                </a:cubicBezTo>
                <a:cubicBezTo>
                  <a:pt x="1056" y="17532"/>
                  <a:pt x="822" y="17157"/>
                  <a:pt x="626" y="16783"/>
                </a:cubicBezTo>
                <a:cubicBezTo>
                  <a:pt x="509" y="16596"/>
                  <a:pt x="314" y="16221"/>
                  <a:pt x="314" y="16221"/>
                </a:cubicBezTo>
                <a:cubicBezTo>
                  <a:pt x="626" y="14911"/>
                  <a:pt x="1017" y="13685"/>
                  <a:pt x="1915" y="12443"/>
                </a:cubicBezTo>
                <a:cubicBezTo>
                  <a:pt x="1290" y="11319"/>
                  <a:pt x="1368" y="11132"/>
                  <a:pt x="1603" y="9787"/>
                </a:cubicBezTo>
                <a:cubicBezTo>
                  <a:pt x="1798" y="8579"/>
                  <a:pt x="939" y="7421"/>
                  <a:pt x="2892" y="6570"/>
                </a:cubicBezTo>
                <a:cubicBezTo>
                  <a:pt x="3634" y="5600"/>
                  <a:pt x="2501" y="6706"/>
                  <a:pt x="4493" y="6009"/>
                </a:cubicBezTo>
                <a:cubicBezTo>
                  <a:pt x="5782" y="5549"/>
                  <a:pt x="4181" y="5600"/>
                  <a:pt x="5118" y="5600"/>
                </a:cubicBezTo>
                <a:close/>
              </a:path>
            </a:pathLst>
          </a:custGeom>
          <a:gradFill>
            <a:gsLst>
              <a:gs pos="0">
                <a:srgbClr val="D5F0FF"/>
              </a:gs>
              <a:gs pos="100000">
                <a:srgbClr val="FFFFFF"/>
              </a:gs>
            </a:gsLst>
            <a:lin ang="7620000"/>
          </a:gradFill>
          <a:ln w="12700">
            <a:solidFill>
              <a:srgbClr val="010000"/>
            </a:solidFill>
            <a:miter lim="400000"/>
          </a:ln>
        </p:spPr>
        <p:txBody>
          <a:bodyPr lIns="48767" tIns="48767" rIns="48767" bIns="48767" anchor="ctr"/>
          <a:lstStyle/>
          <a:p>
            <a:pPr defTabSz="585216">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8" name="Shape"/>
          <p:cNvSpPr/>
          <p:nvPr/>
        </p:nvSpPr>
        <p:spPr>
          <a:xfrm rot="19380000">
            <a:off x="9040709" y="-1515913"/>
            <a:ext cx="1153339" cy="2034603"/>
          </a:xfrm>
          <a:custGeom>
            <a:avLst/>
            <a:gdLst/>
            <a:ahLst/>
            <a:cxnLst>
              <a:cxn ang="0">
                <a:pos x="wd2" y="hd2"/>
              </a:cxn>
              <a:cxn ang="5400000">
                <a:pos x="wd2" y="hd2"/>
              </a:cxn>
              <a:cxn ang="10800000">
                <a:pos x="wd2" y="hd2"/>
              </a:cxn>
              <a:cxn ang="16200000">
                <a:pos x="wd2" y="hd2"/>
              </a:cxn>
            </a:cxnLst>
            <a:rect l="0" t="0" r="r" b="b"/>
            <a:pathLst>
              <a:path w="19966" h="21281" fill="norm" stroke="1" extrusionOk="0">
                <a:moveTo>
                  <a:pt x="5118" y="5600"/>
                </a:moveTo>
                <a:cubicBezTo>
                  <a:pt x="4493" y="5549"/>
                  <a:pt x="3829" y="5515"/>
                  <a:pt x="3204" y="5447"/>
                </a:cubicBezTo>
                <a:cubicBezTo>
                  <a:pt x="2540" y="5379"/>
                  <a:pt x="1251" y="5174"/>
                  <a:pt x="1251" y="5174"/>
                </a:cubicBezTo>
                <a:cubicBezTo>
                  <a:pt x="-38" y="4034"/>
                  <a:pt x="-897" y="2366"/>
                  <a:pt x="1603" y="1396"/>
                </a:cubicBezTo>
                <a:cubicBezTo>
                  <a:pt x="2345" y="1106"/>
                  <a:pt x="4337" y="494"/>
                  <a:pt x="5431" y="272"/>
                </a:cubicBezTo>
                <a:cubicBezTo>
                  <a:pt x="6056" y="153"/>
                  <a:pt x="7384" y="0"/>
                  <a:pt x="7384" y="0"/>
                </a:cubicBezTo>
                <a:cubicBezTo>
                  <a:pt x="16485" y="187"/>
                  <a:pt x="11563" y="-17"/>
                  <a:pt x="16680" y="698"/>
                </a:cubicBezTo>
                <a:cubicBezTo>
                  <a:pt x="18555" y="1515"/>
                  <a:pt x="18555" y="1447"/>
                  <a:pt x="19258" y="2383"/>
                </a:cubicBezTo>
                <a:cubicBezTo>
                  <a:pt x="19141" y="3081"/>
                  <a:pt x="19219" y="3779"/>
                  <a:pt x="18945" y="4477"/>
                </a:cubicBezTo>
                <a:cubicBezTo>
                  <a:pt x="18789" y="4834"/>
                  <a:pt x="16836" y="5515"/>
                  <a:pt x="16367" y="6162"/>
                </a:cubicBezTo>
                <a:cubicBezTo>
                  <a:pt x="17109" y="7166"/>
                  <a:pt x="16602" y="6757"/>
                  <a:pt x="17656" y="7421"/>
                </a:cubicBezTo>
                <a:cubicBezTo>
                  <a:pt x="17969" y="7932"/>
                  <a:pt x="18320" y="8443"/>
                  <a:pt x="18594" y="8953"/>
                </a:cubicBezTo>
                <a:cubicBezTo>
                  <a:pt x="18867" y="11149"/>
                  <a:pt x="18828" y="13345"/>
                  <a:pt x="19258" y="15523"/>
                </a:cubicBezTo>
                <a:cubicBezTo>
                  <a:pt x="19297" y="15813"/>
                  <a:pt x="19883" y="16357"/>
                  <a:pt x="19883" y="16357"/>
                </a:cubicBezTo>
                <a:cubicBezTo>
                  <a:pt x="19766" y="17379"/>
                  <a:pt x="20703" y="19711"/>
                  <a:pt x="18281" y="20698"/>
                </a:cubicBezTo>
                <a:cubicBezTo>
                  <a:pt x="17617" y="21583"/>
                  <a:pt x="16133" y="21226"/>
                  <a:pt x="14102" y="21123"/>
                </a:cubicBezTo>
                <a:cubicBezTo>
                  <a:pt x="13008" y="20783"/>
                  <a:pt x="12266" y="20477"/>
                  <a:pt x="11524" y="20000"/>
                </a:cubicBezTo>
                <a:cubicBezTo>
                  <a:pt x="10860" y="18792"/>
                  <a:pt x="11133" y="17515"/>
                  <a:pt x="10274" y="16357"/>
                </a:cubicBezTo>
                <a:cubicBezTo>
                  <a:pt x="10157" y="15013"/>
                  <a:pt x="10079" y="13651"/>
                  <a:pt x="9923" y="12306"/>
                </a:cubicBezTo>
                <a:cubicBezTo>
                  <a:pt x="9844" y="11557"/>
                  <a:pt x="9766" y="10826"/>
                  <a:pt x="9610" y="10077"/>
                </a:cubicBezTo>
                <a:cubicBezTo>
                  <a:pt x="9532" y="9753"/>
                  <a:pt x="9298" y="8749"/>
                  <a:pt x="9298" y="9089"/>
                </a:cubicBezTo>
                <a:cubicBezTo>
                  <a:pt x="9298" y="10026"/>
                  <a:pt x="9610" y="10553"/>
                  <a:pt x="10274" y="11336"/>
                </a:cubicBezTo>
                <a:cubicBezTo>
                  <a:pt x="10157" y="12357"/>
                  <a:pt x="10001" y="13379"/>
                  <a:pt x="9923" y="14400"/>
                </a:cubicBezTo>
                <a:cubicBezTo>
                  <a:pt x="9493" y="20153"/>
                  <a:pt x="13399" y="19864"/>
                  <a:pt x="6407" y="20834"/>
                </a:cubicBezTo>
                <a:cubicBezTo>
                  <a:pt x="5665" y="20783"/>
                  <a:pt x="4806" y="20851"/>
                  <a:pt x="4142" y="20698"/>
                </a:cubicBezTo>
                <a:cubicBezTo>
                  <a:pt x="3790" y="20613"/>
                  <a:pt x="3009" y="19609"/>
                  <a:pt x="2540" y="19302"/>
                </a:cubicBezTo>
                <a:cubicBezTo>
                  <a:pt x="2150" y="18774"/>
                  <a:pt x="1954" y="18366"/>
                  <a:pt x="1251" y="17906"/>
                </a:cubicBezTo>
                <a:cubicBezTo>
                  <a:pt x="1056" y="17532"/>
                  <a:pt x="822" y="17157"/>
                  <a:pt x="626" y="16783"/>
                </a:cubicBezTo>
                <a:cubicBezTo>
                  <a:pt x="509" y="16596"/>
                  <a:pt x="314" y="16221"/>
                  <a:pt x="314" y="16221"/>
                </a:cubicBezTo>
                <a:cubicBezTo>
                  <a:pt x="626" y="14911"/>
                  <a:pt x="1017" y="13685"/>
                  <a:pt x="1915" y="12443"/>
                </a:cubicBezTo>
                <a:cubicBezTo>
                  <a:pt x="1290" y="11319"/>
                  <a:pt x="1368" y="11132"/>
                  <a:pt x="1603" y="9787"/>
                </a:cubicBezTo>
                <a:cubicBezTo>
                  <a:pt x="1798" y="8579"/>
                  <a:pt x="939" y="7421"/>
                  <a:pt x="2892" y="6570"/>
                </a:cubicBezTo>
                <a:cubicBezTo>
                  <a:pt x="3634" y="5600"/>
                  <a:pt x="2501" y="6706"/>
                  <a:pt x="4493" y="6009"/>
                </a:cubicBezTo>
                <a:cubicBezTo>
                  <a:pt x="5782" y="5549"/>
                  <a:pt x="4181" y="5600"/>
                  <a:pt x="5118" y="5600"/>
                </a:cubicBezTo>
                <a:close/>
              </a:path>
            </a:pathLst>
          </a:custGeom>
          <a:gradFill>
            <a:gsLst>
              <a:gs pos="0">
                <a:srgbClr val="D5F0FF"/>
              </a:gs>
              <a:gs pos="100000">
                <a:srgbClr val="FFFFFF"/>
              </a:gs>
            </a:gsLst>
            <a:lin ang="7620000"/>
          </a:gradFill>
          <a:ln w="12700">
            <a:solidFill>
              <a:srgbClr val="010000"/>
            </a:solidFill>
            <a:miter lim="400000"/>
          </a:ln>
        </p:spPr>
        <p:txBody>
          <a:bodyPr lIns="48767" tIns="48767" rIns="48767" bIns="48767" anchor="ctr"/>
          <a:lstStyle/>
          <a:p>
            <a:pPr defTabSz="585216">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9" name="Shape"/>
          <p:cNvSpPr/>
          <p:nvPr/>
        </p:nvSpPr>
        <p:spPr>
          <a:xfrm rot="19380000">
            <a:off x="8065349" y="-1077001"/>
            <a:ext cx="1153339" cy="2034603"/>
          </a:xfrm>
          <a:custGeom>
            <a:avLst/>
            <a:gdLst/>
            <a:ahLst/>
            <a:cxnLst>
              <a:cxn ang="0">
                <a:pos x="wd2" y="hd2"/>
              </a:cxn>
              <a:cxn ang="5400000">
                <a:pos x="wd2" y="hd2"/>
              </a:cxn>
              <a:cxn ang="10800000">
                <a:pos x="wd2" y="hd2"/>
              </a:cxn>
              <a:cxn ang="16200000">
                <a:pos x="wd2" y="hd2"/>
              </a:cxn>
            </a:cxnLst>
            <a:rect l="0" t="0" r="r" b="b"/>
            <a:pathLst>
              <a:path w="19966" h="21281" fill="norm" stroke="1" extrusionOk="0">
                <a:moveTo>
                  <a:pt x="5118" y="5600"/>
                </a:moveTo>
                <a:cubicBezTo>
                  <a:pt x="4493" y="5549"/>
                  <a:pt x="3829" y="5515"/>
                  <a:pt x="3204" y="5447"/>
                </a:cubicBezTo>
                <a:cubicBezTo>
                  <a:pt x="2540" y="5379"/>
                  <a:pt x="1251" y="5174"/>
                  <a:pt x="1251" y="5174"/>
                </a:cubicBezTo>
                <a:cubicBezTo>
                  <a:pt x="-38" y="4034"/>
                  <a:pt x="-897" y="2366"/>
                  <a:pt x="1603" y="1396"/>
                </a:cubicBezTo>
                <a:cubicBezTo>
                  <a:pt x="2345" y="1106"/>
                  <a:pt x="4337" y="494"/>
                  <a:pt x="5431" y="272"/>
                </a:cubicBezTo>
                <a:cubicBezTo>
                  <a:pt x="6056" y="153"/>
                  <a:pt x="7384" y="0"/>
                  <a:pt x="7384" y="0"/>
                </a:cubicBezTo>
                <a:cubicBezTo>
                  <a:pt x="16485" y="187"/>
                  <a:pt x="11563" y="-17"/>
                  <a:pt x="16680" y="698"/>
                </a:cubicBezTo>
                <a:cubicBezTo>
                  <a:pt x="18555" y="1515"/>
                  <a:pt x="18555" y="1447"/>
                  <a:pt x="19258" y="2383"/>
                </a:cubicBezTo>
                <a:cubicBezTo>
                  <a:pt x="19141" y="3081"/>
                  <a:pt x="19219" y="3779"/>
                  <a:pt x="18945" y="4477"/>
                </a:cubicBezTo>
                <a:cubicBezTo>
                  <a:pt x="18789" y="4834"/>
                  <a:pt x="16836" y="5515"/>
                  <a:pt x="16367" y="6162"/>
                </a:cubicBezTo>
                <a:cubicBezTo>
                  <a:pt x="17109" y="7166"/>
                  <a:pt x="16602" y="6757"/>
                  <a:pt x="17656" y="7421"/>
                </a:cubicBezTo>
                <a:cubicBezTo>
                  <a:pt x="17969" y="7932"/>
                  <a:pt x="18320" y="8443"/>
                  <a:pt x="18594" y="8953"/>
                </a:cubicBezTo>
                <a:cubicBezTo>
                  <a:pt x="18867" y="11149"/>
                  <a:pt x="18828" y="13345"/>
                  <a:pt x="19258" y="15523"/>
                </a:cubicBezTo>
                <a:cubicBezTo>
                  <a:pt x="19297" y="15813"/>
                  <a:pt x="19883" y="16357"/>
                  <a:pt x="19883" y="16357"/>
                </a:cubicBezTo>
                <a:cubicBezTo>
                  <a:pt x="19766" y="17379"/>
                  <a:pt x="20703" y="19711"/>
                  <a:pt x="18281" y="20698"/>
                </a:cubicBezTo>
                <a:cubicBezTo>
                  <a:pt x="17617" y="21583"/>
                  <a:pt x="16133" y="21226"/>
                  <a:pt x="14102" y="21123"/>
                </a:cubicBezTo>
                <a:cubicBezTo>
                  <a:pt x="13008" y="20783"/>
                  <a:pt x="12266" y="20477"/>
                  <a:pt x="11524" y="20000"/>
                </a:cubicBezTo>
                <a:cubicBezTo>
                  <a:pt x="10860" y="18792"/>
                  <a:pt x="11133" y="17515"/>
                  <a:pt x="10274" y="16357"/>
                </a:cubicBezTo>
                <a:cubicBezTo>
                  <a:pt x="10157" y="15013"/>
                  <a:pt x="10079" y="13651"/>
                  <a:pt x="9923" y="12306"/>
                </a:cubicBezTo>
                <a:cubicBezTo>
                  <a:pt x="9844" y="11557"/>
                  <a:pt x="9766" y="10826"/>
                  <a:pt x="9610" y="10077"/>
                </a:cubicBezTo>
                <a:cubicBezTo>
                  <a:pt x="9532" y="9753"/>
                  <a:pt x="9298" y="8749"/>
                  <a:pt x="9298" y="9089"/>
                </a:cubicBezTo>
                <a:cubicBezTo>
                  <a:pt x="9298" y="10026"/>
                  <a:pt x="9610" y="10553"/>
                  <a:pt x="10274" y="11336"/>
                </a:cubicBezTo>
                <a:cubicBezTo>
                  <a:pt x="10157" y="12357"/>
                  <a:pt x="10001" y="13379"/>
                  <a:pt x="9923" y="14400"/>
                </a:cubicBezTo>
                <a:cubicBezTo>
                  <a:pt x="9493" y="20153"/>
                  <a:pt x="13399" y="19864"/>
                  <a:pt x="6407" y="20834"/>
                </a:cubicBezTo>
                <a:cubicBezTo>
                  <a:pt x="5665" y="20783"/>
                  <a:pt x="4806" y="20851"/>
                  <a:pt x="4142" y="20698"/>
                </a:cubicBezTo>
                <a:cubicBezTo>
                  <a:pt x="3790" y="20613"/>
                  <a:pt x="3009" y="19609"/>
                  <a:pt x="2540" y="19302"/>
                </a:cubicBezTo>
                <a:cubicBezTo>
                  <a:pt x="2150" y="18774"/>
                  <a:pt x="1954" y="18366"/>
                  <a:pt x="1251" y="17906"/>
                </a:cubicBezTo>
                <a:cubicBezTo>
                  <a:pt x="1056" y="17532"/>
                  <a:pt x="822" y="17157"/>
                  <a:pt x="626" y="16783"/>
                </a:cubicBezTo>
                <a:cubicBezTo>
                  <a:pt x="509" y="16596"/>
                  <a:pt x="314" y="16221"/>
                  <a:pt x="314" y="16221"/>
                </a:cubicBezTo>
                <a:cubicBezTo>
                  <a:pt x="626" y="14911"/>
                  <a:pt x="1017" y="13685"/>
                  <a:pt x="1915" y="12443"/>
                </a:cubicBezTo>
                <a:cubicBezTo>
                  <a:pt x="1290" y="11319"/>
                  <a:pt x="1368" y="11132"/>
                  <a:pt x="1603" y="9787"/>
                </a:cubicBezTo>
                <a:cubicBezTo>
                  <a:pt x="1798" y="8579"/>
                  <a:pt x="939" y="7421"/>
                  <a:pt x="2892" y="6570"/>
                </a:cubicBezTo>
                <a:cubicBezTo>
                  <a:pt x="3634" y="5600"/>
                  <a:pt x="2501" y="6706"/>
                  <a:pt x="4493" y="6009"/>
                </a:cubicBezTo>
                <a:cubicBezTo>
                  <a:pt x="5782" y="5549"/>
                  <a:pt x="4181" y="5600"/>
                  <a:pt x="5118" y="5600"/>
                </a:cubicBezTo>
                <a:close/>
              </a:path>
            </a:pathLst>
          </a:custGeom>
          <a:gradFill>
            <a:gsLst>
              <a:gs pos="0">
                <a:srgbClr val="D5F0FF"/>
              </a:gs>
              <a:gs pos="100000">
                <a:srgbClr val="FFFFFF"/>
              </a:gs>
            </a:gsLst>
            <a:lin ang="7620000"/>
          </a:gradFill>
          <a:ln w="12700">
            <a:solidFill>
              <a:srgbClr val="010000"/>
            </a:solidFill>
            <a:miter lim="400000"/>
          </a:ln>
        </p:spPr>
        <p:txBody>
          <a:bodyPr lIns="48767" tIns="48767" rIns="48767" bIns="48767" anchor="ctr"/>
          <a:lstStyle/>
          <a:p>
            <a:pPr defTabSz="585216">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0" name="Shape"/>
          <p:cNvSpPr/>
          <p:nvPr/>
        </p:nvSpPr>
        <p:spPr>
          <a:xfrm rot="19380000">
            <a:off x="-1190759" y="5363861"/>
            <a:ext cx="1153340" cy="1993071"/>
          </a:xfrm>
          <a:custGeom>
            <a:avLst/>
            <a:gdLst/>
            <a:ahLst/>
            <a:cxnLst>
              <a:cxn ang="0">
                <a:pos x="wd2" y="hd2"/>
              </a:cxn>
              <a:cxn ang="5400000">
                <a:pos x="wd2" y="hd2"/>
              </a:cxn>
              <a:cxn ang="10800000">
                <a:pos x="wd2" y="hd2"/>
              </a:cxn>
              <a:cxn ang="16200000">
                <a:pos x="wd2" y="hd2"/>
              </a:cxn>
            </a:cxnLst>
            <a:rect l="0" t="0" r="r" b="b"/>
            <a:pathLst>
              <a:path w="19966" h="21281" fill="norm" stroke="1" extrusionOk="0">
                <a:moveTo>
                  <a:pt x="5118" y="5600"/>
                </a:moveTo>
                <a:cubicBezTo>
                  <a:pt x="4493" y="5549"/>
                  <a:pt x="3829" y="5515"/>
                  <a:pt x="3204" y="5447"/>
                </a:cubicBezTo>
                <a:cubicBezTo>
                  <a:pt x="2540" y="5379"/>
                  <a:pt x="1251" y="5174"/>
                  <a:pt x="1251" y="5174"/>
                </a:cubicBezTo>
                <a:cubicBezTo>
                  <a:pt x="-38" y="4034"/>
                  <a:pt x="-897" y="2366"/>
                  <a:pt x="1603" y="1396"/>
                </a:cubicBezTo>
                <a:cubicBezTo>
                  <a:pt x="2345" y="1106"/>
                  <a:pt x="4337" y="494"/>
                  <a:pt x="5431" y="272"/>
                </a:cubicBezTo>
                <a:cubicBezTo>
                  <a:pt x="6056" y="153"/>
                  <a:pt x="7384" y="0"/>
                  <a:pt x="7384" y="0"/>
                </a:cubicBezTo>
                <a:cubicBezTo>
                  <a:pt x="16485" y="187"/>
                  <a:pt x="11563" y="-17"/>
                  <a:pt x="16680" y="698"/>
                </a:cubicBezTo>
                <a:cubicBezTo>
                  <a:pt x="18555" y="1515"/>
                  <a:pt x="18555" y="1447"/>
                  <a:pt x="19258" y="2383"/>
                </a:cubicBezTo>
                <a:cubicBezTo>
                  <a:pt x="19141" y="3081"/>
                  <a:pt x="19219" y="3779"/>
                  <a:pt x="18945" y="4477"/>
                </a:cubicBezTo>
                <a:cubicBezTo>
                  <a:pt x="18789" y="4834"/>
                  <a:pt x="16836" y="5515"/>
                  <a:pt x="16367" y="6162"/>
                </a:cubicBezTo>
                <a:cubicBezTo>
                  <a:pt x="17109" y="7166"/>
                  <a:pt x="16602" y="6757"/>
                  <a:pt x="17656" y="7421"/>
                </a:cubicBezTo>
                <a:cubicBezTo>
                  <a:pt x="17969" y="7932"/>
                  <a:pt x="18320" y="8443"/>
                  <a:pt x="18594" y="8953"/>
                </a:cubicBezTo>
                <a:cubicBezTo>
                  <a:pt x="18867" y="11149"/>
                  <a:pt x="18828" y="13345"/>
                  <a:pt x="19258" y="15523"/>
                </a:cubicBezTo>
                <a:cubicBezTo>
                  <a:pt x="19297" y="15813"/>
                  <a:pt x="19883" y="16357"/>
                  <a:pt x="19883" y="16357"/>
                </a:cubicBezTo>
                <a:cubicBezTo>
                  <a:pt x="19766" y="17379"/>
                  <a:pt x="20703" y="19711"/>
                  <a:pt x="18281" y="20698"/>
                </a:cubicBezTo>
                <a:cubicBezTo>
                  <a:pt x="17617" y="21583"/>
                  <a:pt x="16133" y="21226"/>
                  <a:pt x="14102" y="21123"/>
                </a:cubicBezTo>
                <a:cubicBezTo>
                  <a:pt x="13008" y="20783"/>
                  <a:pt x="12266" y="20477"/>
                  <a:pt x="11524" y="20000"/>
                </a:cubicBezTo>
                <a:cubicBezTo>
                  <a:pt x="10860" y="18792"/>
                  <a:pt x="11133" y="17515"/>
                  <a:pt x="10274" y="16357"/>
                </a:cubicBezTo>
                <a:cubicBezTo>
                  <a:pt x="10157" y="15013"/>
                  <a:pt x="10079" y="13651"/>
                  <a:pt x="9923" y="12306"/>
                </a:cubicBezTo>
                <a:cubicBezTo>
                  <a:pt x="9844" y="11557"/>
                  <a:pt x="9766" y="10826"/>
                  <a:pt x="9610" y="10077"/>
                </a:cubicBezTo>
                <a:cubicBezTo>
                  <a:pt x="9532" y="9753"/>
                  <a:pt x="9298" y="8749"/>
                  <a:pt x="9298" y="9089"/>
                </a:cubicBezTo>
                <a:cubicBezTo>
                  <a:pt x="9298" y="10026"/>
                  <a:pt x="9610" y="10553"/>
                  <a:pt x="10274" y="11336"/>
                </a:cubicBezTo>
                <a:cubicBezTo>
                  <a:pt x="10157" y="12357"/>
                  <a:pt x="10001" y="13379"/>
                  <a:pt x="9923" y="14400"/>
                </a:cubicBezTo>
                <a:cubicBezTo>
                  <a:pt x="9493" y="20153"/>
                  <a:pt x="13399" y="19864"/>
                  <a:pt x="6407" y="20834"/>
                </a:cubicBezTo>
                <a:cubicBezTo>
                  <a:pt x="5665" y="20783"/>
                  <a:pt x="4806" y="20851"/>
                  <a:pt x="4142" y="20698"/>
                </a:cubicBezTo>
                <a:cubicBezTo>
                  <a:pt x="3790" y="20613"/>
                  <a:pt x="3009" y="19609"/>
                  <a:pt x="2540" y="19302"/>
                </a:cubicBezTo>
                <a:cubicBezTo>
                  <a:pt x="2150" y="18774"/>
                  <a:pt x="1954" y="18366"/>
                  <a:pt x="1251" y="17906"/>
                </a:cubicBezTo>
                <a:cubicBezTo>
                  <a:pt x="1056" y="17532"/>
                  <a:pt x="822" y="17157"/>
                  <a:pt x="626" y="16783"/>
                </a:cubicBezTo>
                <a:cubicBezTo>
                  <a:pt x="509" y="16596"/>
                  <a:pt x="314" y="16221"/>
                  <a:pt x="314" y="16221"/>
                </a:cubicBezTo>
                <a:cubicBezTo>
                  <a:pt x="626" y="14911"/>
                  <a:pt x="1017" y="13685"/>
                  <a:pt x="1915" y="12443"/>
                </a:cubicBezTo>
                <a:cubicBezTo>
                  <a:pt x="1290" y="11319"/>
                  <a:pt x="1368" y="11132"/>
                  <a:pt x="1603" y="9787"/>
                </a:cubicBezTo>
                <a:cubicBezTo>
                  <a:pt x="1798" y="8579"/>
                  <a:pt x="939" y="7421"/>
                  <a:pt x="2892" y="6570"/>
                </a:cubicBezTo>
                <a:cubicBezTo>
                  <a:pt x="3634" y="5600"/>
                  <a:pt x="2501" y="6706"/>
                  <a:pt x="4493" y="6009"/>
                </a:cubicBezTo>
                <a:cubicBezTo>
                  <a:pt x="5782" y="5549"/>
                  <a:pt x="4181" y="5600"/>
                  <a:pt x="5118" y="5600"/>
                </a:cubicBezTo>
                <a:close/>
              </a:path>
            </a:pathLst>
          </a:custGeom>
          <a:gradFill>
            <a:gsLst>
              <a:gs pos="0">
                <a:srgbClr val="D5F0FF"/>
              </a:gs>
              <a:gs pos="100000">
                <a:srgbClr val="FFFFFF"/>
              </a:gs>
            </a:gsLst>
            <a:lin ang="7620000"/>
          </a:gradFill>
          <a:ln w="12700">
            <a:solidFill>
              <a:srgbClr val="010000"/>
            </a:solidFill>
            <a:miter lim="400000"/>
          </a:ln>
        </p:spPr>
        <p:txBody>
          <a:bodyPr lIns="48767" tIns="48767" rIns="48767" bIns="48767" anchor="ctr"/>
          <a:lstStyle/>
          <a:p>
            <a:pPr defTabSz="585216">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1" name="Rectangle"/>
          <p:cNvSpPr/>
          <p:nvPr/>
        </p:nvSpPr>
        <p:spPr>
          <a:xfrm rot="18480000">
            <a:off x="3375524" y="1298731"/>
            <a:ext cx="390145" cy="5852139"/>
          </a:xfrm>
          <a:prstGeom prst="rect">
            <a:avLst/>
          </a:prstGeom>
          <a:solidFill>
            <a:srgbClr val="A6FCD6"/>
          </a:solidFill>
          <a:ln w="12700">
            <a:solidFill>
              <a:srgbClr val="009193"/>
            </a:solidFill>
            <a:miter lim="400000"/>
          </a:ln>
        </p:spPr>
        <p:txBody>
          <a:bodyPr lIns="48767" tIns="48767" rIns="48767" bIns="48767" anchor="ctr"/>
          <a:lstStyle/>
          <a:p>
            <a:pPr defTabSz="585216">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2" name="Rectangle"/>
          <p:cNvSpPr/>
          <p:nvPr/>
        </p:nvSpPr>
        <p:spPr>
          <a:xfrm rot="18480000">
            <a:off x="4676007" y="431741"/>
            <a:ext cx="390145" cy="5852139"/>
          </a:xfrm>
          <a:prstGeom prst="rect">
            <a:avLst/>
          </a:prstGeom>
          <a:solidFill>
            <a:srgbClr val="A6FCD6"/>
          </a:solidFill>
          <a:ln w="12700">
            <a:solidFill>
              <a:srgbClr val="009193"/>
            </a:solidFill>
            <a:miter lim="400000"/>
          </a:ln>
        </p:spPr>
        <p:txBody>
          <a:bodyPr lIns="48767" tIns="48767" rIns="48767" bIns="48767" anchor="ctr"/>
          <a:lstStyle/>
          <a:p>
            <a:pPr defTabSz="585216">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3" name="Rectangle"/>
          <p:cNvSpPr/>
          <p:nvPr/>
        </p:nvSpPr>
        <p:spPr>
          <a:xfrm rot="19380000">
            <a:off x="4736648" y="713346"/>
            <a:ext cx="438913" cy="5494529"/>
          </a:xfrm>
          <a:prstGeom prst="rect">
            <a:avLst/>
          </a:prstGeom>
          <a:solidFill>
            <a:srgbClr val="A6FCD6"/>
          </a:solidFill>
          <a:ln w="12700">
            <a:solidFill>
              <a:srgbClr val="009193"/>
            </a:solidFill>
            <a:miter lim="400000"/>
          </a:ln>
        </p:spPr>
        <p:txBody>
          <a:bodyPr lIns="48767" tIns="48767" rIns="48767" bIns="48767" anchor="ctr"/>
          <a:lstStyle/>
          <a:p>
            <a:pPr defTabSz="585216">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4" name="Rectangle"/>
          <p:cNvSpPr/>
          <p:nvPr/>
        </p:nvSpPr>
        <p:spPr>
          <a:xfrm rot="18480000">
            <a:off x="4296263" y="751401"/>
            <a:ext cx="390145" cy="6177265"/>
          </a:xfrm>
          <a:prstGeom prst="rect">
            <a:avLst/>
          </a:prstGeom>
          <a:solidFill>
            <a:srgbClr val="A6FCD6"/>
          </a:solidFill>
          <a:ln w="12700">
            <a:solidFill>
              <a:srgbClr val="009193"/>
            </a:solidFill>
            <a:miter lim="400000"/>
          </a:ln>
        </p:spPr>
        <p:txBody>
          <a:bodyPr lIns="48767" tIns="48767" rIns="48767" bIns="48767" anchor="ctr"/>
          <a:lstStyle/>
          <a:p>
            <a:pPr defTabSz="585216">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5" name="Rectangle"/>
          <p:cNvSpPr/>
          <p:nvPr/>
        </p:nvSpPr>
        <p:spPr>
          <a:xfrm rot="19380000">
            <a:off x="5081837" y="273832"/>
            <a:ext cx="438913" cy="5494529"/>
          </a:xfrm>
          <a:prstGeom prst="rect">
            <a:avLst/>
          </a:prstGeom>
          <a:solidFill>
            <a:srgbClr val="A6FCD6"/>
          </a:solidFill>
          <a:ln w="12700">
            <a:solidFill>
              <a:srgbClr val="009193"/>
            </a:solidFill>
            <a:miter lim="400000"/>
          </a:ln>
        </p:spPr>
        <p:txBody>
          <a:bodyPr lIns="48767" tIns="48767" rIns="48767" bIns="48767" anchor="ctr"/>
          <a:lstStyle/>
          <a:p>
            <a:pPr defTabSz="585216">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6" name="Rectangle"/>
          <p:cNvSpPr/>
          <p:nvPr/>
        </p:nvSpPr>
        <p:spPr>
          <a:xfrm rot="18720000">
            <a:off x="3930630" y="1193210"/>
            <a:ext cx="390145" cy="5852163"/>
          </a:xfrm>
          <a:prstGeom prst="rect">
            <a:avLst/>
          </a:prstGeom>
          <a:solidFill>
            <a:srgbClr val="A6FCD6"/>
          </a:solidFill>
          <a:ln w="12700">
            <a:solidFill>
              <a:srgbClr val="009193"/>
            </a:solidFill>
            <a:miter lim="400000"/>
          </a:ln>
        </p:spPr>
        <p:txBody>
          <a:bodyPr lIns="48767" tIns="48767" rIns="48767" bIns="48767" anchor="ctr"/>
          <a:lstStyle/>
          <a:p>
            <a:pPr defTabSz="585216">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7" name="Rectangle"/>
          <p:cNvSpPr/>
          <p:nvPr/>
        </p:nvSpPr>
        <p:spPr>
          <a:xfrm rot="18720000">
            <a:off x="4466139" y="711547"/>
            <a:ext cx="390145" cy="5852163"/>
          </a:xfrm>
          <a:prstGeom prst="rect">
            <a:avLst/>
          </a:prstGeom>
          <a:solidFill>
            <a:srgbClr val="A6FCD6"/>
          </a:solidFill>
          <a:ln w="12700">
            <a:solidFill>
              <a:srgbClr val="009193"/>
            </a:solidFill>
            <a:miter lim="400000"/>
          </a:ln>
        </p:spPr>
        <p:txBody>
          <a:bodyPr lIns="48767" tIns="48767" rIns="48767" bIns="48767" anchor="ctr"/>
          <a:lstStyle/>
          <a:p>
            <a:pPr defTabSz="585216">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8" name="Oval"/>
          <p:cNvSpPr/>
          <p:nvPr/>
        </p:nvSpPr>
        <p:spPr>
          <a:xfrm>
            <a:off x="7802880" y="4015232"/>
            <a:ext cx="1842347" cy="2113280"/>
          </a:xfrm>
          <a:prstGeom prst="ellipse">
            <a:avLst/>
          </a:prstGeom>
          <a:solidFill>
            <a:srgbClr val="FF2600"/>
          </a:solidFill>
          <a:ln w="12700">
            <a:solidFill>
              <a:srgbClr val="009193"/>
            </a:solidFill>
            <a:miter lim="400000"/>
          </a:ln>
        </p:spPr>
        <p:txBody>
          <a:bodyPr lIns="48767" tIns="48767" rIns="48767" bIns="48767" anchor="ctr"/>
          <a:lstStyle/>
          <a:p>
            <a:pPr defTabSz="585216">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9" name="Shape"/>
          <p:cNvSpPr/>
          <p:nvPr/>
        </p:nvSpPr>
        <p:spPr>
          <a:xfrm rot="3060000">
            <a:off x="9109794" y="3434583"/>
            <a:ext cx="959105" cy="9753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5400" y="21600"/>
                </a:lnTo>
                <a:lnTo>
                  <a:pt x="16200" y="21600"/>
                </a:lnTo>
                <a:lnTo>
                  <a:pt x="21600" y="0"/>
                </a:lnTo>
                <a:close/>
              </a:path>
            </a:pathLst>
          </a:custGeom>
          <a:solidFill>
            <a:srgbClr val="FFD6D5"/>
          </a:solidFill>
          <a:ln w="38100">
            <a:solidFill>
              <a:srgbClr val="009193"/>
            </a:solidFill>
            <a:miter lim="400000"/>
          </a:ln>
        </p:spPr>
        <p:txBody>
          <a:bodyPr lIns="48767" tIns="48767" rIns="48767" bIns="48767" anchor="ctr"/>
          <a:lstStyle/>
          <a:p>
            <a:pPr defTabSz="585216">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0" name="Shape"/>
          <p:cNvSpPr/>
          <p:nvPr/>
        </p:nvSpPr>
        <p:spPr>
          <a:xfrm>
            <a:off x="0" y="3641344"/>
            <a:ext cx="3942514" cy="4919700"/>
          </a:xfrm>
          <a:custGeom>
            <a:avLst/>
            <a:gdLst/>
            <a:ahLst/>
            <a:cxnLst>
              <a:cxn ang="0">
                <a:pos x="wd2" y="hd2"/>
              </a:cxn>
              <a:cxn ang="5400000">
                <a:pos x="wd2" y="hd2"/>
              </a:cxn>
              <a:cxn ang="10800000">
                <a:pos x="wd2" y="hd2"/>
              </a:cxn>
              <a:cxn ang="16200000">
                <a:pos x="wd2" y="hd2"/>
              </a:cxn>
            </a:cxnLst>
            <a:rect l="0" t="0" r="r" b="b"/>
            <a:pathLst>
              <a:path w="21483" h="21463" fill="norm" stroke="1" extrusionOk="0">
                <a:moveTo>
                  <a:pt x="21022" y="18632"/>
                </a:moveTo>
                <a:cubicBezTo>
                  <a:pt x="20468" y="18369"/>
                  <a:pt x="19878" y="18037"/>
                  <a:pt x="19410" y="17695"/>
                </a:cubicBezTo>
                <a:cubicBezTo>
                  <a:pt x="19251" y="17354"/>
                  <a:pt x="19066" y="17030"/>
                  <a:pt x="18906" y="16688"/>
                </a:cubicBezTo>
                <a:cubicBezTo>
                  <a:pt x="18943" y="15988"/>
                  <a:pt x="18672" y="14482"/>
                  <a:pt x="19607" y="13817"/>
                </a:cubicBezTo>
                <a:cubicBezTo>
                  <a:pt x="19927" y="13107"/>
                  <a:pt x="20727" y="12547"/>
                  <a:pt x="21428" y="12013"/>
                </a:cubicBezTo>
                <a:cubicBezTo>
                  <a:pt x="21391" y="11654"/>
                  <a:pt x="21489" y="11251"/>
                  <a:pt x="21231" y="10936"/>
                </a:cubicBezTo>
                <a:cubicBezTo>
                  <a:pt x="21059" y="10726"/>
                  <a:pt x="20616" y="10358"/>
                  <a:pt x="20616" y="10358"/>
                </a:cubicBezTo>
                <a:cubicBezTo>
                  <a:pt x="20395" y="9877"/>
                  <a:pt x="20702" y="10384"/>
                  <a:pt x="20222" y="9999"/>
                </a:cubicBezTo>
                <a:cubicBezTo>
                  <a:pt x="20062" y="9868"/>
                  <a:pt x="20013" y="9666"/>
                  <a:pt x="19816" y="9570"/>
                </a:cubicBezTo>
                <a:cubicBezTo>
                  <a:pt x="19718" y="9518"/>
                  <a:pt x="19607" y="9483"/>
                  <a:pt x="19509" y="9421"/>
                </a:cubicBezTo>
                <a:cubicBezTo>
                  <a:pt x="18869" y="9019"/>
                  <a:pt x="18340" y="8511"/>
                  <a:pt x="17688" y="8125"/>
                </a:cubicBezTo>
                <a:cubicBezTo>
                  <a:pt x="17565" y="8047"/>
                  <a:pt x="17405" y="8003"/>
                  <a:pt x="17282" y="7915"/>
                </a:cubicBezTo>
                <a:cubicBezTo>
                  <a:pt x="17159" y="7828"/>
                  <a:pt x="17110" y="7714"/>
                  <a:pt x="16987" y="7626"/>
                </a:cubicBezTo>
                <a:cubicBezTo>
                  <a:pt x="16618" y="7355"/>
                  <a:pt x="15708" y="6795"/>
                  <a:pt x="15265" y="6690"/>
                </a:cubicBezTo>
                <a:cubicBezTo>
                  <a:pt x="14773" y="6357"/>
                  <a:pt x="14072" y="6050"/>
                  <a:pt x="13543" y="5753"/>
                </a:cubicBezTo>
                <a:cubicBezTo>
                  <a:pt x="12374" y="5096"/>
                  <a:pt x="11280" y="4396"/>
                  <a:pt x="10210" y="3669"/>
                </a:cubicBezTo>
                <a:cubicBezTo>
                  <a:pt x="9508" y="3196"/>
                  <a:pt x="9681" y="3179"/>
                  <a:pt x="9299" y="2802"/>
                </a:cubicBezTo>
                <a:cubicBezTo>
                  <a:pt x="8414" y="1918"/>
                  <a:pt x="7110" y="701"/>
                  <a:pt x="5560" y="429"/>
                </a:cubicBezTo>
                <a:cubicBezTo>
                  <a:pt x="5080" y="210"/>
                  <a:pt x="4490" y="79"/>
                  <a:pt x="3936" y="0"/>
                </a:cubicBezTo>
                <a:cubicBezTo>
                  <a:pt x="3161" y="27"/>
                  <a:pt x="2374" y="-26"/>
                  <a:pt x="1611" y="70"/>
                </a:cubicBezTo>
                <a:cubicBezTo>
                  <a:pt x="1119" y="132"/>
                  <a:pt x="554" y="674"/>
                  <a:pt x="295" y="937"/>
                </a:cubicBezTo>
                <a:cubicBezTo>
                  <a:pt x="197" y="1200"/>
                  <a:pt x="86" y="1462"/>
                  <a:pt x="0" y="1725"/>
                </a:cubicBezTo>
                <a:cubicBezTo>
                  <a:pt x="37" y="2207"/>
                  <a:pt x="37" y="2679"/>
                  <a:pt x="98" y="3161"/>
                </a:cubicBezTo>
                <a:cubicBezTo>
                  <a:pt x="135" y="3450"/>
                  <a:pt x="418" y="3695"/>
                  <a:pt x="603" y="3958"/>
                </a:cubicBezTo>
                <a:cubicBezTo>
                  <a:pt x="1304" y="4947"/>
                  <a:pt x="2337" y="5648"/>
                  <a:pt x="3530" y="6331"/>
                </a:cubicBezTo>
                <a:cubicBezTo>
                  <a:pt x="3949" y="6576"/>
                  <a:pt x="4207" y="6917"/>
                  <a:pt x="4650" y="7119"/>
                </a:cubicBezTo>
                <a:cubicBezTo>
                  <a:pt x="4797" y="7434"/>
                  <a:pt x="5179" y="7513"/>
                  <a:pt x="5461" y="7766"/>
                </a:cubicBezTo>
                <a:cubicBezTo>
                  <a:pt x="6163" y="8379"/>
                  <a:pt x="4945" y="7478"/>
                  <a:pt x="6064" y="8274"/>
                </a:cubicBezTo>
                <a:cubicBezTo>
                  <a:pt x="6298" y="8616"/>
                  <a:pt x="6581" y="8966"/>
                  <a:pt x="6876" y="9281"/>
                </a:cubicBezTo>
                <a:cubicBezTo>
                  <a:pt x="7098" y="9763"/>
                  <a:pt x="7405" y="10218"/>
                  <a:pt x="7577" y="10717"/>
                </a:cubicBezTo>
                <a:cubicBezTo>
                  <a:pt x="8069" y="12127"/>
                  <a:pt x="8254" y="13519"/>
                  <a:pt x="9201" y="14823"/>
                </a:cubicBezTo>
                <a:cubicBezTo>
                  <a:pt x="9398" y="15410"/>
                  <a:pt x="9139" y="14815"/>
                  <a:pt x="9607" y="15393"/>
                </a:cubicBezTo>
                <a:cubicBezTo>
                  <a:pt x="9656" y="15463"/>
                  <a:pt x="9656" y="15541"/>
                  <a:pt x="9705" y="15611"/>
                </a:cubicBezTo>
                <a:cubicBezTo>
                  <a:pt x="9754" y="15690"/>
                  <a:pt x="9841" y="15760"/>
                  <a:pt x="9902" y="15830"/>
                </a:cubicBezTo>
                <a:cubicBezTo>
                  <a:pt x="10050" y="16251"/>
                  <a:pt x="10677" y="17328"/>
                  <a:pt x="11120" y="17625"/>
                </a:cubicBezTo>
                <a:cubicBezTo>
                  <a:pt x="11895" y="18772"/>
                  <a:pt x="12411" y="19823"/>
                  <a:pt x="13851" y="20646"/>
                </a:cubicBezTo>
                <a:cubicBezTo>
                  <a:pt x="14269" y="20882"/>
                  <a:pt x="15179" y="21180"/>
                  <a:pt x="15671" y="21294"/>
                </a:cubicBezTo>
                <a:cubicBezTo>
                  <a:pt x="15868" y="21338"/>
                  <a:pt x="16274" y="21443"/>
                  <a:pt x="16274" y="21443"/>
                </a:cubicBezTo>
                <a:cubicBezTo>
                  <a:pt x="17282" y="21416"/>
                  <a:pt x="18377" y="21574"/>
                  <a:pt x="19312" y="21294"/>
                </a:cubicBezTo>
                <a:cubicBezTo>
                  <a:pt x="19644" y="21198"/>
                  <a:pt x="19767" y="21014"/>
                  <a:pt x="20112" y="20935"/>
                </a:cubicBezTo>
                <a:cubicBezTo>
                  <a:pt x="20321" y="20795"/>
                  <a:pt x="20518" y="20646"/>
                  <a:pt x="20727" y="20506"/>
                </a:cubicBezTo>
                <a:cubicBezTo>
                  <a:pt x="20899" y="20383"/>
                  <a:pt x="21231" y="20147"/>
                  <a:pt x="21231" y="20147"/>
                </a:cubicBezTo>
                <a:cubicBezTo>
                  <a:pt x="21477" y="19586"/>
                  <a:pt x="21600" y="19508"/>
                  <a:pt x="21329" y="18781"/>
                </a:cubicBezTo>
                <a:cubicBezTo>
                  <a:pt x="21292" y="18693"/>
                  <a:pt x="21022" y="18632"/>
                  <a:pt x="21022" y="18632"/>
                </a:cubicBezTo>
                <a:close/>
              </a:path>
            </a:pathLst>
          </a:custGeom>
          <a:gradFill>
            <a:gsLst>
              <a:gs pos="0">
                <a:srgbClr val="007600"/>
              </a:gs>
              <a:gs pos="100000">
                <a:srgbClr val="003400"/>
              </a:gs>
            </a:gsLst>
            <a:lin ang="5400000"/>
          </a:gradFill>
          <a:ln w="25400">
            <a:solidFill>
              <a:srgbClr val="010000"/>
            </a:solidFill>
            <a:miter lim="400000"/>
          </a:ln>
        </p:spPr>
        <p:txBody>
          <a:bodyPr lIns="48767" tIns="48767" rIns="48767" bIns="48767" anchor="ctr"/>
          <a:lstStyle/>
          <a:p>
            <a:pPr defTabSz="585216">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1" name="Text"/>
          <p:cNvSpPr/>
          <p:nvPr/>
        </p:nvSpPr>
        <p:spPr>
          <a:xfrm>
            <a:off x="8079231" y="4599685"/>
            <a:ext cx="1072897" cy="1155701"/>
          </a:xfrm>
          <a:prstGeom prst="rect">
            <a:avLst/>
          </a:prstGeom>
          <a:ln w="12700">
            <a:miter lim="400000"/>
          </a:ln>
          <a:extLst>
            <a:ext uri="{C572A759-6A51-4108-AA02-DFA0A04FC94B}">
              <ma14:wrappingTextBoxFlag xmlns:ma14="http://schemas.microsoft.com/office/mac/drawingml/2011/main" val="1"/>
            </a:ext>
          </a:extLst>
        </p:spPr>
        <p:txBody>
          <a:bodyPr lIns="48767" tIns="48767" rIns="48767" bIns="48767" anchor="ctr">
            <a:spAutoFit/>
          </a:bodyPr>
          <a:lstStyle/>
          <a:p>
            <a:pPr defTabSz="585216">
              <a:lnSpc>
                <a:spcPts val="3500"/>
              </a:lnSpc>
              <a:spcBef>
                <a:spcPts val="1500"/>
              </a:spcBef>
              <a:tabLst>
                <a:tab pos="1143000" algn="l"/>
              </a:tabLst>
              <a:defRPr b="0" sz="2800">
                <a:latin typeface="Gill Sans"/>
                <a:ea typeface="Gill Sans"/>
                <a:cs typeface="Gill Sans"/>
                <a:sym typeface="Gill Sans"/>
              </a:defRPr>
            </a:pPr>
          </a:p>
        </p:txBody>
      </p:sp>
      <p:sp>
        <p:nvSpPr>
          <p:cNvPr id="222" name="Text"/>
          <p:cNvSpPr/>
          <p:nvPr/>
        </p:nvSpPr>
        <p:spPr>
          <a:xfrm>
            <a:off x="2002398" y="5752591"/>
            <a:ext cx="1934465" cy="508001"/>
          </a:xfrm>
          <a:prstGeom prst="rect">
            <a:avLst/>
          </a:prstGeom>
          <a:ln w="12700">
            <a:miter lim="400000"/>
          </a:ln>
          <a:extLst>
            <a:ext uri="{C572A759-6A51-4108-AA02-DFA0A04FC94B}">
              <ma14:wrappingTextBoxFlag xmlns:ma14="http://schemas.microsoft.com/office/mac/drawingml/2011/main" val="1"/>
            </a:ext>
          </a:extLst>
        </p:spPr>
        <p:txBody>
          <a:bodyPr lIns="48767" tIns="48767" rIns="48767" bIns="48767" anchor="ctr">
            <a:spAutoFit/>
          </a:bodyPr>
          <a:lstStyle>
            <a:lvl1pPr defTabSz="585216">
              <a:lnSpc>
                <a:spcPts val="3500"/>
              </a:lnSpc>
              <a:tabLst>
                <a:tab pos="1143000" algn="l"/>
                <a:tab pos="1968500" algn="l"/>
              </a:tabLst>
              <a:defRPr b="0" sz="2800">
                <a:latin typeface="Gill Sans"/>
                <a:ea typeface="Gill Sans"/>
                <a:cs typeface="Gill Sans"/>
                <a:sym typeface="Gill Sans"/>
              </a:defRPr>
            </a:lvl1pPr>
          </a:lstStyle>
          <a:p>
            <a:pPr/>
            <a:r>
              <a:t> </a:t>
            </a:r>
          </a:p>
        </p:txBody>
      </p:sp>
      <p:sp>
        <p:nvSpPr>
          <p:cNvPr id="223" name="Gβ"/>
          <p:cNvSpPr/>
          <p:nvPr/>
        </p:nvSpPr>
        <p:spPr>
          <a:xfrm>
            <a:off x="9265919" y="3641343"/>
            <a:ext cx="747777" cy="536449"/>
          </a:xfrm>
          <a:prstGeom prst="rect">
            <a:avLst/>
          </a:prstGeom>
          <a:ln w="12700">
            <a:miter lim="400000"/>
          </a:ln>
          <a:extLst>
            <a:ext uri="{C572A759-6A51-4108-AA02-DFA0A04FC94B}">
              <ma14:wrappingTextBoxFlag xmlns:ma14="http://schemas.microsoft.com/office/mac/drawingml/2011/main" val="1"/>
            </a:ext>
          </a:extLst>
        </p:spPr>
        <p:txBody>
          <a:bodyPr lIns="48767" tIns="48767" rIns="48767" bIns="48767" anchor="ctr">
            <a:spAutoFit/>
          </a:bodyPr>
          <a:lstStyle/>
          <a:p>
            <a:pPr defTabSz="585216">
              <a:lnSpc>
                <a:spcPts val="3500"/>
              </a:lnSpc>
              <a:tabLst>
                <a:tab pos="774700" algn="l"/>
              </a:tabLst>
              <a:defRPr b="0" sz="2800">
                <a:solidFill>
                  <a:srgbClr val="010000"/>
                </a:solidFill>
                <a:latin typeface="Gill Sans"/>
                <a:ea typeface="Gill Sans"/>
                <a:cs typeface="Gill Sans"/>
                <a:sym typeface="Gill Sans"/>
              </a:defRPr>
            </a:pPr>
            <a:r>
              <a:t>G</a:t>
            </a:r>
            <a:r>
              <a:rPr>
                <a:latin typeface="Symbol"/>
                <a:ea typeface="Symbol"/>
                <a:cs typeface="Symbol"/>
                <a:sym typeface="Symbol"/>
              </a:rPr>
              <a:t>b</a:t>
            </a:r>
          </a:p>
        </p:txBody>
      </p:sp>
      <p:sp>
        <p:nvSpPr>
          <p:cNvPr id="224" name="Shape"/>
          <p:cNvSpPr/>
          <p:nvPr/>
        </p:nvSpPr>
        <p:spPr>
          <a:xfrm rot="19800000">
            <a:off x="9319018" y="4117044"/>
            <a:ext cx="1408855" cy="9591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00" y="0"/>
                </a:moveTo>
                <a:lnTo>
                  <a:pt x="0" y="21600"/>
                </a:lnTo>
                <a:lnTo>
                  <a:pt x="16200" y="21600"/>
                </a:lnTo>
                <a:lnTo>
                  <a:pt x="21600" y="0"/>
                </a:lnTo>
                <a:close/>
              </a:path>
            </a:pathLst>
          </a:custGeom>
          <a:solidFill>
            <a:srgbClr val="942193"/>
          </a:solidFill>
          <a:ln w="38100">
            <a:solidFill>
              <a:srgbClr val="009193"/>
            </a:solidFill>
            <a:miter lim="400000"/>
          </a:ln>
        </p:spPr>
        <p:txBody>
          <a:bodyPr lIns="48767" tIns="48767" rIns="48767" bIns="48767" anchor="ctr"/>
          <a:lstStyle/>
          <a:p>
            <a:pPr defTabSz="585216">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5" name="Text"/>
          <p:cNvSpPr/>
          <p:nvPr/>
        </p:nvSpPr>
        <p:spPr>
          <a:xfrm rot="19800000">
            <a:off x="9835648" y="4214321"/>
            <a:ext cx="209034" cy="508001"/>
          </a:xfrm>
          <a:prstGeom prst="rect">
            <a:avLst/>
          </a:prstGeom>
          <a:ln w="12700">
            <a:miter lim="400000"/>
          </a:ln>
          <a:extLst>
            <a:ext uri="{C572A759-6A51-4108-AA02-DFA0A04FC94B}">
              <ma14:wrappingTextBoxFlag xmlns:ma14="http://schemas.microsoft.com/office/mac/drawingml/2011/main" val="1"/>
            </a:ext>
          </a:extLst>
        </p:spPr>
        <p:txBody>
          <a:bodyPr wrap="none" lIns="48767" tIns="48767" rIns="48767" bIns="48767" anchor="ctr">
            <a:spAutoFit/>
          </a:bodyPr>
          <a:lstStyle>
            <a:lvl1pPr defTabSz="585216">
              <a:lnSpc>
                <a:spcPts val="3500"/>
              </a:lnSpc>
              <a:tabLst>
                <a:tab pos="1143000" algn="l"/>
              </a:tabLst>
              <a:defRPr b="0" sz="2800">
                <a:solidFill>
                  <a:srgbClr val="0048AA"/>
                </a:solidFill>
                <a:latin typeface="Gill Sans"/>
                <a:ea typeface="Gill Sans"/>
                <a:cs typeface="Gill Sans"/>
                <a:sym typeface="Gill Sans"/>
              </a:defRPr>
            </a:lvl1pPr>
          </a:lstStyle>
          <a:p>
            <a:pPr/>
            <a:r>
              <a:t> </a:t>
            </a:r>
          </a:p>
        </p:txBody>
      </p:sp>
      <p:sp>
        <p:nvSpPr>
          <p:cNvPr id="226" name="Shape"/>
          <p:cNvSpPr/>
          <p:nvPr/>
        </p:nvSpPr>
        <p:spPr>
          <a:xfrm rot="20280000">
            <a:off x="4260" y="1322263"/>
            <a:ext cx="1300481" cy="10566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400" y="0"/>
                </a:moveTo>
                <a:lnTo>
                  <a:pt x="17200" y="0"/>
                </a:lnTo>
                <a:lnTo>
                  <a:pt x="17200" y="5400"/>
                </a:lnTo>
                <a:lnTo>
                  <a:pt x="21600" y="5400"/>
                </a:lnTo>
                <a:lnTo>
                  <a:pt x="21600" y="16200"/>
                </a:lnTo>
                <a:lnTo>
                  <a:pt x="17200" y="16200"/>
                </a:lnTo>
                <a:lnTo>
                  <a:pt x="17200" y="21600"/>
                </a:lnTo>
                <a:lnTo>
                  <a:pt x="4400" y="21600"/>
                </a:lnTo>
                <a:lnTo>
                  <a:pt x="4400" y="16200"/>
                </a:lnTo>
                <a:lnTo>
                  <a:pt x="0" y="16200"/>
                </a:lnTo>
                <a:lnTo>
                  <a:pt x="0" y="5400"/>
                </a:lnTo>
                <a:lnTo>
                  <a:pt x="4400" y="5400"/>
                </a:lnTo>
                <a:close/>
              </a:path>
            </a:pathLst>
          </a:custGeom>
          <a:solidFill>
            <a:srgbClr val="FF52A9"/>
          </a:solidFill>
          <a:ln w="25400">
            <a:solidFill>
              <a:srgbClr val="009193"/>
            </a:solidFill>
            <a:miter lim="400000"/>
          </a:ln>
        </p:spPr>
        <p:txBody>
          <a:bodyPr lIns="48767" tIns="48767" rIns="48767" bIns="48767" anchor="ctr"/>
          <a:lstStyle/>
          <a:p>
            <a:pPr defTabSz="585216">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7" name="Rectangle"/>
          <p:cNvSpPr/>
          <p:nvPr/>
        </p:nvSpPr>
        <p:spPr>
          <a:xfrm>
            <a:off x="9656064" y="4405376"/>
            <a:ext cx="758614" cy="487681"/>
          </a:xfrm>
          <a:prstGeom prst="rect">
            <a:avLst/>
          </a:prstGeom>
          <a:solidFill>
            <a:srgbClr val="FFFFFF"/>
          </a:solidFill>
          <a:ln w="12700">
            <a:solidFill>
              <a:srgbClr val="010000"/>
            </a:solidFill>
            <a:miter lim="400000"/>
          </a:ln>
        </p:spPr>
        <p:txBody>
          <a:bodyPr lIns="48767" tIns="48767" rIns="48767" bIns="48767" anchor="ctr"/>
          <a:lstStyle/>
          <a:p>
            <a:pPr defTabSz="585216">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8" name="Gγ"/>
          <p:cNvSpPr/>
          <p:nvPr/>
        </p:nvSpPr>
        <p:spPr>
          <a:xfrm>
            <a:off x="9725904" y="4405376"/>
            <a:ext cx="585217" cy="536448"/>
          </a:xfrm>
          <a:prstGeom prst="rect">
            <a:avLst/>
          </a:prstGeom>
          <a:ln w="12700">
            <a:miter lim="400000"/>
          </a:ln>
          <a:extLst>
            <a:ext uri="{C572A759-6A51-4108-AA02-DFA0A04FC94B}">
              <ma14:wrappingTextBoxFlag xmlns:ma14="http://schemas.microsoft.com/office/mac/drawingml/2011/main" val="1"/>
            </a:ext>
          </a:extLst>
        </p:spPr>
        <p:txBody>
          <a:bodyPr lIns="48767" tIns="48767" rIns="48767" bIns="48767" anchor="ctr">
            <a:spAutoFit/>
          </a:bodyPr>
          <a:lstStyle/>
          <a:p>
            <a:pPr defTabSz="585216">
              <a:lnSpc>
                <a:spcPts val="3500"/>
              </a:lnSpc>
              <a:defRPr b="0" sz="2800">
                <a:solidFill>
                  <a:srgbClr val="010000"/>
                </a:solidFill>
                <a:latin typeface="Gill Sans"/>
                <a:ea typeface="Gill Sans"/>
                <a:cs typeface="Gill Sans"/>
                <a:sym typeface="Gill Sans"/>
              </a:defRPr>
            </a:pPr>
            <a:r>
              <a:t>G</a:t>
            </a:r>
            <a:r>
              <a:rPr>
                <a:latin typeface="Symbol"/>
                <a:ea typeface="Symbol"/>
                <a:cs typeface="Symbol"/>
                <a:sym typeface="Symbol"/>
              </a:rPr>
              <a:t>g</a:t>
            </a:r>
          </a:p>
        </p:txBody>
      </p:sp>
      <p:sp>
        <p:nvSpPr>
          <p:cNvPr id="229" name="Rectangle"/>
          <p:cNvSpPr/>
          <p:nvPr/>
        </p:nvSpPr>
        <p:spPr>
          <a:xfrm>
            <a:off x="0" y="552704"/>
            <a:ext cx="2926081" cy="487681"/>
          </a:xfrm>
          <a:prstGeom prst="rect">
            <a:avLst/>
          </a:prstGeom>
          <a:solidFill>
            <a:srgbClr val="FFFFFF"/>
          </a:solidFill>
          <a:ln w="12700">
            <a:solidFill>
              <a:srgbClr val="010000"/>
            </a:solidFill>
            <a:miter lim="400000"/>
          </a:ln>
        </p:spPr>
        <p:txBody>
          <a:bodyPr lIns="48767" tIns="48767" rIns="48767" bIns="48767" anchor="ctr"/>
          <a:lstStyle/>
          <a:p>
            <a:pPr defTabSz="585216">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0" name="Neurotransmitter"/>
          <p:cNvSpPr/>
          <p:nvPr/>
        </p:nvSpPr>
        <p:spPr>
          <a:xfrm>
            <a:off x="71145" y="550672"/>
            <a:ext cx="2779777" cy="508001"/>
          </a:xfrm>
          <a:prstGeom prst="rect">
            <a:avLst/>
          </a:prstGeom>
          <a:ln w="12700">
            <a:miter lim="400000"/>
          </a:ln>
          <a:extLst>
            <a:ext uri="{C572A759-6A51-4108-AA02-DFA0A04FC94B}">
              <ma14:wrappingTextBoxFlag xmlns:ma14="http://schemas.microsoft.com/office/mac/drawingml/2011/main" val="1"/>
            </a:ext>
          </a:extLst>
        </p:spPr>
        <p:txBody>
          <a:bodyPr lIns="48767" tIns="48767" rIns="48767" bIns="48767" anchor="ctr">
            <a:spAutoFit/>
          </a:bodyPr>
          <a:lstStyle>
            <a:lvl1pPr defTabSz="585216">
              <a:lnSpc>
                <a:spcPts val="3500"/>
              </a:lnSpc>
              <a:tabLst>
                <a:tab pos="1143000" algn="l"/>
                <a:tab pos="2298700" algn="l"/>
              </a:tabLst>
              <a:defRPr b="0" sz="2800">
                <a:solidFill>
                  <a:srgbClr val="010000"/>
                </a:solidFill>
                <a:latin typeface="Gill Sans"/>
                <a:ea typeface="Gill Sans"/>
                <a:cs typeface="Gill Sans"/>
                <a:sym typeface="Gill Sans"/>
              </a:defRPr>
            </a:lvl1pPr>
          </a:lstStyle>
          <a:p>
            <a:pPr/>
            <a:r>
              <a:t>Neurotransmitter</a:t>
            </a:r>
          </a:p>
        </p:txBody>
      </p:sp>
      <p:sp>
        <p:nvSpPr>
          <p:cNvPr id="231" name="Rectangle"/>
          <p:cNvSpPr/>
          <p:nvPr/>
        </p:nvSpPr>
        <p:spPr>
          <a:xfrm>
            <a:off x="7055104" y="942848"/>
            <a:ext cx="2817707" cy="487681"/>
          </a:xfrm>
          <a:prstGeom prst="rect">
            <a:avLst/>
          </a:prstGeom>
          <a:solidFill>
            <a:srgbClr val="FFFFFF"/>
          </a:solidFill>
          <a:ln w="12700">
            <a:solidFill>
              <a:srgbClr val="010000"/>
            </a:solidFill>
            <a:miter lim="400000"/>
          </a:ln>
        </p:spPr>
        <p:txBody>
          <a:bodyPr lIns="48767" tIns="48767" rIns="48767" bIns="48767" anchor="ctr"/>
          <a:lstStyle/>
          <a:p>
            <a:pPr defTabSz="585216">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2" name="Cell membrane"/>
          <p:cNvSpPr/>
          <p:nvPr/>
        </p:nvSpPr>
        <p:spPr>
          <a:xfrm>
            <a:off x="7193380" y="940816"/>
            <a:ext cx="2503425" cy="508001"/>
          </a:xfrm>
          <a:prstGeom prst="rect">
            <a:avLst/>
          </a:prstGeom>
          <a:ln w="12700">
            <a:miter lim="400000"/>
          </a:ln>
          <a:extLst>
            <a:ext uri="{C572A759-6A51-4108-AA02-DFA0A04FC94B}">
              <ma14:wrappingTextBoxFlag xmlns:ma14="http://schemas.microsoft.com/office/mac/drawingml/2011/main" val="1"/>
            </a:ext>
          </a:extLst>
        </p:spPr>
        <p:txBody>
          <a:bodyPr lIns="48767" tIns="48767" rIns="48767" bIns="48767" anchor="ctr">
            <a:spAutoFit/>
          </a:bodyPr>
          <a:lstStyle>
            <a:lvl1pPr defTabSz="585216">
              <a:lnSpc>
                <a:spcPts val="3500"/>
              </a:lnSpc>
              <a:tabLst>
                <a:tab pos="1143000" algn="l"/>
                <a:tab pos="2298700" algn="l"/>
              </a:tabLst>
              <a:defRPr b="0" sz="2800">
                <a:solidFill>
                  <a:srgbClr val="010000"/>
                </a:solidFill>
                <a:latin typeface="Gill Sans"/>
                <a:ea typeface="Gill Sans"/>
                <a:cs typeface="Gill Sans"/>
                <a:sym typeface="Gill Sans"/>
              </a:defRPr>
            </a:lvl1pPr>
          </a:lstStyle>
          <a:p>
            <a:pPr/>
            <a:r>
              <a:t>Cell membrane</a:t>
            </a:r>
          </a:p>
        </p:txBody>
      </p:sp>
      <p:sp>
        <p:nvSpPr>
          <p:cNvPr id="233" name="Rectangle"/>
          <p:cNvSpPr/>
          <p:nvPr/>
        </p:nvSpPr>
        <p:spPr>
          <a:xfrm>
            <a:off x="9753600" y="6242303"/>
            <a:ext cx="3251200" cy="666497"/>
          </a:xfrm>
          <a:prstGeom prst="rect">
            <a:avLst/>
          </a:prstGeom>
          <a:solidFill>
            <a:srgbClr val="FFFFFF"/>
          </a:solidFill>
          <a:ln w="12700">
            <a:solidFill>
              <a:srgbClr val="010000"/>
            </a:solidFill>
            <a:miter lim="400000"/>
          </a:ln>
        </p:spPr>
        <p:txBody>
          <a:bodyPr lIns="48767" tIns="48767" rIns="48767" bIns="48767" anchor="ctr"/>
          <a:lstStyle/>
          <a:p>
            <a:pPr defTabSz="585216">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4" name="G protein complex"/>
          <p:cNvSpPr/>
          <p:nvPr/>
        </p:nvSpPr>
        <p:spPr>
          <a:xfrm>
            <a:off x="9847222" y="6240271"/>
            <a:ext cx="3039873" cy="508001"/>
          </a:xfrm>
          <a:prstGeom prst="rect">
            <a:avLst/>
          </a:prstGeom>
          <a:ln w="12700">
            <a:miter lim="400000"/>
          </a:ln>
          <a:extLst>
            <a:ext uri="{C572A759-6A51-4108-AA02-DFA0A04FC94B}">
              <ma14:wrappingTextBoxFlag xmlns:ma14="http://schemas.microsoft.com/office/mac/drawingml/2011/main" val="1"/>
            </a:ext>
          </a:extLst>
        </p:spPr>
        <p:txBody>
          <a:bodyPr lIns="48767" tIns="48767" rIns="48767" bIns="48767" anchor="ctr">
            <a:spAutoFit/>
          </a:bodyPr>
          <a:lstStyle>
            <a:lvl1pPr defTabSz="585216">
              <a:lnSpc>
                <a:spcPts val="3500"/>
              </a:lnSpc>
              <a:tabLst>
                <a:tab pos="1143000" algn="l"/>
                <a:tab pos="2298700" algn="l"/>
              </a:tabLst>
              <a:defRPr b="0" sz="2800">
                <a:solidFill>
                  <a:srgbClr val="010000"/>
                </a:solidFill>
                <a:latin typeface="Gill Sans"/>
                <a:ea typeface="Gill Sans"/>
                <a:cs typeface="Gill Sans"/>
                <a:sym typeface="Gill Sans"/>
              </a:defRPr>
            </a:lvl1pPr>
          </a:lstStyle>
          <a:p>
            <a:pPr/>
            <a:r>
              <a:t>G protein complex</a:t>
            </a:r>
          </a:p>
        </p:txBody>
      </p:sp>
      <p:sp>
        <p:nvSpPr>
          <p:cNvPr id="235" name="Line"/>
          <p:cNvSpPr/>
          <p:nvPr/>
        </p:nvSpPr>
        <p:spPr>
          <a:xfrm flipH="1" flipV="1">
            <a:off x="9379712" y="5835903"/>
            <a:ext cx="2002900" cy="407405"/>
          </a:xfrm>
          <a:prstGeom prst="line">
            <a:avLst/>
          </a:prstGeom>
          <a:ln w="25400">
            <a:solidFill>
              <a:srgbClr val="010000"/>
            </a:solidFill>
            <a:miter lim="400000"/>
          </a:ln>
        </p:spPr>
        <p:txBody>
          <a:bodyPr lIns="48767" tIns="48767" rIns="48767" bIns="48767" anchor="ctr"/>
          <a:lstStyle/>
          <a:p>
            <a:pPr defTabSz="585216">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6" name="Line"/>
          <p:cNvSpPr/>
          <p:nvPr/>
        </p:nvSpPr>
        <p:spPr>
          <a:xfrm flipH="1" flipV="1">
            <a:off x="10127488" y="5120640"/>
            <a:ext cx="1254321" cy="1113838"/>
          </a:xfrm>
          <a:prstGeom prst="line">
            <a:avLst/>
          </a:prstGeom>
          <a:ln w="25400">
            <a:solidFill>
              <a:srgbClr val="010000"/>
            </a:solidFill>
            <a:miter lim="400000"/>
          </a:ln>
        </p:spPr>
        <p:txBody>
          <a:bodyPr lIns="48767" tIns="48767" rIns="48767" bIns="48767" anchor="ctr"/>
          <a:lstStyle/>
          <a:p>
            <a:pPr defTabSz="585216">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7" name="Line"/>
          <p:cNvSpPr/>
          <p:nvPr/>
        </p:nvSpPr>
        <p:spPr>
          <a:xfrm flipH="1">
            <a:off x="1267968" y="1040384"/>
            <a:ext cx="194671" cy="565950"/>
          </a:xfrm>
          <a:prstGeom prst="line">
            <a:avLst/>
          </a:prstGeom>
          <a:ln w="25400">
            <a:solidFill>
              <a:srgbClr val="FFFFFF"/>
            </a:solidFill>
            <a:miter lim="400000"/>
          </a:ln>
        </p:spPr>
        <p:txBody>
          <a:bodyPr lIns="48767" tIns="48767" rIns="48767" bIns="48767" anchor="ctr"/>
          <a:lstStyle/>
          <a:p>
            <a:pPr defTabSz="585216">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8" name="Rectangle"/>
          <p:cNvSpPr/>
          <p:nvPr/>
        </p:nvSpPr>
        <p:spPr>
          <a:xfrm>
            <a:off x="3039872" y="2861055"/>
            <a:ext cx="1950720" cy="487681"/>
          </a:xfrm>
          <a:prstGeom prst="rect">
            <a:avLst/>
          </a:prstGeom>
          <a:solidFill>
            <a:srgbClr val="FFFFFF"/>
          </a:solidFill>
          <a:ln w="12700">
            <a:solidFill>
              <a:srgbClr val="010000"/>
            </a:solidFill>
            <a:miter lim="400000"/>
          </a:ln>
        </p:spPr>
        <p:txBody>
          <a:bodyPr lIns="48767" tIns="48767" rIns="48767" bIns="48767" anchor="ctr"/>
          <a:lstStyle/>
          <a:p>
            <a:pPr defTabSz="585216">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9" name="Receptor"/>
          <p:cNvSpPr/>
          <p:nvPr/>
        </p:nvSpPr>
        <p:spPr>
          <a:xfrm>
            <a:off x="3241767" y="2859024"/>
            <a:ext cx="1528065" cy="508001"/>
          </a:xfrm>
          <a:prstGeom prst="rect">
            <a:avLst/>
          </a:prstGeom>
          <a:ln w="12700">
            <a:miter lim="400000"/>
          </a:ln>
          <a:extLst>
            <a:ext uri="{C572A759-6A51-4108-AA02-DFA0A04FC94B}">
              <ma14:wrappingTextBoxFlag xmlns:ma14="http://schemas.microsoft.com/office/mac/drawingml/2011/main" val="1"/>
            </a:ext>
          </a:extLst>
        </p:spPr>
        <p:txBody>
          <a:bodyPr lIns="48767" tIns="48767" rIns="48767" bIns="48767" anchor="ctr">
            <a:spAutoFit/>
          </a:bodyPr>
          <a:lstStyle>
            <a:lvl1pPr defTabSz="585216">
              <a:lnSpc>
                <a:spcPts val="3500"/>
              </a:lnSpc>
              <a:tabLst>
                <a:tab pos="1143000" algn="l"/>
              </a:tabLst>
              <a:defRPr b="0" sz="2800">
                <a:solidFill>
                  <a:srgbClr val="010000"/>
                </a:solidFill>
                <a:latin typeface="Gill Sans"/>
                <a:ea typeface="Gill Sans"/>
                <a:cs typeface="Gill Sans"/>
                <a:sym typeface="Gill Sans"/>
              </a:defRPr>
            </a:lvl1pPr>
          </a:lstStyle>
          <a:p>
            <a:pPr/>
            <a:r>
              <a:t>Receptor</a:t>
            </a:r>
          </a:p>
        </p:txBody>
      </p:sp>
      <p:sp>
        <p:nvSpPr>
          <p:cNvPr id="240" name="Rectangle"/>
          <p:cNvSpPr/>
          <p:nvPr/>
        </p:nvSpPr>
        <p:spPr>
          <a:xfrm>
            <a:off x="1625600" y="5852159"/>
            <a:ext cx="1842347" cy="487681"/>
          </a:xfrm>
          <a:prstGeom prst="rect">
            <a:avLst/>
          </a:prstGeom>
          <a:solidFill>
            <a:srgbClr val="FFFFFF"/>
          </a:solidFill>
          <a:ln w="12700">
            <a:solidFill>
              <a:srgbClr val="010000"/>
            </a:solidFill>
            <a:miter lim="400000"/>
          </a:ln>
        </p:spPr>
        <p:txBody>
          <a:bodyPr lIns="48767" tIns="48767" rIns="48767" bIns="48767" anchor="ctr"/>
          <a:lstStyle/>
          <a:p>
            <a:pPr defTabSz="585216">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41" name="Effector"/>
          <p:cNvSpPr/>
          <p:nvPr/>
        </p:nvSpPr>
        <p:spPr>
          <a:xfrm>
            <a:off x="1845758" y="5850127"/>
            <a:ext cx="1398017" cy="508001"/>
          </a:xfrm>
          <a:prstGeom prst="rect">
            <a:avLst/>
          </a:prstGeom>
          <a:ln w="12700">
            <a:miter lim="400000"/>
          </a:ln>
          <a:extLst>
            <a:ext uri="{C572A759-6A51-4108-AA02-DFA0A04FC94B}">
              <ma14:wrappingTextBoxFlag xmlns:ma14="http://schemas.microsoft.com/office/mac/drawingml/2011/main" val="1"/>
            </a:ext>
          </a:extLst>
        </p:spPr>
        <p:txBody>
          <a:bodyPr lIns="48767" tIns="48767" rIns="48767" bIns="48767" anchor="ctr">
            <a:spAutoFit/>
          </a:bodyPr>
          <a:lstStyle>
            <a:lvl1pPr defTabSz="585216">
              <a:lnSpc>
                <a:spcPts val="3500"/>
              </a:lnSpc>
              <a:tabLst>
                <a:tab pos="1143000" algn="l"/>
              </a:tabLst>
              <a:defRPr b="0" sz="2800">
                <a:solidFill>
                  <a:srgbClr val="010000"/>
                </a:solidFill>
                <a:latin typeface="Gill Sans"/>
                <a:ea typeface="Gill Sans"/>
                <a:cs typeface="Gill Sans"/>
                <a:sym typeface="Gill Sans"/>
              </a:defRPr>
            </a:lvl1pPr>
          </a:lstStyle>
          <a:p>
            <a:pPr/>
            <a:r>
              <a:t>Effector</a:t>
            </a:r>
          </a:p>
        </p:txBody>
      </p:sp>
      <p:sp>
        <p:nvSpPr>
          <p:cNvPr id="242" name="Rectangle"/>
          <p:cNvSpPr/>
          <p:nvPr/>
        </p:nvSpPr>
        <p:spPr>
          <a:xfrm>
            <a:off x="8241792" y="4795520"/>
            <a:ext cx="975361" cy="487681"/>
          </a:xfrm>
          <a:prstGeom prst="rect">
            <a:avLst/>
          </a:prstGeom>
          <a:solidFill>
            <a:srgbClr val="FFFFFF"/>
          </a:solidFill>
          <a:ln w="12700">
            <a:solidFill>
              <a:srgbClr val="010000"/>
            </a:solidFill>
            <a:miter lim="400000"/>
          </a:ln>
        </p:spPr>
        <p:txBody>
          <a:bodyPr lIns="48767" tIns="48767" rIns="48767" bIns="48767" anchor="ctr"/>
          <a:lstStyle/>
          <a:p>
            <a:pPr defTabSz="585216">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43" name="Gα"/>
          <p:cNvSpPr/>
          <p:nvPr/>
        </p:nvSpPr>
        <p:spPr>
          <a:xfrm>
            <a:off x="8376756" y="4795520"/>
            <a:ext cx="666497" cy="536448"/>
          </a:xfrm>
          <a:prstGeom prst="rect">
            <a:avLst/>
          </a:prstGeom>
          <a:ln w="12700">
            <a:miter lim="400000"/>
          </a:ln>
          <a:extLst>
            <a:ext uri="{C572A759-6A51-4108-AA02-DFA0A04FC94B}">
              <ma14:wrappingTextBoxFlag xmlns:ma14="http://schemas.microsoft.com/office/mac/drawingml/2011/main" val="1"/>
            </a:ext>
          </a:extLst>
        </p:spPr>
        <p:txBody>
          <a:bodyPr lIns="48767" tIns="48767" rIns="48767" bIns="48767" anchor="ctr">
            <a:spAutoFit/>
          </a:bodyPr>
          <a:lstStyle/>
          <a:p>
            <a:pPr defTabSz="585216">
              <a:lnSpc>
                <a:spcPts val="3500"/>
              </a:lnSpc>
              <a:defRPr b="0" sz="2800">
                <a:solidFill>
                  <a:srgbClr val="010000"/>
                </a:solidFill>
                <a:latin typeface="Gill Sans"/>
                <a:ea typeface="Gill Sans"/>
                <a:cs typeface="Gill Sans"/>
                <a:sym typeface="Gill Sans"/>
              </a:defRPr>
            </a:pPr>
            <a:r>
              <a:t>G</a:t>
            </a:r>
            <a:r>
              <a:rPr>
                <a:latin typeface="Symbol"/>
                <a:ea typeface="Symbol"/>
                <a:cs typeface="Symbol"/>
                <a:sym typeface="Symbol"/>
              </a:rPr>
              <a:t>a</a:t>
            </a:r>
          </a:p>
        </p:txBody>
      </p:sp>
      <p:sp>
        <p:nvSpPr>
          <p:cNvPr id="244" name="Rectangle"/>
          <p:cNvSpPr/>
          <p:nvPr/>
        </p:nvSpPr>
        <p:spPr>
          <a:xfrm>
            <a:off x="6941311" y="5266944"/>
            <a:ext cx="975361" cy="195073"/>
          </a:xfrm>
          <a:prstGeom prst="rect">
            <a:avLst/>
          </a:prstGeom>
          <a:solidFill>
            <a:srgbClr val="D5F0FF"/>
          </a:solidFill>
          <a:ln w="12700">
            <a:solidFill>
              <a:srgbClr val="009193"/>
            </a:solidFill>
            <a:miter lim="400000"/>
          </a:ln>
        </p:spPr>
        <p:txBody>
          <a:bodyPr lIns="48767" tIns="48767" rIns="48767" bIns="48767" anchor="ctr"/>
          <a:lstStyle/>
          <a:p>
            <a:pPr defTabSz="585216">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45" name="Shape"/>
          <p:cNvSpPr/>
          <p:nvPr/>
        </p:nvSpPr>
        <p:spPr>
          <a:xfrm>
            <a:off x="1853184" y="8745728"/>
            <a:ext cx="650241" cy="4876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lnTo>
                  <a:pt x="18744" y="9220"/>
                </a:lnTo>
                <a:lnTo>
                  <a:pt x="20777" y="6667"/>
                </a:lnTo>
                <a:lnTo>
                  <a:pt x="17535" y="6300"/>
                </a:lnTo>
                <a:lnTo>
                  <a:pt x="18436" y="3163"/>
                </a:lnTo>
                <a:lnTo>
                  <a:pt x="15300" y="4065"/>
                </a:lnTo>
                <a:lnTo>
                  <a:pt x="14932" y="822"/>
                </a:lnTo>
                <a:lnTo>
                  <a:pt x="12380" y="2856"/>
                </a:lnTo>
                <a:lnTo>
                  <a:pt x="10800" y="0"/>
                </a:lnTo>
                <a:lnTo>
                  <a:pt x="9220" y="2856"/>
                </a:lnTo>
                <a:lnTo>
                  <a:pt x="6667" y="822"/>
                </a:lnTo>
                <a:lnTo>
                  <a:pt x="6300" y="4065"/>
                </a:lnTo>
                <a:lnTo>
                  <a:pt x="3163" y="3163"/>
                </a:lnTo>
                <a:lnTo>
                  <a:pt x="4065" y="6300"/>
                </a:lnTo>
                <a:lnTo>
                  <a:pt x="822" y="6667"/>
                </a:lnTo>
                <a:lnTo>
                  <a:pt x="2856" y="9220"/>
                </a:lnTo>
                <a:lnTo>
                  <a:pt x="0" y="10800"/>
                </a:lnTo>
                <a:lnTo>
                  <a:pt x="2856" y="12380"/>
                </a:lnTo>
                <a:lnTo>
                  <a:pt x="822" y="14932"/>
                </a:lnTo>
                <a:lnTo>
                  <a:pt x="4065" y="15300"/>
                </a:lnTo>
                <a:lnTo>
                  <a:pt x="3163" y="18436"/>
                </a:lnTo>
                <a:lnTo>
                  <a:pt x="6300" y="17535"/>
                </a:lnTo>
                <a:lnTo>
                  <a:pt x="6667" y="20777"/>
                </a:lnTo>
                <a:lnTo>
                  <a:pt x="9220" y="18744"/>
                </a:lnTo>
                <a:lnTo>
                  <a:pt x="10800" y="21600"/>
                </a:lnTo>
                <a:lnTo>
                  <a:pt x="12380" y="18744"/>
                </a:lnTo>
                <a:lnTo>
                  <a:pt x="14932" y="20777"/>
                </a:lnTo>
                <a:lnTo>
                  <a:pt x="15300" y="17535"/>
                </a:lnTo>
                <a:lnTo>
                  <a:pt x="18436" y="18436"/>
                </a:lnTo>
                <a:lnTo>
                  <a:pt x="17535" y="15300"/>
                </a:lnTo>
                <a:lnTo>
                  <a:pt x="20777" y="14932"/>
                </a:lnTo>
                <a:lnTo>
                  <a:pt x="18744" y="12380"/>
                </a:lnTo>
                <a:close/>
              </a:path>
            </a:pathLst>
          </a:custGeom>
          <a:ln w="12700">
            <a:solidFill>
              <a:srgbClr val="009193"/>
            </a:solidFill>
            <a:miter lim="400000"/>
          </a:ln>
        </p:spPr>
        <p:txBody>
          <a:bodyPr lIns="48767" tIns="48767" rIns="48767" bIns="48767" anchor="ctr"/>
          <a:lstStyle/>
          <a:p>
            <a:pPr defTabSz="585216">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46" name="Shape"/>
          <p:cNvSpPr/>
          <p:nvPr/>
        </p:nvSpPr>
        <p:spPr>
          <a:xfrm>
            <a:off x="2487168" y="8745728"/>
            <a:ext cx="650241" cy="4876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lnTo>
                  <a:pt x="18744" y="9220"/>
                </a:lnTo>
                <a:lnTo>
                  <a:pt x="20777" y="6667"/>
                </a:lnTo>
                <a:lnTo>
                  <a:pt x="17535" y="6300"/>
                </a:lnTo>
                <a:lnTo>
                  <a:pt x="18436" y="3163"/>
                </a:lnTo>
                <a:lnTo>
                  <a:pt x="15300" y="4065"/>
                </a:lnTo>
                <a:lnTo>
                  <a:pt x="14932" y="822"/>
                </a:lnTo>
                <a:lnTo>
                  <a:pt x="12380" y="2856"/>
                </a:lnTo>
                <a:lnTo>
                  <a:pt x="10800" y="0"/>
                </a:lnTo>
                <a:lnTo>
                  <a:pt x="9220" y="2856"/>
                </a:lnTo>
                <a:lnTo>
                  <a:pt x="6667" y="822"/>
                </a:lnTo>
                <a:lnTo>
                  <a:pt x="6300" y="4065"/>
                </a:lnTo>
                <a:lnTo>
                  <a:pt x="3163" y="3163"/>
                </a:lnTo>
                <a:lnTo>
                  <a:pt x="4065" y="6300"/>
                </a:lnTo>
                <a:lnTo>
                  <a:pt x="822" y="6667"/>
                </a:lnTo>
                <a:lnTo>
                  <a:pt x="2856" y="9220"/>
                </a:lnTo>
                <a:lnTo>
                  <a:pt x="0" y="10800"/>
                </a:lnTo>
                <a:lnTo>
                  <a:pt x="2856" y="12380"/>
                </a:lnTo>
                <a:lnTo>
                  <a:pt x="822" y="14932"/>
                </a:lnTo>
                <a:lnTo>
                  <a:pt x="4065" y="15300"/>
                </a:lnTo>
                <a:lnTo>
                  <a:pt x="3163" y="18436"/>
                </a:lnTo>
                <a:lnTo>
                  <a:pt x="6300" y="17535"/>
                </a:lnTo>
                <a:lnTo>
                  <a:pt x="6667" y="20777"/>
                </a:lnTo>
                <a:lnTo>
                  <a:pt x="9220" y="18744"/>
                </a:lnTo>
                <a:lnTo>
                  <a:pt x="10800" y="21600"/>
                </a:lnTo>
                <a:lnTo>
                  <a:pt x="12380" y="18744"/>
                </a:lnTo>
                <a:lnTo>
                  <a:pt x="14932" y="20777"/>
                </a:lnTo>
                <a:lnTo>
                  <a:pt x="15300" y="17535"/>
                </a:lnTo>
                <a:lnTo>
                  <a:pt x="18436" y="18436"/>
                </a:lnTo>
                <a:lnTo>
                  <a:pt x="17535" y="15300"/>
                </a:lnTo>
                <a:lnTo>
                  <a:pt x="20777" y="14932"/>
                </a:lnTo>
                <a:lnTo>
                  <a:pt x="18744" y="12380"/>
                </a:lnTo>
                <a:close/>
              </a:path>
            </a:pathLst>
          </a:custGeom>
          <a:ln w="12700">
            <a:solidFill>
              <a:srgbClr val="009193"/>
            </a:solidFill>
            <a:miter lim="400000"/>
          </a:ln>
        </p:spPr>
        <p:txBody>
          <a:bodyPr lIns="48767" tIns="48767" rIns="48767" bIns="48767" anchor="ctr"/>
          <a:lstStyle/>
          <a:p>
            <a:pPr defTabSz="585216">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47" name="Rectangle"/>
          <p:cNvSpPr/>
          <p:nvPr/>
        </p:nvSpPr>
        <p:spPr>
          <a:xfrm>
            <a:off x="6713728" y="7494016"/>
            <a:ext cx="3901440" cy="861569"/>
          </a:xfrm>
          <a:prstGeom prst="rect">
            <a:avLst/>
          </a:prstGeom>
          <a:solidFill>
            <a:srgbClr val="FFFFFF"/>
          </a:solidFill>
          <a:ln w="25400">
            <a:solidFill>
              <a:srgbClr val="010000"/>
            </a:solidFill>
            <a:miter lim="400000"/>
          </a:ln>
        </p:spPr>
        <p:txBody>
          <a:bodyPr lIns="48767" tIns="48767" rIns="48767" bIns="48767" anchor="ctr"/>
          <a:lstStyle/>
          <a:p>
            <a:pPr defTabSz="585216">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48" name="Inside of cell body"/>
          <p:cNvSpPr/>
          <p:nvPr/>
        </p:nvSpPr>
        <p:spPr>
          <a:xfrm>
            <a:off x="7142003" y="7491983"/>
            <a:ext cx="3023617" cy="508001"/>
          </a:xfrm>
          <a:prstGeom prst="rect">
            <a:avLst/>
          </a:prstGeom>
          <a:ln w="12700">
            <a:miter lim="400000"/>
          </a:ln>
          <a:extLst>
            <a:ext uri="{C572A759-6A51-4108-AA02-DFA0A04FC94B}">
              <ma14:wrappingTextBoxFlag xmlns:ma14="http://schemas.microsoft.com/office/mac/drawingml/2011/main" val="1"/>
            </a:ext>
          </a:extLst>
        </p:spPr>
        <p:txBody>
          <a:bodyPr lIns="48767" tIns="48767" rIns="48767" bIns="48767" anchor="ctr">
            <a:spAutoFit/>
          </a:bodyPr>
          <a:lstStyle>
            <a:lvl1pPr defTabSz="585216">
              <a:lnSpc>
                <a:spcPts val="3500"/>
              </a:lnSpc>
              <a:tabLst>
                <a:tab pos="1143000" algn="l"/>
                <a:tab pos="2298700" algn="l"/>
                <a:tab pos="3454400" algn="l"/>
              </a:tabLst>
              <a:defRPr b="0" sz="2800">
                <a:solidFill>
                  <a:srgbClr val="010000"/>
                </a:solidFill>
                <a:latin typeface="Gill Sans"/>
                <a:ea typeface="Gill Sans"/>
                <a:cs typeface="Gill Sans"/>
                <a:sym typeface="Gill Sans"/>
              </a:defRPr>
            </a:lvl1pPr>
          </a:lstStyle>
          <a:p>
            <a:pPr/>
            <a:r>
              <a:t>Inside of cell body</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SAPs"/>
          <p:cNvSpPr txBox="1"/>
          <p:nvPr>
            <p:ph type="title"/>
          </p:nvPr>
        </p:nvSpPr>
        <p:spPr>
          <a:prstGeom prst="rect">
            <a:avLst/>
          </a:prstGeom>
        </p:spPr>
        <p:txBody>
          <a:bodyPr/>
          <a:lstStyle/>
          <a:p>
            <a:pPr/>
            <a:r>
              <a:t>SAPs</a:t>
            </a:r>
          </a:p>
        </p:txBody>
      </p:sp>
      <p:sp>
        <p:nvSpPr>
          <p:cNvPr id="251" name="Synapse-associated proteins…"/>
          <p:cNvSpPr txBox="1"/>
          <p:nvPr>
            <p:ph type="body" idx="1"/>
          </p:nvPr>
        </p:nvSpPr>
        <p:spPr>
          <a:prstGeom prst="rect">
            <a:avLst/>
          </a:prstGeom>
        </p:spPr>
        <p:txBody>
          <a:bodyPr/>
          <a:lstStyle/>
          <a:p>
            <a:pPr/>
            <a:r>
              <a:t>Synapse-associated proteins</a:t>
            </a:r>
          </a:p>
          <a:p>
            <a:pPr/>
            <a:r>
              <a:t>Sub-membrane, like G proteins</a:t>
            </a:r>
          </a:p>
          <a:p>
            <a:pPr/>
            <a:r>
              <a:t>Hypervariable</a:t>
            </a:r>
          </a:p>
        </p:txBody>
      </p:sp>
    </p:spTree>
  </p:cSld>
  <p:clrMapOvr>
    <a:masterClrMapping/>
  </p:clrMapOvr>
  <mc:AlternateContent xmlns:mc="http://schemas.openxmlformats.org/markup-compatibility/2006">
    <mc:Choice xmlns:p14="http://schemas.microsoft.com/office/powerpoint/2010/main" Requires="p14">
      <p:transition spd="med" advClick="1" p14:dur="899">
        <p:cover dir="rd"/>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SAPs are hypervariable"/>
          <p:cNvSpPr txBox="1"/>
          <p:nvPr>
            <p:ph type="title"/>
          </p:nvPr>
        </p:nvSpPr>
        <p:spPr>
          <a:prstGeom prst="rect">
            <a:avLst/>
          </a:prstGeom>
        </p:spPr>
        <p:txBody>
          <a:bodyPr/>
          <a:lstStyle/>
          <a:p>
            <a:pPr/>
            <a:r>
              <a:t>SAPs are hypervariable</a:t>
            </a:r>
          </a:p>
        </p:txBody>
      </p:sp>
      <p:sp>
        <p:nvSpPr>
          <p:cNvPr id="254" name="Most mammals…"/>
          <p:cNvSpPr txBox="1"/>
          <p:nvPr>
            <p:ph type="body" idx="1"/>
          </p:nvPr>
        </p:nvSpPr>
        <p:spPr>
          <a:prstGeom prst="rect">
            <a:avLst/>
          </a:prstGeom>
        </p:spPr>
        <p:txBody>
          <a:bodyPr/>
          <a:lstStyle/>
          <a:p>
            <a:pPr/>
            <a:r>
              <a:t>Most mammals</a:t>
            </a:r>
          </a:p>
          <a:p>
            <a:pPr lvl="1"/>
            <a:r>
              <a:t>2 repeats</a:t>
            </a:r>
          </a:p>
          <a:p>
            <a:pPr/>
            <a:r>
              <a:t>Dogs</a:t>
            </a:r>
          </a:p>
          <a:p>
            <a:pPr lvl="1"/>
            <a:r>
              <a:t>2 or 4</a:t>
            </a:r>
          </a:p>
          <a:p>
            <a:pPr/>
            <a:r>
              <a:t>Primates</a:t>
            </a:r>
          </a:p>
          <a:p>
            <a:pPr lvl="1"/>
            <a:r>
              <a:t>4+</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SAPs are hypervariable"/>
          <p:cNvSpPr txBox="1"/>
          <p:nvPr>
            <p:ph type="title"/>
          </p:nvPr>
        </p:nvSpPr>
        <p:spPr>
          <a:prstGeom prst="rect">
            <a:avLst/>
          </a:prstGeom>
        </p:spPr>
        <p:txBody>
          <a:bodyPr/>
          <a:lstStyle/>
          <a:p>
            <a:pPr/>
            <a:r>
              <a:t>SAPs are hypervariable</a:t>
            </a:r>
          </a:p>
        </p:txBody>
      </p:sp>
      <p:sp>
        <p:nvSpPr>
          <p:cNvPr id="257" name="Humans:…"/>
          <p:cNvSpPr txBox="1"/>
          <p:nvPr>
            <p:ph type="body" idx="1"/>
          </p:nvPr>
        </p:nvSpPr>
        <p:spPr>
          <a:xfrm>
            <a:off x="1267968" y="2405888"/>
            <a:ext cx="10468865" cy="6892544"/>
          </a:xfrm>
          <a:prstGeom prst="rect">
            <a:avLst/>
          </a:prstGeom>
        </p:spPr>
        <p:txBody>
          <a:bodyPr/>
          <a:lstStyle/>
          <a:p>
            <a:pPr/>
            <a:r>
              <a:t>Humans:</a:t>
            </a:r>
          </a:p>
          <a:p>
            <a:pPr lvl="1"/>
            <a:r>
              <a:t>2 repeats          9%</a:t>
            </a:r>
          </a:p>
          <a:p>
            <a:pPr lvl="1"/>
            <a:r>
              <a:t>4 repeats         65%</a:t>
            </a:r>
          </a:p>
          <a:p>
            <a:pPr lvl="1"/>
            <a:r>
              <a:t>7 repeats         19%</a:t>
            </a:r>
          </a:p>
          <a:p>
            <a:pPr/>
            <a:r>
              <a:t>7 repeats linked to “novelty-seeking behaviour”</a:t>
            </a:r>
          </a:p>
          <a:p>
            <a:pPr/>
            <a:r>
              <a:t>D4R-knockout mice do less </a:t>
            </a:r>
            <a:r>
              <a:t>“novelty-seeking behaviour”</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ADHD"/>
          <p:cNvSpPr txBox="1"/>
          <p:nvPr>
            <p:ph type="title"/>
          </p:nvPr>
        </p:nvSpPr>
        <p:spPr>
          <a:prstGeom prst="rect">
            <a:avLst/>
          </a:prstGeom>
        </p:spPr>
        <p:txBody>
          <a:bodyPr/>
          <a:lstStyle/>
          <a:p>
            <a:pPr/>
            <a:r>
              <a:t>ADHD</a:t>
            </a:r>
          </a:p>
        </p:txBody>
      </p:sp>
      <p:sp>
        <p:nvSpPr>
          <p:cNvPr id="260" name="Increased % of D4R SAP 7 repeats…"/>
          <p:cNvSpPr txBox="1"/>
          <p:nvPr>
            <p:ph type="body" idx="1"/>
          </p:nvPr>
        </p:nvSpPr>
        <p:spPr>
          <a:prstGeom prst="rect">
            <a:avLst/>
          </a:prstGeom>
        </p:spPr>
        <p:txBody>
          <a:bodyPr/>
          <a:lstStyle/>
          <a:p>
            <a:pPr/>
            <a:r>
              <a:t>Increased % of D4R SAP 7 repeats</a:t>
            </a:r>
          </a:p>
          <a:p>
            <a:pPr lvl="1"/>
            <a:r>
              <a:t>29% in ADHD  vs </a:t>
            </a:r>
          </a:p>
          <a:p>
            <a:pPr lvl="1"/>
            <a:r>
              <a:t>12% in controls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