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can’t do it with pills alone - needs food.</a:t>
            </a:r>
          </a:p>
          <a:p>
            <a:pPr>
              <a:lnSpc>
                <a:spcPct val="100000"/>
              </a:lnSpc>
              <a:defRPr sz="1600">
                <a:latin typeface="Lucida Grande"/>
                <a:ea typeface="Lucida Grande"/>
                <a:cs typeface="Lucida Grande"/>
                <a:sym typeface="Lucida Grande"/>
              </a:defRPr>
            </a:pPr>
            <a:r>
              <a:t>and the way to do that is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lvl1pPr defTabSz="914400">
              <a:lnSpc>
                <a:spcPct val="100000"/>
              </a:lnSpc>
              <a:spcBef>
                <a:spcPts val="400"/>
              </a:spcBef>
              <a:defRPr>
                <a:latin typeface="Calibri"/>
                <a:ea typeface="Calibri"/>
                <a:cs typeface="Calibri"/>
                <a:sym typeface="Calibri"/>
              </a:defRPr>
            </a:lvl1pPr>
          </a:lstStyle>
          <a:p>
            <a:pPr/>
            <a:r>
              <a:t>Only works if composition is right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marL="43103" marR="43103" defTabSz="1016000">
              <a:lnSpc>
                <a:spcPct val="100000"/>
              </a:lnSpc>
              <a:spcBef>
                <a:spcPts val="400"/>
              </a:spcBef>
              <a:buClr>
                <a:srgbClr val="000000"/>
              </a:buClr>
              <a:buFont typeface="Arial"/>
              <a:defRPr sz="1200">
                <a:uFill>
                  <a:solidFill>
                    <a:srgbClr val="000000"/>
                  </a:solidFill>
                </a:uFill>
                <a:latin typeface="Arial"/>
                <a:ea typeface="Arial"/>
                <a:cs typeface="Arial"/>
                <a:sym typeface="Arial"/>
              </a:defRPr>
            </a:pPr>
            <a:r>
              <a:t>double bond oscillates every nanosecond</a:t>
            </a:r>
          </a:p>
          <a:p>
            <a:pPr marL="43103" marR="43103" defTabSz="1016000">
              <a:lnSpc>
                <a:spcPct val="100000"/>
              </a:lnSpc>
              <a:spcBef>
                <a:spcPts val="400"/>
              </a:spcBef>
              <a:buClr>
                <a:srgbClr val="000000"/>
              </a:buClr>
              <a:buFont typeface="Arial"/>
              <a:defRPr sz="1200">
                <a:uFill>
                  <a:solidFill>
                    <a:srgbClr val="000000"/>
                  </a:solidFill>
                </a:uFill>
                <a:latin typeface="Arial"/>
                <a:ea typeface="Arial"/>
                <a:cs typeface="Arial"/>
                <a:sym typeface="Arial"/>
              </a:defRPr>
            </a:pPr>
            <a:r>
              <a:t>= about 1 gigahertz frequency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I had to hunt around for this image of the scaffolding…</a:t>
            </a:r>
          </a:p>
          <a:p>
            <a:pPr>
              <a:lnSpc>
                <a:spcPct val="125000"/>
              </a:lnSpc>
              <a:defRPr sz="2400">
                <a:latin typeface="Avenir Roman"/>
                <a:ea typeface="Avenir Roman"/>
                <a:cs typeface="Avenir Roman"/>
                <a:sym typeface="Avenir Roman"/>
              </a:defRPr>
            </a:pPr>
            <a:r>
              <a:t>All they did here was literally wash the lipid off with detergent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lvl1pPr>
              <a:lnSpc>
                <a:spcPct val="125000"/>
              </a:lnSpc>
              <a:defRPr sz="2400">
                <a:latin typeface="Avenir Roman"/>
                <a:ea typeface="Avenir Roman"/>
                <a:cs typeface="Avenir Roman"/>
                <a:sym typeface="Avenir Roman"/>
              </a:defRPr>
            </a:lvl1pPr>
          </a:lstStyle>
          <a:p>
            <a:pPr/>
            <a:r>
              <a:t>Note the age of this paper, but what I like most about it is the price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lvl1pPr>
              <a:lnSpc>
                <a:spcPct val="100000"/>
              </a:lnSpc>
              <a:defRPr sz="1600">
                <a:latin typeface="Lucida Grande"/>
                <a:ea typeface="Lucida Grande"/>
                <a:cs typeface="Lucida Grande"/>
                <a:sym typeface="Lucida Grande"/>
              </a:defRPr>
            </a:lvl1pPr>
          </a:lstStyle>
          <a:p>
            <a:pPr/>
            <a:r>
              <a:t>fx of double bond on melting pt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angular movement of db widens the gap between phospholipid molecules</a:t>
            </a:r>
          </a:p>
          <a:p>
            <a:pPr>
              <a:lnSpc>
                <a:spcPct val="100000"/>
              </a:lnSpc>
              <a:defRPr sz="1600">
                <a:latin typeface="Lucida Grande"/>
                <a:ea typeface="Lucida Grande"/>
                <a:cs typeface="Lucida Grande"/>
                <a:sym typeface="Lucida Grande"/>
              </a:defRPr>
            </a:pPr>
            <a:r>
              <a:t>increases fluidity</a:t>
            </a:r>
          </a:p>
          <a:p>
            <a:pPr>
              <a:lnSpc>
                <a:spcPct val="100000"/>
              </a:lnSpc>
              <a:defRPr sz="1600">
                <a:latin typeface="Lucida Grande"/>
                <a:ea typeface="Lucida Grande"/>
                <a:cs typeface="Lucida Grande"/>
                <a:sym typeface="Lucida Grande"/>
              </a:defRPr>
            </a:pPr>
            <a:r>
              <a:t>so does methylation of the head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DBs increase spacing, reduce density</a:t>
            </a:r>
          </a:p>
          <a:p>
            <a:pPr>
              <a:lnSpc>
                <a:spcPct val="100000"/>
              </a:lnSpc>
              <a:defRPr sz="1600">
                <a:latin typeface="Lucida Grande"/>
                <a:ea typeface="Lucida Grande"/>
                <a:cs typeface="Lucida Grande"/>
                <a:sym typeface="Lucida Grande"/>
              </a:defRPr>
            </a:pPr>
            <a:r>
              <a:t>increase fluidity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But while we’re on the subject..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17" name="Title Text"/>
          <p:cNvSpPr txBox="1"/>
          <p:nvPr>
            <p:ph type="title"/>
          </p:nvPr>
        </p:nvSpPr>
        <p:spPr>
          <a:xfrm>
            <a:off x="1267968" y="260096"/>
            <a:ext cx="10468865" cy="2438401"/>
          </a:xfrm>
          <a:prstGeom prst="rect">
            <a:avLst/>
          </a:prstGeom>
        </p:spPr>
        <p:txBody>
          <a:bodyPr lIns="48767" tIns="48767" rIns="48767" bIns="48767"/>
          <a:lstStyle>
            <a:lvl1pPr defTabSz="585216">
              <a:defRPr>
                <a:solidFill>
                  <a:srgbClr val="000000"/>
                </a:solidFill>
                <a:latin typeface="Gill Sans"/>
                <a:ea typeface="Gill Sans"/>
                <a:cs typeface="Gill Sans"/>
                <a:sym typeface="Gill Sans"/>
              </a:defRPr>
            </a:lvl1pPr>
          </a:lstStyle>
          <a:p>
            <a:pPr/>
            <a:r>
              <a:t>Title Text</a:t>
            </a:r>
          </a:p>
        </p:txBody>
      </p:sp>
      <p:sp>
        <p:nvSpPr>
          <p:cNvPr id="118" name="Body Level One…"/>
          <p:cNvSpPr txBox="1"/>
          <p:nvPr>
            <p:ph type="body" idx="1"/>
          </p:nvPr>
        </p:nvSpPr>
        <p:spPr>
          <a:xfrm>
            <a:off x="1267968" y="2763520"/>
            <a:ext cx="10468865" cy="5722113"/>
          </a:xfrm>
          <a:prstGeom prst="rect">
            <a:avLst/>
          </a:prstGeom>
        </p:spPr>
        <p:txBody>
          <a:bodyPr lIns="48767" tIns="48767" rIns="48767" bIns="48767"/>
          <a:lstStyle>
            <a:lvl1pPr marL="809625" indent="-555625" defTabSz="585216">
              <a:spcBef>
                <a:spcPts val="2300"/>
              </a:spcBef>
              <a:buClrTx/>
              <a:buSzPct val="171000"/>
              <a:defRPr sz="4000">
                <a:solidFill>
                  <a:srgbClr val="000000"/>
                </a:solidFill>
                <a:latin typeface="Gill Sans"/>
                <a:ea typeface="Gill Sans"/>
                <a:cs typeface="Gill Sans"/>
                <a:sym typeface="Gill Sans"/>
              </a:defRPr>
            </a:lvl1pPr>
            <a:lvl2pPr marL="1152525" indent="-555625" defTabSz="585216">
              <a:spcBef>
                <a:spcPts val="2300"/>
              </a:spcBef>
              <a:buClrTx/>
              <a:buSzPct val="171000"/>
              <a:defRPr sz="4000">
                <a:solidFill>
                  <a:srgbClr val="000000"/>
                </a:solidFill>
                <a:latin typeface="Gill Sans"/>
                <a:ea typeface="Gill Sans"/>
                <a:cs typeface="Gill Sans"/>
                <a:sym typeface="Gill Sans"/>
              </a:defRPr>
            </a:lvl2pPr>
            <a:lvl3pPr marL="1495425" indent="-555625" defTabSz="585216">
              <a:spcBef>
                <a:spcPts val="2300"/>
              </a:spcBef>
              <a:buClrTx/>
              <a:buSzPct val="171000"/>
              <a:defRPr sz="4000">
                <a:solidFill>
                  <a:srgbClr val="000000"/>
                </a:solidFill>
                <a:latin typeface="Gill Sans"/>
                <a:ea typeface="Gill Sans"/>
                <a:cs typeface="Gill Sans"/>
                <a:sym typeface="Gill Sans"/>
              </a:defRPr>
            </a:lvl3pPr>
            <a:lvl4pPr marL="1851025" indent="-555625" defTabSz="585216">
              <a:spcBef>
                <a:spcPts val="2300"/>
              </a:spcBef>
              <a:buClrTx/>
              <a:buSzPct val="171000"/>
              <a:defRPr sz="4000">
                <a:solidFill>
                  <a:srgbClr val="000000"/>
                </a:solidFill>
                <a:latin typeface="Gill Sans"/>
                <a:ea typeface="Gill Sans"/>
                <a:cs typeface="Gill Sans"/>
                <a:sym typeface="Gill Sans"/>
              </a:defRPr>
            </a:lvl4pPr>
            <a:lvl5pPr marL="2193925" indent="-555625" defTabSz="585216">
              <a:spcBef>
                <a:spcPts val="2300"/>
              </a:spcBef>
              <a:buClrTx/>
              <a:buSzPct val="171000"/>
              <a:defRPr sz="4000">
                <a:solidFill>
                  <a:srgbClr val="000000"/>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37553" y="9282176"/>
            <a:ext cx="313437" cy="338837"/>
          </a:xfrm>
          <a:prstGeom prst="rect">
            <a:avLst/>
          </a:prstGeom>
        </p:spPr>
        <p:txBody>
          <a:bodyPr lIns="48767" tIns="48767" rIns="48767" bIns="48767">
            <a:normAutofit fontScale="100000" lnSpcReduction="0"/>
          </a:bodyPr>
          <a:lstStyle>
            <a:lvl1pPr defTabSz="585216">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1">
    <p:spTree>
      <p:nvGrpSpPr>
        <p:cNvPr id="1" name=""/>
        <p:cNvGrpSpPr/>
        <p:nvPr/>
      </p:nvGrpSpPr>
      <p:grpSpPr>
        <a:xfrm>
          <a:off x="0" y="0"/>
          <a:ext cx="0" cy="0"/>
          <a:chOff x="0" y="0"/>
          <a:chExt cx="0" cy="0"/>
        </a:xfrm>
      </p:grpSpPr>
      <p:sp>
        <p:nvSpPr>
          <p:cNvPr id="126" name="Title Text"/>
          <p:cNvSpPr txBox="1"/>
          <p:nvPr>
            <p:ph type="title"/>
          </p:nvPr>
        </p:nvSpPr>
        <p:spPr>
          <a:xfrm>
            <a:off x="650240" y="130951"/>
            <a:ext cx="11704320" cy="2144890"/>
          </a:xfrm>
          <a:prstGeom prst="rect">
            <a:avLst/>
          </a:prstGeom>
        </p:spPr>
        <p:txBody>
          <a:bodyPr lIns="65023" tIns="65023" rIns="65023" bIns="65023">
            <a:noAutofit/>
          </a:bodyPr>
          <a:lstStyle>
            <a:lvl1pPr marL="57799" marR="57799" defTabSz="1300480">
              <a:defRPr sz="6000">
                <a:solidFill>
                  <a:srgbClr val="FFE900"/>
                </a:solidFill>
                <a:uFill>
                  <a:solidFill>
                    <a:srgbClr val="FFE900"/>
                  </a:solidFill>
                </a:uFill>
                <a:latin typeface="Arial"/>
                <a:ea typeface="Arial"/>
                <a:cs typeface="Arial"/>
                <a:sym typeface="Arial"/>
              </a:defRPr>
            </a:lvl1pPr>
          </a:lstStyle>
          <a:p>
            <a:pPr/>
            <a:r>
              <a:t>Title Text</a:t>
            </a:r>
          </a:p>
        </p:txBody>
      </p:sp>
      <p:sp>
        <p:nvSpPr>
          <p:cNvPr id="127" name="Body Level One…"/>
          <p:cNvSpPr txBox="1"/>
          <p:nvPr>
            <p:ph type="body" idx="1"/>
          </p:nvPr>
        </p:nvSpPr>
        <p:spPr>
          <a:xfrm>
            <a:off x="650240" y="2275840"/>
            <a:ext cx="11704320" cy="7477760"/>
          </a:xfrm>
          <a:prstGeom prst="rect">
            <a:avLst/>
          </a:prstGeom>
        </p:spPr>
        <p:txBody>
          <a:bodyPr lIns="65023" tIns="65023" rIns="65023" bIns="65023" anchor="t">
            <a:noAutofit/>
          </a:bodyPr>
          <a:lstStyle>
            <a:lvl1pPr marL="464222" marR="57799" indent="-423582" defTabSz="1300480">
              <a:spcBef>
                <a:spcPts val="1000"/>
              </a:spcBef>
              <a:buClrTx/>
              <a:buSzPct val="100000"/>
              <a:defRPr sz="4200">
                <a:uFill>
                  <a:solidFill>
                    <a:srgbClr val="FFFFFF"/>
                  </a:solidFill>
                </a:uFill>
                <a:latin typeface="Arial"/>
                <a:ea typeface="Arial"/>
                <a:cs typeface="Arial"/>
                <a:sym typeface="Arial"/>
              </a:defRPr>
            </a:lvl1pPr>
            <a:lvl2pPr marL="859789" marR="57799" indent="-361949" defTabSz="1300480">
              <a:spcBef>
                <a:spcPts val="900"/>
              </a:spcBef>
              <a:buClrTx/>
              <a:buSzPct val="100000"/>
              <a:buChar char="–"/>
              <a:defRPr sz="3800">
                <a:uFill>
                  <a:solidFill>
                    <a:srgbClr val="FFFFFF"/>
                  </a:solidFill>
                </a:uFill>
                <a:latin typeface="Arial"/>
                <a:ea typeface="Arial"/>
                <a:cs typeface="Arial"/>
                <a:sym typeface="Arial"/>
              </a:defRPr>
            </a:lvl2pPr>
            <a:lvl3pPr marL="1236393" marR="57799" indent="-281353" defTabSz="1300480">
              <a:spcBef>
                <a:spcPts val="700"/>
              </a:spcBef>
              <a:buClrTx/>
              <a:buSzPct val="100000"/>
              <a:defRPr>
                <a:uFill>
                  <a:solidFill>
                    <a:srgbClr val="FFFFFF"/>
                  </a:solidFill>
                </a:uFill>
                <a:latin typeface="Arial"/>
                <a:ea typeface="Arial"/>
                <a:cs typeface="Arial"/>
                <a:sym typeface="Arial"/>
              </a:defRPr>
            </a:lvl3pPr>
            <a:lvl4pPr marL="1703185" marR="57799" indent="-290945" defTabSz="1300480">
              <a:spcBef>
                <a:spcPts val="600"/>
              </a:spcBef>
              <a:buClrTx/>
              <a:buSzPct val="100000"/>
              <a:buChar char="–"/>
              <a:defRPr sz="2800">
                <a:uFill>
                  <a:solidFill>
                    <a:srgbClr val="FFFFFF"/>
                  </a:solidFill>
                </a:uFill>
                <a:latin typeface="Arial"/>
                <a:ea typeface="Arial"/>
                <a:cs typeface="Arial"/>
                <a:sym typeface="Arial"/>
              </a:defRPr>
            </a:lvl4pPr>
            <a:lvl5pPr marL="2160385" marR="57799" indent="-290945" defTabSz="1300480">
              <a:spcBef>
                <a:spcPts val="600"/>
              </a:spcBef>
              <a:buClrTx/>
              <a:buSzPct val="100000"/>
              <a:buChar char="»"/>
              <a:defRPr sz="2800">
                <a:uFill>
                  <a:solidFill>
                    <a:srgbClr val="FFFFFF"/>
                  </a:solidFill>
                </a:u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61511" y="9217152"/>
            <a:ext cx="481780" cy="475677"/>
          </a:xfrm>
          <a:prstGeom prst="rect">
            <a:avLst/>
          </a:prstGeom>
        </p:spPr>
        <p:txBody>
          <a:bodyPr lIns="65023" tIns="65023" rIns="65023" bIns="65023"/>
          <a:lstStyle>
            <a:lvl1pPr defTabSz="650240">
              <a:defRPr sz="2400">
                <a:uFill>
                  <a:solidFill>
                    <a:srgbClr val="FFFFFF"/>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Blank copy 5">
    <p:bg>
      <p:bgPr>
        <a:solidFill>
          <a:srgbClr val="338395"/>
        </a:solidFill>
      </p:bgPr>
    </p:bg>
    <p:spTree>
      <p:nvGrpSpPr>
        <p:cNvPr id="1" name=""/>
        <p:cNvGrpSpPr/>
        <p:nvPr/>
      </p:nvGrpSpPr>
      <p:grpSpPr>
        <a:xfrm>
          <a:off x="0" y="0"/>
          <a:ext cx="0" cy="0"/>
          <a:chOff x="0" y="0"/>
          <a:chExt cx="0" cy="0"/>
        </a:xfrm>
      </p:grpSpPr>
      <p:sp>
        <p:nvSpPr>
          <p:cNvPr id="142" name="Slide Number"/>
          <p:cNvSpPr txBox="1"/>
          <p:nvPr>
            <p:ph type="sldNum" sz="quarter" idx="2"/>
          </p:nvPr>
        </p:nvSpPr>
        <p:spPr>
          <a:xfrm>
            <a:off x="12046556" y="9245799"/>
            <a:ext cx="308005" cy="294920"/>
          </a:xfrm>
          <a:prstGeom prst="rect">
            <a:avLst/>
          </a:prstGeom>
          <a:ln>
            <a:round/>
          </a:ln>
        </p:spPr>
        <p:txBody>
          <a:bodyPr lIns="48767" tIns="48767" rIns="48767" bIns="48767" anchor="ctr">
            <a:normAutofit fontScale="100000" lnSpcReduction="0"/>
          </a:bodyPr>
          <a:lstStyle>
            <a:lvl1pPr algn="r" defTabSz="1300480">
              <a:defRPr sz="1400">
                <a:solidFill>
                  <a:srgbClr val="9A9A9A"/>
                </a:solidFill>
                <a:uFill>
                  <a:solidFill>
                    <a:srgbClr val="9A9A9A"/>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952500" y="444500"/>
            <a:ext cx="11099800" cy="21590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pPr/>
            <a:r>
              <a:t>Title Text</a:t>
            </a:r>
          </a:p>
        </p:txBody>
      </p:sp>
      <p:sp>
        <p:nvSpPr>
          <p:cNvPr id="150" name="Slide Number"/>
          <p:cNvSpPr txBox="1"/>
          <p:nvPr>
            <p:ph type="sldNum" sz="quarter" idx="2"/>
          </p:nvPr>
        </p:nvSpPr>
        <p:spPr>
          <a:xfrm>
            <a:off x="6311798" y="9251950"/>
            <a:ext cx="368504" cy="381000"/>
          </a:xfrm>
          <a:prstGeom prst="rect">
            <a:avLst/>
          </a:prstGeom>
        </p:spPr>
        <p:txBody>
          <a:bodyPr/>
          <a:lstStyle>
            <a:lvl1pPr>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Title Text"/>
          <p:cNvSpPr txBox="1"/>
          <p:nvPr>
            <p:ph type="title"/>
          </p:nvPr>
        </p:nvSpPr>
        <p:spPr>
          <a:xfrm>
            <a:off x="1267968" y="260096"/>
            <a:ext cx="10468865" cy="2438401"/>
          </a:xfrm>
          <a:prstGeom prst="rect">
            <a:avLst/>
          </a:prstGeom>
        </p:spPr>
        <p:txBody>
          <a:bodyPr lIns="0" tIns="0" rIns="0" bIns="0">
            <a:noAutofit/>
          </a:bodyPr>
          <a:lstStyle>
            <a:lvl1pPr defTabSz="585216">
              <a:defRPr>
                <a:latin typeface="Gill Sans"/>
                <a:ea typeface="Gill Sans"/>
                <a:cs typeface="Gill Sans"/>
                <a:sym typeface="Gill Sans"/>
              </a:defRPr>
            </a:lvl1pPr>
          </a:lstStyle>
          <a:p>
            <a:pPr/>
            <a:r>
              <a:t>Title Text</a:t>
            </a:r>
          </a:p>
        </p:txBody>
      </p:sp>
      <p:sp>
        <p:nvSpPr>
          <p:cNvPr id="158" name="Body Level One…"/>
          <p:cNvSpPr txBox="1"/>
          <p:nvPr>
            <p:ph type="body" idx="1"/>
          </p:nvPr>
        </p:nvSpPr>
        <p:spPr>
          <a:xfrm>
            <a:off x="1267968" y="2763520"/>
            <a:ext cx="10468865" cy="5722113"/>
          </a:xfrm>
          <a:prstGeom prst="rect">
            <a:avLst/>
          </a:prstGeom>
        </p:spPr>
        <p:txBody>
          <a:bodyPr lIns="65023" tIns="65023" rIns="65023" bIns="65023">
            <a:noAutofit/>
          </a:bodyPr>
          <a:lstStyle>
            <a:lvl1pPr marL="804297" indent="-550297" defTabSz="585216">
              <a:spcBef>
                <a:spcPts val="2300"/>
              </a:spcBef>
              <a:buClrTx/>
              <a:buSzPct val="171000"/>
              <a:defRPr sz="4000">
                <a:latin typeface="Gill Sans"/>
                <a:ea typeface="Gill Sans"/>
                <a:cs typeface="Gill Sans"/>
                <a:sym typeface="Gill Sans"/>
              </a:defRPr>
            </a:lvl1pPr>
            <a:lvl2pPr marL="1147197" indent="-550297" defTabSz="585216">
              <a:spcBef>
                <a:spcPts val="2300"/>
              </a:spcBef>
              <a:buClrTx/>
              <a:buSzPct val="171000"/>
              <a:defRPr sz="4000">
                <a:latin typeface="Gill Sans"/>
                <a:ea typeface="Gill Sans"/>
                <a:cs typeface="Gill Sans"/>
                <a:sym typeface="Gill Sans"/>
              </a:defRPr>
            </a:lvl2pPr>
            <a:lvl3pPr marL="1490097" indent="-550297" defTabSz="585216">
              <a:spcBef>
                <a:spcPts val="2300"/>
              </a:spcBef>
              <a:buClrTx/>
              <a:buSzPct val="171000"/>
              <a:defRPr sz="4000">
                <a:latin typeface="Gill Sans"/>
                <a:ea typeface="Gill Sans"/>
                <a:cs typeface="Gill Sans"/>
                <a:sym typeface="Gill Sans"/>
              </a:defRPr>
            </a:lvl3pPr>
            <a:lvl4pPr marL="1845697" indent="-550297" defTabSz="585216">
              <a:spcBef>
                <a:spcPts val="2300"/>
              </a:spcBef>
              <a:buClrTx/>
              <a:buSzPct val="171000"/>
              <a:defRPr sz="4000">
                <a:latin typeface="Gill Sans"/>
                <a:ea typeface="Gill Sans"/>
                <a:cs typeface="Gill Sans"/>
                <a:sym typeface="Gill Sans"/>
              </a:defRPr>
            </a:lvl4pPr>
            <a:lvl5pPr marL="2188597" indent="-550297" defTabSz="585216">
              <a:spcBef>
                <a:spcPts val="2300"/>
              </a:spcBef>
              <a:buClrTx/>
              <a:buSzPct val="171000"/>
              <a:defRPr sz="4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6" name="Title Text"/>
          <p:cNvSpPr txBox="1"/>
          <p:nvPr>
            <p:ph type="title"/>
          </p:nvPr>
        </p:nvSpPr>
        <p:spPr>
          <a:xfrm>
            <a:off x="1267968" y="260096"/>
            <a:ext cx="10468865" cy="2438401"/>
          </a:xfrm>
          <a:prstGeom prst="rect">
            <a:avLst/>
          </a:prstGeom>
        </p:spPr>
        <p:txBody>
          <a:bodyPr lIns="0" tIns="0" rIns="0" bIns="0">
            <a:noAutofit/>
          </a:bodyPr>
          <a:lstStyle>
            <a:lvl1pPr defTabSz="585216">
              <a:defRPr>
                <a:latin typeface="Gill Sans"/>
                <a:ea typeface="Gill Sans"/>
                <a:cs typeface="Gill Sans"/>
                <a:sym typeface="Gill Sans"/>
              </a:defRPr>
            </a:lvl1pPr>
          </a:lstStyle>
          <a:p>
            <a:pPr/>
            <a:r>
              <a:t>Title Text</a:t>
            </a:r>
          </a:p>
        </p:txBody>
      </p:sp>
      <p:sp>
        <p:nvSpPr>
          <p:cNvPr id="167" name="Body Level One…"/>
          <p:cNvSpPr txBox="1"/>
          <p:nvPr>
            <p:ph type="body" idx="1"/>
          </p:nvPr>
        </p:nvSpPr>
        <p:spPr>
          <a:xfrm>
            <a:off x="1267968" y="2763520"/>
            <a:ext cx="10468865" cy="5722113"/>
          </a:xfrm>
          <a:prstGeom prst="rect">
            <a:avLst/>
          </a:prstGeom>
        </p:spPr>
        <p:txBody>
          <a:bodyPr lIns="65023" tIns="65023" rIns="65023" bIns="65023">
            <a:noAutofit/>
          </a:bodyPr>
          <a:lstStyle>
            <a:lvl1pPr marL="804297" indent="-550297" defTabSz="585216">
              <a:spcBef>
                <a:spcPts val="2300"/>
              </a:spcBef>
              <a:buClrTx/>
              <a:buSzPct val="171000"/>
              <a:defRPr sz="4000">
                <a:latin typeface="Gill Sans"/>
                <a:ea typeface="Gill Sans"/>
                <a:cs typeface="Gill Sans"/>
                <a:sym typeface="Gill Sans"/>
              </a:defRPr>
            </a:lvl1pPr>
            <a:lvl2pPr marL="1147197" indent="-550297" defTabSz="585216">
              <a:spcBef>
                <a:spcPts val="2300"/>
              </a:spcBef>
              <a:buClrTx/>
              <a:buSzPct val="171000"/>
              <a:defRPr sz="4000">
                <a:latin typeface="Gill Sans"/>
                <a:ea typeface="Gill Sans"/>
                <a:cs typeface="Gill Sans"/>
                <a:sym typeface="Gill Sans"/>
              </a:defRPr>
            </a:lvl2pPr>
            <a:lvl3pPr marL="1490097" indent="-550297" defTabSz="585216">
              <a:spcBef>
                <a:spcPts val="2300"/>
              </a:spcBef>
              <a:buClrTx/>
              <a:buSzPct val="171000"/>
              <a:defRPr sz="4000">
                <a:latin typeface="Gill Sans"/>
                <a:ea typeface="Gill Sans"/>
                <a:cs typeface="Gill Sans"/>
                <a:sym typeface="Gill Sans"/>
              </a:defRPr>
            </a:lvl3pPr>
            <a:lvl4pPr marL="1845697" indent="-550297" defTabSz="585216">
              <a:spcBef>
                <a:spcPts val="2300"/>
              </a:spcBef>
              <a:buClrTx/>
              <a:buSzPct val="171000"/>
              <a:defRPr sz="4000">
                <a:latin typeface="Gill Sans"/>
                <a:ea typeface="Gill Sans"/>
                <a:cs typeface="Gill Sans"/>
                <a:sym typeface="Gill Sans"/>
              </a:defRPr>
            </a:lvl4pPr>
            <a:lvl5pPr marL="2188597" indent="-550297" defTabSz="585216">
              <a:spcBef>
                <a:spcPts val="2300"/>
              </a:spcBef>
              <a:buClrTx/>
              <a:buSzPct val="171000"/>
              <a:defRPr sz="4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75" name="Title Text"/>
          <p:cNvSpPr txBox="1"/>
          <p:nvPr>
            <p:ph type="title"/>
          </p:nvPr>
        </p:nvSpPr>
        <p:spPr>
          <a:xfrm>
            <a:off x="952500" y="444500"/>
            <a:ext cx="11099800" cy="2159000"/>
          </a:xfrm>
          <a:prstGeom prst="rect">
            <a:avLst/>
          </a:prstGeom>
        </p:spPr>
        <p:txBody>
          <a:bodyPr lIns="0" tIns="0" rIns="0" bIns="0"/>
          <a:lstStyle>
            <a:lvl1pPr>
              <a:defRPr>
                <a:solidFill>
                  <a:srgbClr val="000000"/>
                </a:solidFill>
                <a:latin typeface="Helvetica Light"/>
                <a:ea typeface="Helvetica Light"/>
                <a:cs typeface="Helvetica Light"/>
                <a:sym typeface="Helvetica Light"/>
              </a:defRPr>
            </a:lvl1pPr>
          </a:lstStyle>
          <a:p>
            <a:pPr/>
            <a:r>
              <a:t>Title Text</a:t>
            </a:r>
          </a:p>
        </p:txBody>
      </p:sp>
      <p:sp>
        <p:nvSpPr>
          <p:cNvPr id="176" name="Body Level One…"/>
          <p:cNvSpPr txBox="1"/>
          <p:nvPr>
            <p:ph type="body" idx="1"/>
          </p:nvPr>
        </p:nvSpPr>
        <p:spPr>
          <a:xfrm>
            <a:off x="952500" y="2603500"/>
            <a:ext cx="11099800" cy="6286500"/>
          </a:xfrm>
          <a:prstGeom prst="rect">
            <a:avLst/>
          </a:prstGeom>
        </p:spPr>
        <p:txBody>
          <a:bodyPr lIns="0" tIns="0" rIns="0" bIns="0"/>
          <a:lstStyle>
            <a:lvl1pPr>
              <a:buClrTx/>
              <a:buSzPct val="75000"/>
              <a:defRPr sz="3600">
                <a:solidFill>
                  <a:srgbClr val="000000"/>
                </a:solidFill>
                <a:latin typeface="Helvetica Light"/>
                <a:ea typeface="Helvetica Light"/>
                <a:cs typeface="Helvetica Light"/>
                <a:sym typeface="Helvetica Light"/>
              </a:defRPr>
            </a:lvl1pPr>
            <a:lvl2pPr>
              <a:buClrTx/>
              <a:buSzPct val="75000"/>
              <a:defRPr sz="3600">
                <a:solidFill>
                  <a:srgbClr val="000000"/>
                </a:solidFill>
                <a:latin typeface="Helvetica Light"/>
                <a:ea typeface="Helvetica Light"/>
                <a:cs typeface="Helvetica Light"/>
                <a:sym typeface="Helvetica Light"/>
              </a:defRPr>
            </a:lvl2pPr>
            <a:lvl3pPr>
              <a:buClrTx/>
              <a:buSzPct val="75000"/>
              <a:defRPr sz="3600">
                <a:solidFill>
                  <a:srgbClr val="000000"/>
                </a:solidFill>
                <a:latin typeface="Helvetica Light"/>
                <a:ea typeface="Helvetica Light"/>
                <a:cs typeface="Helvetica Light"/>
                <a:sym typeface="Helvetica Light"/>
              </a:defRPr>
            </a:lvl3pPr>
            <a:lvl4pPr>
              <a:buClrTx/>
              <a:buSzPct val="75000"/>
              <a:defRPr sz="3600">
                <a:solidFill>
                  <a:srgbClr val="000000"/>
                </a:solidFill>
                <a:latin typeface="Helvetica Light"/>
                <a:ea typeface="Helvetica Light"/>
                <a:cs typeface="Helvetica Light"/>
                <a:sym typeface="Helvetica Light"/>
              </a:defRPr>
            </a:lvl4pPr>
            <a:lvl5pPr>
              <a:buClrTx/>
              <a:buSzPct val="75000"/>
              <a:defRPr sz="36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xfrm>
            <a:off x="9320106" y="8779791"/>
            <a:ext cx="3034454" cy="520701"/>
          </a:xfrm>
          <a:prstGeom prst="rect">
            <a:avLst/>
          </a:prstGeom>
        </p:spPr>
        <p:txBody>
          <a:bodyPr wrap="square" lIns="45719" tIns="45719" rIns="45719" bIns="45719" anchor="ctr"/>
          <a:lstStyle>
            <a:lvl1pPr algn="r">
              <a:defRPr sz="12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Screenshot 2019-05-09 at 15.00.56.png" descr="Screenshot 2019-05-09 at 15.00.56.png"/>
          <p:cNvPicPr>
            <a:picLocks noChangeAspect="1"/>
          </p:cNvPicPr>
          <p:nvPr/>
        </p:nvPicPr>
        <p:blipFill>
          <a:blip r:embed="rId2">
            <a:extLst/>
          </a:blip>
          <a:stretch>
            <a:fillRect/>
          </a:stretch>
        </p:blipFill>
        <p:spPr>
          <a:xfrm>
            <a:off x="-1" y="1290273"/>
            <a:ext cx="13004801" cy="717305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tangle"/>
          <p:cNvSpPr/>
          <p:nvPr/>
        </p:nvSpPr>
        <p:spPr>
          <a:xfrm>
            <a:off x="190500" y="1522317"/>
            <a:ext cx="13004800" cy="9102222"/>
          </a:xfrm>
          <a:prstGeom prst="rect">
            <a:avLst/>
          </a:prstGeom>
          <a:blipFill>
            <a:blip r:embed="rId2"/>
            <a:stretch>
              <a:fillRect/>
            </a:stretch>
          </a:blipFill>
          <a:ln w="12700">
            <a:solidFill>
              <a:srgbClr val="FFFFFF"/>
            </a:solidFill>
          </a:ln>
        </p:spPr>
        <p:txBody>
          <a:bodyPr lIns="65023" tIns="65023" rIns="65023" bIns="65023" anchor="ctr"/>
          <a:lstStyle/>
          <a:p>
            <a:pPr marL="57799" marR="57799" algn="l" defTabSz="1300480">
              <a:defRPr b="0">
                <a:uFill>
                  <a:solidFill>
                    <a:srgbClr val="FFFFFF"/>
                  </a:solidFill>
                </a:uFill>
                <a:latin typeface="Arial"/>
                <a:ea typeface="Arial"/>
                <a:cs typeface="Arial"/>
                <a:sym typeface="Arial"/>
              </a:defRPr>
            </a:pPr>
          </a:p>
        </p:txBody>
      </p:sp>
      <p:sp>
        <p:nvSpPr>
          <p:cNvPr id="211" name="Membrane structure and function"/>
          <p:cNvSpPr txBox="1"/>
          <p:nvPr>
            <p:ph type="title"/>
          </p:nvPr>
        </p:nvSpPr>
        <p:spPr>
          <a:xfrm>
            <a:off x="227708" y="260096"/>
            <a:ext cx="12549383" cy="1181497"/>
          </a:xfrm>
          <a:prstGeom prst="rect">
            <a:avLst/>
          </a:prstGeom>
        </p:spPr>
        <p:txBody>
          <a:bodyPr lIns="48767" tIns="48767" rIns="48767" bIns="48767"/>
          <a:lstStyle>
            <a:lvl1pPr marL="0" marR="0" defTabSz="585216">
              <a:defRPr sz="6900">
                <a:solidFill>
                  <a:srgbClr val="FFFFFF"/>
                </a:solidFill>
                <a:uFillTx/>
                <a:latin typeface="Gill Sans"/>
                <a:ea typeface="Gill Sans"/>
                <a:cs typeface="Gill Sans"/>
                <a:sym typeface="Gill Sans"/>
              </a:defRPr>
            </a:lvl1pPr>
          </a:lstStyle>
          <a:p>
            <a:pPr/>
            <a:r>
              <a:t>Membrane structure and function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p:cNvSpPr/>
          <p:nvPr/>
        </p:nvSpPr>
        <p:spPr>
          <a:xfrm>
            <a:off x="0" y="521546"/>
            <a:ext cx="13004801" cy="8713217"/>
          </a:xfrm>
          <a:prstGeom prst="rect">
            <a:avLst/>
          </a:prstGeom>
          <a:blipFill>
            <a:blip r:embed="rId2"/>
            <a:stretch>
              <a:fillRect/>
            </a:stretch>
          </a:blipFill>
          <a:ln w="12700">
            <a:solidFill>
              <a:srgbClr val="FFFFFF"/>
            </a:solidFill>
          </a:ln>
        </p:spPr>
        <p:txBody>
          <a:bodyPr lIns="65023" tIns="65023" rIns="65023" bIns="65023" anchor="ctr"/>
          <a:lstStyle/>
          <a:p>
            <a:pPr marL="57799" marR="57799" algn="l" defTabSz="1300480">
              <a:defRPr b="0">
                <a:uFill>
                  <a:solidFill>
                    <a:srgbClr val="FFFFFF"/>
                  </a:solidFill>
                </a:u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Cellmembrane-cholesterol-color.jpg" descr="Cellmembrane-cholesterol-color.jpg"/>
          <p:cNvPicPr>
            <a:picLocks noChangeAspect="1"/>
          </p:cNvPicPr>
          <p:nvPr/>
        </p:nvPicPr>
        <p:blipFill>
          <a:blip r:embed="rId3">
            <a:extLst/>
          </a:blip>
          <a:stretch>
            <a:fillRect/>
          </a:stretch>
        </p:blipFill>
        <p:spPr>
          <a:xfrm>
            <a:off x="56444" y="1063413"/>
            <a:ext cx="12830952" cy="741905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ectangle"/>
          <p:cNvSpPr/>
          <p:nvPr/>
        </p:nvSpPr>
        <p:spPr>
          <a:xfrm>
            <a:off x="1934464" y="0"/>
            <a:ext cx="9137227" cy="9753601"/>
          </a:xfrm>
          <a:prstGeom prst="rect">
            <a:avLst/>
          </a:prstGeom>
          <a:blipFill>
            <a:blip r:embed="rId3"/>
            <a:stretch>
              <a:fillRect/>
            </a:stretch>
          </a:blipFill>
          <a:ln w="12700">
            <a:miter lim="400000"/>
          </a:ln>
        </p:spPr>
        <p:txBody>
          <a:bodyPr lIns="65023" tIns="65023" rIns="65023" bIns="65023" anchor="ctr"/>
          <a:lstStyle/>
          <a:p>
            <a:pPr marL="57799" marR="57799" algn="l" defTabSz="1300480">
              <a:defRPr b="0">
                <a:uFill>
                  <a:solidFill>
                    <a:srgbClr val="FFFFFF"/>
                  </a:solidFill>
                </a:u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Hexagonal membrane skeleton"/>
          <p:cNvSpPr txBox="1"/>
          <p:nvPr>
            <p:ph type="title" idx="4294967295"/>
          </p:nvPr>
        </p:nvSpPr>
        <p:spPr>
          <a:xfrm>
            <a:off x="952500" y="444500"/>
            <a:ext cx="11099800" cy="731574"/>
          </a:xfrm>
          <a:prstGeom prst="rect">
            <a:avLst/>
          </a:prstGeom>
        </p:spPr>
        <p:txBody>
          <a:bodyPr lIns="0" tIns="0" rIns="0" bIns="0"/>
          <a:lstStyle>
            <a:lvl1pPr>
              <a:defRPr sz="4000">
                <a:solidFill>
                  <a:srgbClr val="000000"/>
                </a:solidFill>
                <a:latin typeface="Helvetica Light"/>
                <a:ea typeface="Helvetica Light"/>
                <a:cs typeface="Helvetica Light"/>
                <a:sym typeface="Helvetica Light"/>
              </a:defRPr>
            </a:lvl1pPr>
          </a:lstStyle>
          <a:p>
            <a:pPr/>
            <a:r>
              <a:t>Hexagonal membrane skeleton</a:t>
            </a:r>
          </a:p>
        </p:txBody>
      </p:sp>
      <p:pic>
        <p:nvPicPr>
          <p:cNvPr id="224" name="image16.png" descr="image16.png"/>
          <p:cNvPicPr>
            <a:picLocks noChangeAspect="1"/>
          </p:cNvPicPr>
          <p:nvPr/>
        </p:nvPicPr>
        <p:blipFill>
          <a:blip r:embed="rId3">
            <a:extLst/>
          </a:blip>
          <a:stretch>
            <a:fillRect/>
          </a:stretch>
        </p:blipFill>
        <p:spPr>
          <a:xfrm>
            <a:off x="1028700" y="1200811"/>
            <a:ext cx="10947400" cy="86360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Hexagonal membrane skeleton"/>
          <p:cNvSpPr txBox="1"/>
          <p:nvPr>
            <p:ph type="title" idx="4294967295"/>
          </p:nvPr>
        </p:nvSpPr>
        <p:spPr>
          <a:xfrm>
            <a:off x="952500" y="444500"/>
            <a:ext cx="11099800" cy="731574"/>
          </a:xfrm>
          <a:prstGeom prst="rect">
            <a:avLst/>
          </a:prstGeom>
        </p:spPr>
        <p:txBody>
          <a:bodyPr lIns="0" tIns="0" rIns="0" bIns="0"/>
          <a:lstStyle>
            <a:lvl1pPr>
              <a:defRPr sz="4000">
                <a:solidFill>
                  <a:srgbClr val="000000"/>
                </a:solidFill>
                <a:latin typeface="Helvetica Light"/>
                <a:ea typeface="Helvetica Light"/>
                <a:cs typeface="Helvetica Light"/>
                <a:sym typeface="Helvetica Light"/>
              </a:defRPr>
            </a:lvl1pPr>
          </a:lstStyle>
          <a:p>
            <a:pPr/>
            <a:r>
              <a:t>Hexagonal membrane skeleton</a:t>
            </a:r>
          </a:p>
        </p:txBody>
      </p:sp>
      <p:pic>
        <p:nvPicPr>
          <p:cNvPr id="229" name="image17.png" descr="image17.png"/>
          <p:cNvPicPr>
            <a:picLocks noChangeAspect="1"/>
          </p:cNvPicPr>
          <p:nvPr/>
        </p:nvPicPr>
        <p:blipFill>
          <a:blip r:embed="rId3">
            <a:extLst/>
          </a:blip>
          <a:stretch>
            <a:fillRect/>
          </a:stretch>
        </p:blipFill>
        <p:spPr>
          <a:xfrm>
            <a:off x="1078935" y="1065499"/>
            <a:ext cx="10846929" cy="8982612"/>
          </a:xfrm>
          <a:prstGeom prst="rect">
            <a:avLst/>
          </a:prstGeom>
          <a:ln w="12700">
            <a:miter lim="400000"/>
          </a:ln>
        </p:spPr>
      </p:pic>
      <p:sp>
        <p:nvSpPr>
          <p:cNvPr id="230" name="© The Rockefeller University Press, 0021-9525/87/03/527/10 $1.00 The Journal of Cell Biology, Volume 104, March 1987 527-536"/>
          <p:cNvSpPr txBox="1"/>
          <p:nvPr/>
        </p:nvSpPr>
        <p:spPr>
          <a:xfrm>
            <a:off x="1689576" y="8250766"/>
            <a:ext cx="995631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500">
                <a:latin typeface="Helvetica Light"/>
                <a:ea typeface="Helvetica Light"/>
                <a:cs typeface="Helvetica Light"/>
                <a:sym typeface="Helvetica Light"/>
              </a:defRPr>
            </a:pPr>
          </a:p>
          <a:p>
            <a:pPr>
              <a:defRPr b="0" sz="2500">
                <a:latin typeface="Helvetica Light"/>
                <a:ea typeface="Helvetica Light"/>
                <a:cs typeface="Helvetica Light"/>
                <a:sym typeface="Helvetica Light"/>
              </a:defRPr>
            </a:pPr>
            <a:r>
              <a:t>© The Rockefeller University Press, 0021-9525/87/03/527/10 $1.00 The Journal of Cell Biology, Volume 104, March 1987 527-536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Polysorbate_80.png" descr="Polysorbate_80.png"/>
          <p:cNvPicPr>
            <a:picLocks noChangeAspect="1"/>
          </p:cNvPicPr>
          <p:nvPr/>
        </p:nvPicPr>
        <p:blipFill>
          <a:blip r:embed="rId2">
            <a:extLst/>
          </a:blip>
          <a:stretch>
            <a:fillRect/>
          </a:stretch>
        </p:blipFill>
        <p:spPr>
          <a:xfrm>
            <a:off x="1078371" y="2340864"/>
            <a:ext cx="11211165" cy="3998977"/>
          </a:xfrm>
          <a:prstGeom prst="rect">
            <a:avLst/>
          </a:prstGeom>
          <a:ln w="12700">
            <a:miter lim="400000"/>
          </a:ln>
        </p:spPr>
      </p:pic>
      <p:sp>
        <p:nvSpPr>
          <p:cNvPr id="235" name="hydrophilic"/>
          <p:cNvSpPr txBox="1"/>
          <p:nvPr/>
        </p:nvSpPr>
        <p:spPr>
          <a:xfrm>
            <a:off x="1063748" y="2267712"/>
            <a:ext cx="2058679" cy="601473"/>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defRPr b="0" sz="3400">
                <a:solidFill>
                  <a:srgbClr val="000000"/>
                </a:solidFill>
                <a:latin typeface="Gill Sans"/>
                <a:ea typeface="Gill Sans"/>
                <a:cs typeface="Gill Sans"/>
                <a:sym typeface="Gill Sans"/>
              </a:defRPr>
            </a:lvl1pPr>
          </a:lstStyle>
          <a:p>
            <a:pPr/>
            <a:r>
              <a:t>hydrophilic</a:t>
            </a:r>
          </a:p>
        </p:txBody>
      </p:sp>
      <p:sp>
        <p:nvSpPr>
          <p:cNvPr id="236" name="lipophilic"/>
          <p:cNvSpPr txBox="1"/>
          <p:nvPr/>
        </p:nvSpPr>
        <p:spPr>
          <a:xfrm>
            <a:off x="10970323" y="2267712"/>
            <a:ext cx="1687704" cy="601473"/>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defRPr b="0" sz="3400">
                <a:solidFill>
                  <a:srgbClr val="000000"/>
                </a:solidFill>
                <a:latin typeface="Gill Sans"/>
                <a:ea typeface="Gill Sans"/>
                <a:cs typeface="Gill Sans"/>
                <a:sym typeface="Gill Sans"/>
              </a:defRPr>
            </a:lvl1pPr>
          </a:lstStyle>
          <a:p>
            <a:pPr/>
            <a:r>
              <a:t>lipophilic</a:t>
            </a:r>
          </a:p>
        </p:txBody>
      </p:sp>
      <p:sp>
        <p:nvSpPr>
          <p:cNvPr id="237" name="Polysorb 80"/>
          <p:cNvSpPr txBox="1"/>
          <p:nvPr/>
        </p:nvSpPr>
        <p:spPr>
          <a:xfrm>
            <a:off x="5373370" y="7069835"/>
            <a:ext cx="2607819" cy="685801"/>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defRPr b="0" sz="4000">
                <a:solidFill>
                  <a:srgbClr val="000000"/>
                </a:solidFill>
                <a:latin typeface="Gill Sans"/>
                <a:ea typeface="Gill Sans"/>
                <a:cs typeface="Gill Sans"/>
                <a:sym typeface="Gill Sans"/>
              </a:defRPr>
            </a:lvl1pPr>
          </a:lstStyle>
          <a:p>
            <a:pPr/>
            <a:r>
              <a:t>Polysorb 80</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Screen Shot 2013-03-22 at 18.56.48.png" descr="Screen Shot 2013-03-22 at 18.56.48.png"/>
          <p:cNvPicPr>
            <a:picLocks noChangeAspect="1"/>
          </p:cNvPicPr>
          <p:nvPr/>
        </p:nvPicPr>
        <p:blipFill>
          <a:blip r:embed="rId2">
            <a:extLst/>
          </a:blip>
          <a:stretch>
            <a:fillRect/>
          </a:stretch>
        </p:blipFill>
        <p:spPr>
          <a:xfrm>
            <a:off x="576496" y="1983232"/>
            <a:ext cx="12415688" cy="3121153"/>
          </a:xfrm>
          <a:prstGeom prst="rect">
            <a:avLst/>
          </a:prstGeom>
          <a:ln w="12700">
            <a:miter lim="400000"/>
          </a:ln>
        </p:spPr>
      </p:pic>
      <p:sp>
        <p:nvSpPr>
          <p:cNvPr id="240" name="Slide Number"/>
          <p:cNvSpPr txBox="1"/>
          <p:nvPr>
            <p:ph type="sldNum" sz="quarter" idx="4294967295"/>
          </p:nvPr>
        </p:nvSpPr>
        <p:spPr>
          <a:xfrm>
            <a:off x="11987625" y="9194574"/>
            <a:ext cx="366936" cy="357633"/>
          </a:xfrm>
          <a:prstGeom prst="rect">
            <a:avLst/>
          </a:prstGeom>
          <a:ln w="3175">
            <a:round/>
          </a:ln>
          <a:extLst>
            <a:ext uri="{C572A759-6A51-4108-AA02-DFA0A04FC94B}">
              <ma14:wrappingTextBoxFlag xmlns:ma14="http://schemas.microsoft.com/office/mac/drawingml/2011/main" val="1"/>
            </a:ext>
          </a:extLst>
        </p:spPr>
        <p:txBody>
          <a:bodyPr lIns="48767" tIns="48767" rIns="48767" bIns="48767">
            <a:normAutofit fontScale="100000" lnSpcReduction="0"/>
          </a:bodyPr>
          <a:lstStyle>
            <a:lvl1pPr algn="r" defTabSz="1300480">
              <a:defRPr>
                <a:solidFill>
                  <a:srgbClr val="000000"/>
                </a:solidFill>
                <a:uFill>
                  <a:solidFill>
                    <a:srgbClr val="000000"/>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Screen Shot 2013-04-19 at 15.09.11.png" descr="Screen Shot 2013-04-19 at 15.09.11.png"/>
          <p:cNvPicPr>
            <a:picLocks noChangeAspect="1"/>
          </p:cNvPicPr>
          <p:nvPr/>
        </p:nvPicPr>
        <p:blipFill>
          <a:blip r:embed="rId2">
            <a:extLst/>
          </a:blip>
          <a:stretch>
            <a:fillRect/>
          </a:stretch>
        </p:blipFill>
        <p:spPr>
          <a:xfrm>
            <a:off x="796544" y="1804416"/>
            <a:ext cx="23863808" cy="6131674"/>
          </a:xfrm>
          <a:prstGeom prst="rect">
            <a:avLst/>
          </a:prstGeom>
          <a:ln w="12700">
            <a:miter lim="400000"/>
          </a:ln>
        </p:spPr>
      </p:pic>
      <p:sp>
        <p:nvSpPr>
          <p:cNvPr id="243" name="Slide Number"/>
          <p:cNvSpPr txBox="1"/>
          <p:nvPr>
            <p:ph type="sldNum" sz="quarter" idx="4294967295"/>
          </p:nvPr>
        </p:nvSpPr>
        <p:spPr>
          <a:xfrm>
            <a:off x="11987625" y="9194574"/>
            <a:ext cx="366936" cy="357633"/>
          </a:xfrm>
          <a:prstGeom prst="rect">
            <a:avLst/>
          </a:prstGeom>
          <a:ln w="3175">
            <a:round/>
          </a:ln>
          <a:extLst>
            <a:ext uri="{C572A759-6A51-4108-AA02-DFA0A04FC94B}">
              <ma14:wrappingTextBoxFlag xmlns:ma14="http://schemas.microsoft.com/office/mac/drawingml/2011/main" val="1"/>
            </a:ext>
          </a:extLst>
        </p:spPr>
        <p:txBody>
          <a:bodyPr lIns="48767" tIns="48767" rIns="48767" bIns="48767"/>
          <a:lstStyle>
            <a:lvl1pPr algn="r" defTabSz="1300480">
              <a:defRPr>
                <a:solidFill>
                  <a:srgbClr val="000000"/>
                </a:solidFill>
                <a:uFill>
                  <a:solidFill>
                    <a:srgbClr val="000000"/>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45" name="Screenshot 2019-05-09 at 15.53.45.png" descr="Screenshot 2019-05-09 at 15.53.45.png"/>
          <p:cNvPicPr>
            <a:picLocks noChangeAspect="1"/>
          </p:cNvPicPr>
          <p:nvPr/>
        </p:nvPicPr>
        <p:blipFill>
          <a:blip r:embed="rId2">
            <a:extLst/>
          </a:blip>
          <a:stretch>
            <a:fillRect/>
          </a:stretch>
        </p:blipFill>
        <p:spPr>
          <a:xfrm>
            <a:off x="349741" y="-2425452"/>
            <a:ext cx="12527836" cy="11345746"/>
          </a:xfrm>
          <a:prstGeom prst="rect">
            <a:avLst/>
          </a:prstGeom>
          <a:ln w="12700">
            <a:miter lim="400000"/>
          </a:ln>
        </p:spPr>
      </p:pic>
      <p:sp>
        <p:nvSpPr>
          <p:cNvPr id="246" name="Effects of Tween 80 on Growth and Biofilm Formation in Laboratory Media…"/>
          <p:cNvSpPr txBox="1"/>
          <p:nvPr/>
        </p:nvSpPr>
        <p:spPr>
          <a:xfrm>
            <a:off x="2547112" y="5316220"/>
            <a:ext cx="10355072" cy="7149085"/>
          </a:xfrm>
          <a:prstGeom prst="rect">
            <a:avLst/>
          </a:prstGeom>
          <a:solidFill>
            <a:srgbClr val="ECF5F9">
              <a:alpha val="90000"/>
            </a:srgbClr>
          </a:solidFill>
          <a:ln w="38100">
            <a:solidFill>
              <a:srgbClr val="515151">
                <a:alpha val="90000"/>
              </a:srgbClr>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4200">
                <a:latin typeface="Calibri"/>
                <a:ea typeface="Calibri"/>
                <a:cs typeface="Calibri"/>
                <a:sym typeface="Calibri"/>
              </a:rPr>
              <a:t>Effects of Tween 80 on Growth and Biofilm Formation in Laboratory Media </a:t>
            </a:r>
            <a:endParaRPr b="1" sz="4200">
              <a:latin typeface="Calibri"/>
              <a:ea typeface="Calibri"/>
              <a:cs typeface="Calibri"/>
              <a:sym typeface="Calibri"/>
            </a:endParaR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br>
              <a:rPr sz="2800">
                <a:latin typeface="Calibri"/>
                <a:ea typeface="Calibri"/>
                <a:cs typeface="Calibri"/>
                <a:sym typeface="Calibri"/>
              </a:rPr>
            </a:br>
            <a:r>
              <a:rPr sz="2800">
                <a:latin typeface="Calibri"/>
                <a:ea typeface="Calibri"/>
                <a:cs typeface="Calibri"/>
                <a:sym typeface="Calibri"/>
              </a:rPr>
              <a:t>Addition of 0.1% Tween 80 to laboratory growth media increased the growth rate of planktonic S. aureus batch cultures, and it also increased the total biomass when S. aureus was grown as biofilms… </a:t>
            </a:r>
            <a:endParaRPr sz="2800">
              <a:latin typeface="Calibri"/>
              <a:ea typeface="Calibri"/>
              <a:cs typeface="Calibri"/>
              <a:sym typeface="Calibri"/>
            </a:endParaR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sz="2800">
                <a:latin typeface="Calibri"/>
                <a:ea typeface="Calibri"/>
                <a:cs typeface="Calibri"/>
                <a:sym typeface="Calibri"/>
              </a:rPr>
              <a:t>Tween 80 lowered the antibacterial efficacy of two hydrophobic antimicrobials: rifampicin and the essential oil isoeugenol. </a:t>
            </a:r>
            <a:endParaRPr sz="2800">
              <a:latin typeface="Calibri"/>
              <a:ea typeface="Calibri"/>
              <a:cs typeface="Calibri"/>
              <a:sym typeface="Calibri"/>
            </a:endParaR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br>
              <a:rPr sz="2800">
                <a:latin typeface="Calibri"/>
                <a:ea typeface="Calibri"/>
                <a:cs typeface="Calibri"/>
                <a:sym typeface="Calibri"/>
              </a:rPr>
            </a:b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3000">
                <a:latin typeface="Calibri"/>
                <a:ea typeface="Calibri"/>
                <a:cs typeface="Calibri"/>
                <a:sym typeface="Calibri"/>
              </a:rPr>
              <a:t>Puri B.K.</a:t>
            </a:r>
            <a:br>
              <a:rPr b="1" sz="3200">
                <a:latin typeface="Calibri"/>
                <a:ea typeface="Calibri"/>
                <a:cs typeface="Calibri"/>
                <a:sym typeface="Calibri"/>
              </a:rPr>
            </a:br>
            <a:r>
              <a:rPr b="1" sz="2200">
                <a:latin typeface="Calibri"/>
                <a:ea typeface="Calibri"/>
                <a:cs typeface="Calibri"/>
                <a:sym typeface="Calibri"/>
              </a:rPr>
              <a:t> Prostaglandins, Leukotrienes &amp; Essential Fatty Acids, 2007; 77: 101-103</a:t>
            </a:r>
            <a:r>
              <a:rPr sz="2000">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Pasted Graphic.png" descr="Pasted Graphic.png"/>
          <p:cNvPicPr>
            <a:picLocks noChangeAspect="1"/>
          </p:cNvPicPr>
          <p:nvPr/>
        </p:nvPicPr>
        <p:blipFill>
          <a:blip r:embed="rId2">
            <a:extLst/>
          </a:blip>
          <a:stretch>
            <a:fillRect/>
          </a:stretch>
        </p:blipFill>
        <p:spPr>
          <a:xfrm>
            <a:off x="552655" y="679884"/>
            <a:ext cx="11899490" cy="8393831"/>
          </a:xfrm>
          <a:prstGeom prst="rect">
            <a:avLst/>
          </a:prstGeom>
          <a:ln w="12700">
            <a:miter lim="400000"/>
          </a:ln>
        </p:spPr>
      </p:pic>
      <p:sp>
        <p:nvSpPr>
          <p:cNvPr id="189" name="Text"/>
          <p:cNvSpPr txBox="1"/>
          <p:nvPr/>
        </p:nvSpPr>
        <p:spPr>
          <a:xfrm>
            <a:off x="2171604" y="3387251"/>
            <a:ext cx="127001" cy="4529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355600">
              <a:defRPr b="0" sz="1200">
                <a:solidFill>
                  <a:srgbClr val="000000"/>
                </a:solidFil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Membrane composition"/>
          <p:cNvSpPr txBox="1"/>
          <p:nvPr>
            <p:ph type="title"/>
          </p:nvPr>
        </p:nvSpPr>
        <p:spPr>
          <a:prstGeom prst="rect">
            <a:avLst/>
          </a:prstGeom>
        </p:spPr>
        <p:txBody>
          <a:bodyPr/>
          <a:lstStyle>
            <a:lvl1pPr defTabSz="572516">
              <a:defRPr sz="7840"/>
            </a:lvl1pPr>
          </a:lstStyle>
          <a:p>
            <a:pPr/>
            <a:r>
              <a:t>Membrane composition</a:t>
            </a:r>
          </a:p>
        </p:txBody>
      </p:sp>
      <p:sp>
        <p:nvSpPr>
          <p:cNvPr id="249" name="Unsaturated 1/3…"/>
          <p:cNvSpPr txBox="1"/>
          <p:nvPr>
            <p:ph type="body" sz="half" idx="1"/>
          </p:nvPr>
        </p:nvSpPr>
        <p:spPr>
          <a:xfrm>
            <a:off x="1464534" y="2082800"/>
            <a:ext cx="9791900" cy="4675453"/>
          </a:xfrm>
          <a:prstGeom prst="rect">
            <a:avLst/>
          </a:prstGeom>
        </p:spPr>
        <p:txBody>
          <a:bodyPr/>
          <a:lstStyle/>
          <a:p>
            <a:pPr marL="444499" indent="-444499">
              <a:defRPr sz="3900"/>
            </a:pPr>
            <a:r>
              <a:t>Unsaturated 1/3</a:t>
            </a:r>
          </a:p>
          <a:p>
            <a:pPr marL="444499" indent="-444499">
              <a:defRPr sz="3900"/>
            </a:pPr>
            <a:r>
              <a:t>Saturated 1/3</a:t>
            </a:r>
          </a:p>
          <a:p>
            <a:pPr marL="444499" indent="-444499">
              <a:defRPr sz="3900"/>
            </a:pPr>
            <a:r>
              <a:t>Cholesterol 1/3</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ipid rafts"/>
          <p:cNvSpPr txBox="1"/>
          <p:nvPr>
            <p:ph type="title"/>
          </p:nvPr>
        </p:nvSpPr>
        <p:spPr>
          <a:xfrm>
            <a:off x="952500" y="444500"/>
            <a:ext cx="11099800" cy="1103776"/>
          </a:xfrm>
          <a:prstGeom prst="rect">
            <a:avLst/>
          </a:prstGeom>
        </p:spPr>
        <p:txBody>
          <a:bodyPr/>
          <a:lstStyle>
            <a:lvl1pPr defTabSz="484886">
              <a:defRPr sz="6640"/>
            </a:lvl1pPr>
          </a:lstStyle>
          <a:p>
            <a:pPr/>
            <a:r>
              <a:t>Lipid rafts</a:t>
            </a:r>
          </a:p>
        </p:txBody>
      </p:sp>
      <p:pic>
        <p:nvPicPr>
          <p:cNvPr id="252" name="800px-Lipid_raft_organisation_scheme.svg.png" descr="800px-Lipid_raft_organisation_scheme.svg.png"/>
          <p:cNvPicPr>
            <a:picLocks noChangeAspect="1"/>
          </p:cNvPicPr>
          <p:nvPr/>
        </p:nvPicPr>
        <p:blipFill>
          <a:blip r:embed="rId2">
            <a:extLst/>
          </a:blip>
          <a:stretch>
            <a:fillRect/>
          </a:stretch>
        </p:blipFill>
        <p:spPr>
          <a:xfrm>
            <a:off x="-368291" y="2391255"/>
            <a:ext cx="17277166" cy="576625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aturated fatty acids"/>
          <p:cNvSpPr txBox="1"/>
          <p:nvPr>
            <p:ph type="title"/>
          </p:nvPr>
        </p:nvSpPr>
        <p:spPr>
          <a:prstGeom prst="rect">
            <a:avLst/>
          </a:prstGeom>
        </p:spPr>
        <p:txBody>
          <a:bodyPr/>
          <a:lstStyle/>
          <a:p>
            <a:pPr/>
            <a:r>
              <a:t>Saturated fatty acids</a:t>
            </a:r>
          </a:p>
        </p:txBody>
      </p:sp>
      <p:sp>
        <p:nvSpPr>
          <p:cNvPr id="255" name="Less fluid…"/>
          <p:cNvSpPr txBox="1"/>
          <p:nvPr>
            <p:ph type="body" idx="1"/>
          </p:nvPr>
        </p:nvSpPr>
        <p:spPr>
          <a:prstGeom prst="rect">
            <a:avLst/>
          </a:prstGeom>
        </p:spPr>
        <p:txBody>
          <a:bodyPr/>
          <a:lstStyle/>
          <a:p>
            <a:pPr/>
            <a:r>
              <a:t>Less fluid</a:t>
            </a:r>
          </a:p>
          <a:p>
            <a:pPr/>
            <a:r>
              <a:t>More stable</a:t>
            </a:r>
          </a:p>
          <a:p>
            <a:pPr/>
            <a:r>
              <a:t>Form rafts around proteins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Unsaturated fatty acids"/>
          <p:cNvSpPr txBox="1"/>
          <p:nvPr>
            <p:ph type="title"/>
          </p:nvPr>
        </p:nvSpPr>
        <p:spPr>
          <a:prstGeom prst="rect">
            <a:avLst/>
          </a:prstGeom>
        </p:spPr>
        <p:txBody>
          <a:bodyPr/>
          <a:lstStyle/>
          <a:p>
            <a:pPr/>
            <a:r>
              <a:t>Unsaturated fatty acids</a:t>
            </a:r>
          </a:p>
        </p:txBody>
      </p:sp>
      <p:sp>
        <p:nvSpPr>
          <p:cNvPr id="258" name="Lower melting point…"/>
          <p:cNvSpPr txBox="1"/>
          <p:nvPr>
            <p:ph type="body" idx="1"/>
          </p:nvPr>
        </p:nvSpPr>
        <p:spPr>
          <a:prstGeom prst="rect">
            <a:avLst/>
          </a:prstGeom>
        </p:spPr>
        <p:txBody>
          <a:bodyPr/>
          <a:lstStyle/>
          <a:p>
            <a:pPr/>
            <a:r>
              <a:t>Lower melting point</a:t>
            </a:r>
          </a:p>
          <a:p>
            <a:pPr/>
            <a:r>
              <a:t>Greater fluidity</a:t>
            </a:r>
          </a:p>
          <a:p>
            <a:pPr/>
          </a:p>
          <a:p>
            <a:pPr/>
            <a:r>
              <a:t>18:0w                       70 C</a:t>
            </a:r>
          </a:p>
          <a:p>
            <a:pPr/>
            <a:r>
              <a:t>18:1w9                      13 C</a:t>
            </a:r>
          </a:p>
          <a:p>
            <a:pPr/>
            <a:r>
              <a:t>18:1w3                       -5 C</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Membrane fluidity"/>
          <p:cNvSpPr txBox="1"/>
          <p:nvPr>
            <p:ph type="title"/>
          </p:nvPr>
        </p:nvSpPr>
        <p:spPr>
          <a:prstGeom prst="rect">
            <a:avLst/>
          </a:prstGeom>
        </p:spPr>
        <p:txBody>
          <a:bodyPr/>
          <a:lstStyle/>
          <a:p>
            <a:pPr/>
            <a:r>
              <a:t>Membrane fluidity</a:t>
            </a:r>
          </a:p>
        </p:txBody>
      </p:sp>
      <p:sp>
        <p:nvSpPr>
          <p:cNvPr id="263" name="Phospholipid methylation enhances membrane fluidity…"/>
          <p:cNvSpPr txBox="1"/>
          <p:nvPr>
            <p:ph type="body" idx="1"/>
          </p:nvPr>
        </p:nvSpPr>
        <p:spPr>
          <a:xfrm>
            <a:off x="1926408" y="2776220"/>
            <a:ext cx="9151984" cy="5722113"/>
          </a:xfrm>
          <a:prstGeom prst="rect">
            <a:avLst/>
          </a:prstGeom>
        </p:spPr>
        <p:txBody>
          <a:bodyPr/>
          <a:lstStyle/>
          <a:p>
            <a:pPr/>
            <a:r>
              <a:t>Phospholipid methylation enhances membrane fluidity</a:t>
            </a:r>
          </a:p>
          <a:p>
            <a:pPr/>
            <a:r>
              <a:t>Activates some receptors</a:t>
            </a:r>
          </a:p>
          <a:p>
            <a:pPr/>
            <a:r>
              <a:t>Inhibits others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droppedImage.pdf" descr="droppedImage.pdf"/>
          <p:cNvPicPr>
            <a:picLocks noChangeAspect="1"/>
          </p:cNvPicPr>
          <p:nvPr/>
        </p:nvPicPr>
        <p:blipFill>
          <a:blip r:embed="rId3">
            <a:extLst/>
          </a:blip>
          <a:stretch>
            <a:fillRect/>
          </a:stretch>
        </p:blipFill>
        <p:spPr>
          <a:xfrm>
            <a:off x="2243328" y="2227072"/>
            <a:ext cx="2080769" cy="5304493"/>
          </a:xfrm>
          <a:prstGeom prst="rect">
            <a:avLst/>
          </a:prstGeom>
          <a:ln w="12700">
            <a:miter lim="400000"/>
          </a:ln>
        </p:spPr>
      </p:pic>
      <p:pic>
        <p:nvPicPr>
          <p:cNvPr id="266" name="droppedImage.pdf" descr="droppedImage.pdf"/>
          <p:cNvPicPr>
            <a:picLocks noChangeAspect="1"/>
          </p:cNvPicPr>
          <p:nvPr/>
        </p:nvPicPr>
        <p:blipFill>
          <a:blip r:embed="rId4">
            <a:extLst/>
          </a:blip>
          <a:stretch>
            <a:fillRect/>
          </a:stretch>
        </p:blipFill>
        <p:spPr>
          <a:xfrm>
            <a:off x="9753600" y="682752"/>
            <a:ext cx="2477942" cy="3056129"/>
          </a:xfrm>
          <a:prstGeom prst="rect">
            <a:avLst/>
          </a:prstGeom>
          <a:ln w="12700">
            <a:miter lim="400000"/>
          </a:ln>
        </p:spPr>
      </p:pic>
      <p:pic>
        <p:nvPicPr>
          <p:cNvPr id="267" name="droppedImage.pdf" descr="droppedImage.pdf"/>
          <p:cNvPicPr>
            <a:picLocks noChangeAspect="1"/>
          </p:cNvPicPr>
          <p:nvPr/>
        </p:nvPicPr>
        <p:blipFill>
          <a:blip r:embed="rId5">
            <a:extLst/>
          </a:blip>
          <a:stretch>
            <a:fillRect/>
          </a:stretch>
        </p:blipFill>
        <p:spPr>
          <a:xfrm>
            <a:off x="5835903" y="2516482"/>
            <a:ext cx="1743878" cy="497433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droppedImage.pdf" descr="droppedImage.pdf"/>
          <p:cNvPicPr>
            <a:picLocks noChangeAspect="1"/>
          </p:cNvPicPr>
          <p:nvPr/>
        </p:nvPicPr>
        <p:blipFill>
          <a:blip r:embed="rId3">
            <a:extLst/>
          </a:blip>
          <a:stretch>
            <a:fillRect/>
          </a:stretch>
        </p:blipFill>
        <p:spPr>
          <a:xfrm>
            <a:off x="3397504" y="1488883"/>
            <a:ext cx="6193537" cy="677583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Heavy metals"/>
          <p:cNvSpPr txBox="1"/>
          <p:nvPr>
            <p:ph type="title"/>
          </p:nvPr>
        </p:nvSpPr>
        <p:spPr>
          <a:prstGeom prst="rect">
            <a:avLst/>
          </a:prstGeom>
        </p:spPr>
        <p:txBody>
          <a:bodyPr/>
          <a:lstStyle/>
          <a:p>
            <a:pPr/>
            <a:r>
              <a:t>Heavy metals</a:t>
            </a:r>
          </a:p>
        </p:txBody>
      </p:sp>
      <p:sp>
        <p:nvSpPr>
          <p:cNvPr id="276" name="Block methionine synthase activity…"/>
          <p:cNvSpPr txBox="1"/>
          <p:nvPr>
            <p:ph type="body" idx="1"/>
          </p:nvPr>
        </p:nvSpPr>
        <p:spPr>
          <a:prstGeom prst="rect">
            <a:avLst/>
          </a:prstGeom>
        </p:spPr>
        <p:txBody>
          <a:bodyPr/>
          <a:lstStyle/>
          <a:p>
            <a:pPr/>
            <a:r>
              <a:t>Block methionine synthase activity</a:t>
            </a:r>
          </a:p>
          <a:p>
            <a:pPr/>
            <a:r>
              <a:t>Probably by inactivating methylcobalamin</a:t>
            </a:r>
          </a:p>
          <a:p>
            <a:pPr/>
            <a:r>
              <a:t>Blocks methylation cycle</a:t>
            </a:r>
          </a:p>
          <a:p>
            <a:pPr/>
            <a:r>
              <a:t>Increases homocysteine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ASD"/>
          <p:cNvSpPr txBox="1"/>
          <p:nvPr>
            <p:ph type="title"/>
          </p:nvPr>
        </p:nvSpPr>
        <p:spPr>
          <a:xfrm>
            <a:off x="952500" y="457200"/>
            <a:ext cx="11099800" cy="1111647"/>
          </a:xfrm>
          <a:prstGeom prst="rect">
            <a:avLst/>
          </a:prstGeom>
        </p:spPr>
        <p:txBody>
          <a:bodyPr/>
          <a:lstStyle>
            <a:lvl1pPr>
              <a:defRPr sz="4000">
                <a:latin typeface="Trebuchet MS"/>
                <a:ea typeface="Trebuchet MS"/>
                <a:cs typeface="Trebuchet MS"/>
                <a:sym typeface="Trebuchet MS"/>
              </a:defRPr>
            </a:lvl1pPr>
          </a:lstStyle>
          <a:p>
            <a:pPr>
              <a:defRPr sz="1800"/>
            </a:pPr>
            <a:r>
              <a:rPr sz="4000"/>
              <a:t>ASD</a:t>
            </a:r>
          </a:p>
        </p:txBody>
      </p:sp>
      <p:sp>
        <p:nvSpPr>
          <p:cNvPr id="279" name="85% of mothers of ASD children have hypersensitivity to nickel…"/>
          <p:cNvSpPr txBox="1"/>
          <p:nvPr>
            <p:ph type="body" idx="1"/>
          </p:nvPr>
        </p:nvSpPr>
        <p:spPr>
          <a:xfrm>
            <a:off x="952500" y="1927025"/>
            <a:ext cx="11099800" cy="6962975"/>
          </a:xfrm>
          <a:prstGeom prst="rect">
            <a:avLst/>
          </a:prstGeom>
        </p:spPr>
        <p:txBody>
          <a:bodyPr/>
          <a:lstStyle/>
          <a:p>
            <a:pPr marL="889000" indent="-889000">
              <a:defRPr sz="1800"/>
            </a:pPr>
            <a:r>
              <a:rPr sz="3600"/>
              <a:t>85% of mothers of ASD children have hypersensitivity to nickel</a:t>
            </a:r>
            <a:endParaRPr sz="3600"/>
          </a:p>
          <a:p>
            <a:pPr marL="889000" indent="-889000">
              <a:defRPr sz="1800"/>
            </a:pPr>
            <a:r>
              <a:rPr sz="3600"/>
              <a:t>ASD children post-MMR show Stimulation Indices;</a:t>
            </a:r>
            <a:endParaRPr sz="3600"/>
          </a:p>
          <a:p>
            <a:pPr lvl="1" marL="1333500" indent="-889000">
              <a:defRPr sz="1800"/>
            </a:pPr>
            <a:r>
              <a:rPr sz="3600"/>
              <a:t>myelin basic protein 5</a:t>
            </a:r>
            <a:endParaRPr sz="3600"/>
          </a:p>
          <a:p>
            <a:pPr lvl="1" marL="1333500" indent="-889000">
              <a:defRPr sz="1800"/>
            </a:pPr>
            <a:r>
              <a:rPr sz="3600"/>
              <a:t>Hg   10</a:t>
            </a:r>
            <a:endParaRPr sz="3600"/>
          </a:p>
          <a:p>
            <a:pPr lvl="1" marL="1333500" indent="-889000">
              <a:defRPr sz="1800"/>
            </a:pPr>
            <a:r>
              <a:rPr sz="3600"/>
              <a:t>MBP+Hg  100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Screenshot 2019-05-09 at 11.56.07.png" descr="Screenshot 2019-05-09 at 11.56.07.png"/>
          <p:cNvPicPr>
            <a:picLocks noChangeAspect="1"/>
          </p:cNvPicPr>
          <p:nvPr/>
        </p:nvPicPr>
        <p:blipFill>
          <a:blip r:embed="rId2">
            <a:extLst/>
          </a:blip>
          <a:stretch>
            <a:fillRect/>
          </a:stretch>
        </p:blipFill>
        <p:spPr>
          <a:xfrm>
            <a:off x="793750" y="831850"/>
            <a:ext cx="11417300" cy="80899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Screenshot 2019-05-09 at 11.56.27.png" descr="Screenshot 2019-05-09 at 11.56.27.png"/>
          <p:cNvPicPr>
            <a:picLocks noChangeAspect="1"/>
          </p:cNvPicPr>
          <p:nvPr/>
        </p:nvPicPr>
        <p:blipFill>
          <a:blip r:embed="rId2">
            <a:extLst/>
          </a:blip>
          <a:stretch>
            <a:fillRect/>
          </a:stretch>
        </p:blipFill>
        <p:spPr>
          <a:xfrm>
            <a:off x="320613" y="301537"/>
            <a:ext cx="12363574" cy="915052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J Nutr Med 1990"/>
          <p:cNvSpPr txBox="1"/>
          <p:nvPr>
            <p:ph type="body" idx="13"/>
          </p:nvPr>
        </p:nvSpPr>
        <p:spPr>
          <a:prstGeom prst="rect">
            <a:avLst/>
          </a:prstGeom>
        </p:spPr>
        <p:txBody>
          <a:bodyPr/>
          <a:lstStyle/>
          <a:p>
            <a:pPr/>
            <a:r>
              <a:t>J Nutr Med 1990</a:t>
            </a:r>
          </a:p>
        </p:txBody>
      </p:sp>
      <p:sp>
        <p:nvSpPr>
          <p:cNvPr id="196" name="“On the basis of research that has already been published, it could be considered bordering on professional negligence for physicians and surgeons not to take into consideration nutritional and environmental factors (as well as genetic, lifestyle, psychological and spiritual factors), in their approach to patients.”"/>
          <p:cNvSpPr txBox="1"/>
          <p:nvPr>
            <p:ph type="body" idx="14"/>
          </p:nvPr>
        </p:nvSpPr>
        <p:spPr>
          <a:xfrm>
            <a:off x="1270000" y="2225799"/>
            <a:ext cx="10464800" cy="3733976"/>
          </a:xfrm>
          <a:prstGeom prst="rect">
            <a:avLst/>
          </a:prstGeom>
        </p:spPr>
        <p:txBody>
          <a:bodyPr/>
          <a:lstStyle/>
          <a:p>
            <a:pPr/>
            <a:r>
              <a:t>“On the basis of research that has already been published, it could be considered bordering on professional negligence for physicians and surgeons not to take into consideration nutritional and environmental factors (as well as genetic, lifestyle, psychological and spiritual factors), in their approach to patients.”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Screenshot 2019-05-09 at 11.39.07.png" descr="Screenshot 2019-05-09 at 11.39.07.png"/>
          <p:cNvPicPr>
            <a:picLocks noChangeAspect="1"/>
          </p:cNvPicPr>
          <p:nvPr/>
        </p:nvPicPr>
        <p:blipFill>
          <a:blip r:embed="rId2">
            <a:extLst/>
          </a:blip>
          <a:stretch>
            <a:fillRect/>
          </a:stretch>
        </p:blipFill>
        <p:spPr>
          <a:xfrm>
            <a:off x="1364874" y="211851"/>
            <a:ext cx="10275052" cy="932989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Essential fatty acids, immunity and viral infections. David Horrobin 1990…"/>
          <p:cNvSpPr txBox="1"/>
          <p:nvPr/>
        </p:nvSpPr>
        <p:spPr>
          <a:xfrm>
            <a:off x="132689" y="410820"/>
            <a:ext cx="12739422" cy="89319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p>
          <a:p>
            <a:pPr algn="l"/>
            <a:r>
              <a:t>Essential fatty acids, immunity and viral infections. David Horrobin 1990</a:t>
            </a:r>
          </a:p>
          <a:p>
            <a:pPr algn="l"/>
          </a:p>
          <a:p>
            <a:pPr algn="l"/>
            <a:r>
              <a:t>The pill, hormone replacement therapy, vascular and mood over-reactivity, and mineral imbalance. Ellen Grant 1998</a:t>
            </a:r>
          </a:p>
          <a:p>
            <a:pPr algn="l"/>
          </a:p>
          <a:p>
            <a:pPr algn="l"/>
            <a:r>
              <a:t>A clinical evaluation of a wheat-free diet. Gibson SLM et al 1995</a:t>
            </a:r>
          </a:p>
          <a:p>
            <a:pPr algn="l"/>
          </a:p>
          <a:p>
            <a:pPr algn="l"/>
            <a:r>
              <a:t>Adverse health effects of indoor molds. Curtis L et al 2004</a:t>
            </a:r>
          </a:p>
          <a:p>
            <a:pPr algn="l"/>
          </a:p>
          <a:p>
            <a:pPr algn="l"/>
            <a:r>
              <a:t>Multiple chemical sensitivity: Recognition and management. Keith Eaton et al 2000</a:t>
            </a:r>
          </a:p>
          <a:p>
            <a:pPr algn="l"/>
          </a:p>
          <a:p>
            <a:pPr algn="l"/>
            <a:r>
              <a:t>Gut fermentation or the “Auto-Brewery” syndrome. Hunnisett A, Howard J, Davies S 1990</a:t>
            </a:r>
          </a:p>
          <a:p>
            <a:pPr algn="l"/>
          </a:p>
          <a:p>
            <a:pPr algn="l"/>
            <a:r>
              <a:t>Reduction of chemical sensitivity by means of heat depuration, physical therapy and nutritional supplementation in a controlled environment. William Rea et al 1996</a:t>
            </a:r>
          </a:p>
          <a:p>
            <a:pPr algn="l"/>
          </a:p>
          <a:p>
            <a:pPr algn="l"/>
            <a:r>
              <a:t>Sulphur metabolism in autism. Rosemary Waring et al 2000</a:t>
            </a:r>
          </a:p>
          <a:p>
            <a:pPr algn="l"/>
          </a:p>
          <a:p>
            <a:pPr algn="l"/>
            <a:r>
              <a:t>Pharmacokinetics of oral vitamin C. Steven Hickey et al 2008</a:t>
            </a:r>
          </a:p>
          <a:p>
            <a:pPr algn="l"/>
          </a:p>
          <a:p>
            <a:pPr algn="l"/>
            <a:r>
              <a:t>The autism epidemic, vaccinations, and mercury. Bernard Rimland 2000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Neurodegeneration;…"/>
          <p:cNvSpPr txBox="1"/>
          <p:nvPr>
            <p:ph type="ctrTitle"/>
          </p:nvPr>
        </p:nvSpPr>
        <p:spPr>
          <a:xfrm>
            <a:off x="1270000" y="1638300"/>
            <a:ext cx="10464800" cy="2162523"/>
          </a:xfrm>
          <a:prstGeom prst="rect">
            <a:avLst/>
          </a:prstGeom>
        </p:spPr>
        <p:txBody>
          <a:bodyPr/>
          <a:lstStyle/>
          <a:p>
            <a:pPr defTabSz="473201">
              <a:defRPr sz="6480"/>
            </a:pPr>
            <a:r>
              <a:t>Neurodegeneration;</a:t>
            </a:r>
          </a:p>
          <a:p>
            <a:pPr defTabSz="473201">
              <a:defRPr sz="6480"/>
            </a:pPr>
            <a:r>
              <a:t>The Membrane Connection</a:t>
            </a:r>
          </a:p>
        </p:txBody>
      </p:sp>
      <p:sp>
        <p:nvSpPr>
          <p:cNvPr id="203" name="Dr Shideh Pouria…"/>
          <p:cNvSpPr txBox="1"/>
          <p:nvPr>
            <p:ph type="subTitle" sz="half" idx="1"/>
          </p:nvPr>
        </p:nvSpPr>
        <p:spPr>
          <a:xfrm>
            <a:off x="1270000" y="4597400"/>
            <a:ext cx="10464800" cy="2985542"/>
          </a:xfrm>
          <a:prstGeom prst="rect">
            <a:avLst/>
          </a:prstGeom>
        </p:spPr>
        <p:txBody>
          <a:bodyPr/>
          <a:lstStyle/>
          <a:p>
            <a:pPr/>
            <a:r>
              <a:t>Dr Shideh Pouria</a:t>
            </a:r>
          </a:p>
          <a:p>
            <a:pPr/>
            <a:r>
              <a:t>Dr Damien Downing</a:t>
            </a:r>
          </a:p>
          <a:p>
            <a:pPr/>
          </a:p>
          <a:p>
            <a:pPr/>
            <a:r>
              <a:t>BSEM Training</a:t>
            </a:r>
          </a:p>
          <a:p>
            <a:pPr/>
            <a:r>
              <a:t>10-05-2019</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Nutritional lipids"/>
          <p:cNvSpPr txBox="1"/>
          <p:nvPr>
            <p:ph type="title"/>
          </p:nvPr>
        </p:nvSpPr>
        <p:spPr>
          <a:prstGeom prst="rect">
            <a:avLst/>
          </a:prstGeom>
        </p:spPr>
        <p:txBody>
          <a:bodyPr/>
          <a:lstStyle/>
          <a:p>
            <a:pPr/>
            <a:r>
              <a:t>Nutritional lipids</a:t>
            </a:r>
          </a:p>
        </p:txBody>
      </p:sp>
      <p:sp>
        <p:nvSpPr>
          <p:cNvPr id="206" name="20% of lean body weight…"/>
          <p:cNvSpPr txBox="1"/>
          <p:nvPr>
            <p:ph type="body" idx="1"/>
          </p:nvPr>
        </p:nvSpPr>
        <p:spPr>
          <a:prstGeom prst="rect">
            <a:avLst/>
          </a:prstGeom>
        </p:spPr>
        <p:txBody>
          <a:bodyPr/>
          <a:lstStyle/>
          <a:p>
            <a:pPr/>
            <a:r>
              <a:t>20% of lean body weight</a:t>
            </a:r>
          </a:p>
          <a:p>
            <a:pPr/>
            <a:r>
              <a:t>for a 14 stone man = 40lbs lipids</a:t>
            </a:r>
          </a:p>
          <a:p>
            <a:pPr/>
            <a:r>
              <a:t>10% deficit is not uncommon</a:t>
            </a:r>
          </a:p>
          <a:p>
            <a:pPr/>
            <a:r>
              <a:t>can’t do it with pills - needs food</a:t>
            </a:r>
          </a:p>
          <a:p>
            <a:pPr/>
            <a:r>
              <a:t>~ 60% of the dry weight of brain is lipid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