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79" r:id="rId2"/>
    <p:sldId id="529" r:id="rId3"/>
    <p:sldId id="483" r:id="rId4"/>
    <p:sldId id="385" r:id="rId5"/>
    <p:sldId id="484" r:id="rId6"/>
    <p:sldId id="491" r:id="rId7"/>
    <p:sldId id="524" r:id="rId8"/>
    <p:sldId id="493" r:id="rId9"/>
    <p:sldId id="497" r:id="rId10"/>
    <p:sldId id="498" r:id="rId11"/>
    <p:sldId id="494" r:id="rId12"/>
    <p:sldId id="527" r:id="rId13"/>
    <p:sldId id="495" r:id="rId14"/>
    <p:sldId id="496" r:id="rId15"/>
    <p:sldId id="528" r:id="rId16"/>
    <p:sldId id="499" r:id="rId17"/>
    <p:sldId id="500" r:id="rId18"/>
    <p:sldId id="501" r:id="rId19"/>
    <p:sldId id="503" r:id="rId20"/>
    <p:sldId id="502" r:id="rId21"/>
    <p:sldId id="504" r:id="rId22"/>
    <p:sldId id="505" r:id="rId23"/>
    <p:sldId id="506" r:id="rId24"/>
    <p:sldId id="507" r:id="rId25"/>
    <p:sldId id="508" r:id="rId26"/>
    <p:sldId id="531" r:id="rId27"/>
    <p:sldId id="530" r:id="rId28"/>
    <p:sldId id="509" r:id="rId29"/>
    <p:sldId id="510" r:id="rId30"/>
    <p:sldId id="532" r:id="rId31"/>
    <p:sldId id="533" r:id="rId32"/>
    <p:sldId id="511" r:id="rId33"/>
    <p:sldId id="534" r:id="rId34"/>
    <p:sldId id="512" r:id="rId35"/>
    <p:sldId id="535" r:id="rId36"/>
    <p:sldId id="536" r:id="rId37"/>
    <p:sldId id="537" r:id="rId38"/>
    <p:sldId id="538" r:id="rId39"/>
    <p:sldId id="539" r:id="rId40"/>
    <p:sldId id="540" r:id="rId41"/>
    <p:sldId id="513" r:id="rId42"/>
    <p:sldId id="514" r:id="rId43"/>
    <p:sldId id="518" r:id="rId44"/>
    <p:sldId id="541" r:id="rId45"/>
    <p:sldId id="542" r:id="rId46"/>
    <p:sldId id="543" r:id="rId47"/>
    <p:sldId id="544" r:id="rId48"/>
    <p:sldId id="515" r:id="rId49"/>
    <p:sldId id="516" r:id="rId50"/>
    <p:sldId id="517" r:id="rId51"/>
    <p:sldId id="545" r:id="rId52"/>
    <p:sldId id="546" r:id="rId53"/>
    <p:sldId id="547" r:id="rId54"/>
    <p:sldId id="519" r:id="rId55"/>
    <p:sldId id="520" r:id="rId56"/>
    <p:sldId id="523"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817" autoAdjust="0"/>
    <p:restoredTop sz="94660"/>
  </p:normalViewPr>
  <p:slideViewPr>
    <p:cSldViewPr snapToGrid="0">
      <p:cViewPr varScale="1">
        <p:scale>
          <a:sx n="73" d="100"/>
          <a:sy n="73" d="100"/>
        </p:scale>
        <p:origin x="2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CC3D3-D7F7-4A29-AB4A-9F556F9C88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F8D8A84-6D32-4040-B132-FFAFD0E0AE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693BAB9-17DB-4DEE-A3AA-F31C43B99A5D}"/>
              </a:ext>
            </a:extLst>
          </p:cNvPr>
          <p:cNvSpPr>
            <a:spLocks noGrp="1"/>
          </p:cNvSpPr>
          <p:nvPr>
            <p:ph type="dt" sz="half" idx="10"/>
          </p:nvPr>
        </p:nvSpPr>
        <p:spPr/>
        <p:txBody>
          <a:bodyPr/>
          <a:lstStyle/>
          <a:p>
            <a:fld id="{89577E9F-B7E1-4D9E-B366-759803E9B69F}" type="datetimeFigureOut">
              <a:rPr lang="en-GB" smtClean="0"/>
              <a:t>04/02/2019</a:t>
            </a:fld>
            <a:endParaRPr lang="en-GB"/>
          </a:p>
        </p:txBody>
      </p:sp>
      <p:sp>
        <p:nvSpPr>
          <p:cNvPr id="5" name="Footer Placeholder 4">
            <a:extLst>
              <a:ext uri="{FF2B5EF4-FFF2-40B4-BE49-F238E27FC236}">
                <a16:creationId xmlns:a16="http://schemas.microsoft.com/office/drawing/2014/main" id="{446E58CE-43EA-4FD6-B492-984E6A47CA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1BAADB-2AF9-4718-952D-75F2AB225527}"/>
              </a:ext>
            </a:extLst>
          </p:cNvPr>
          <p:cNvSpPr>
            <a:spLocks noGrp="1"/>
          </p:cNvSpPr>
          <p:nvPr>
            <p:ph type="sldNum" sz="quarter" idx="12"/>
          </p:nvPr>
        </p:nvSpPr>
        <p:spPr/>
        <p:txBody>
          <a:bodyPr/>
          <a:lstStyle/>
          <a:p>
            <a:fld id="{6F32CFAF-D4AC-4AD5-80E0-3DBBCB169FFE}" type="slidenum">
              <a:rPr lang="en-GB" smtClean="0"/>
              <a:t>‹#›</a:t>
            </a:fld>
            <a:endParaRPr lang="en-GB"/>
          </a:p>
        </p:txBody>
      </p:sp>
    </p:spTree>
    <p:extLst>
      <p:ext uri="{BB962C8B-B14F-4D97-AF65-F5344CB8AC3E}">
        <p14:creationId xmlns:p14="http://schemas.microsoft.com/office/powerpoint/2010/main" val="1707398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EE6C6-AA6D-463B-8B44-9E335AE17F3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95115E5-8740-404B-991F-8E48E469169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8DDEF-B385-4CAA-8AAF-0B9328488BF6}"/>
              </a:ext>
            </a:extLst>
          </p:cNvPr>
          <p:cNvSpPr>
            <a:spLocks noGrp="1"/>
          </p:cNvSpPr>
          <p:nvPr>
            <p:ph type="dt" sz="half" idx="10"/>
          </p:nvPr>
        </p:nvSpPr>
        <p:spPr/>
        <p:txBody>
          <a:bodyPr/>
          <a:lstStyle/>
          <a:p>
            <a:fld id="{89577E9F-B7E1-4D9E-B366-759803E9B69F}" type="datetimeFigureOut">
              <a:rPr lang="en-GB" smtClean="0"/>
              <a:t>04/02/2019</a:t>
            </a:fld>
            <a:endParaRPr lang="en-GB"/>
          </a:p>
        </p:txBody>
      </p:sp>
      <p:sp>
        <p:nvSpPr>
          <p:cNvPr id="5" name="Footer Placeholder 4">
            <a:extLst>
              <a:ext uri="{FF2B5EF4-FFF2-40B4-BE49-F238E27FC236}">
                <a16:creationId xmlns:a16="http://schemas.microsoft.com/office/drawing/2014/main" id="{58F615AB-640D-413C-8C10-A2BC83EAB2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B4D93F-1BEE-464D-A5FD-ACE6AFFC8687}"/>
              </a:ext>
            </a:extLst>
          </p:cNvPr>
          <p:cNvSpPr>
            <a:spLocks noGrp="1"/>
          </p:cNvSpPr>
          <p:nvPr>
            <p:ph type="sldNum" sz="quarter" idx="12"/>
          </p:nvPr>
        </p:nvSpPr>
        <p:spPr/>
        <p:txBody>
          <a:bodyPr/>
          <a:lstStyle/>
          <a:p>
            <a:fld id="{6F32CFAF-D4AC-4AD5-80E0-3DBBCB169FFE}" type="slidenum">
              <a:rPr lang="en-GB" smtClean="0"/>
              <a:t>‹#›</a:t>
            </a:fld>
            <a:endParaRPr lang="en-GB"/>
          </a:p>
        </p:txBody>
      </p:sp>
    </p:spTree>
    <p:extLst>
      <p:ext uri="{BB962C8B-B14F-4D97-AF65-F5344CB8AC3E}">
        <p14:creationId xmlns:p14="http://schemas.microsoft.com/office/powerpoint/2010/main" val="1014320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1CB42F-E26A-4A2A-8EF4-FE5BE5724F0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9DD91E0-9F1B-4198-8C6A-0A774BF77E7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A4D37E-22C0-4A2F-9F16-BBCFBD695A4A}"/>
              </a:ext>
            </a:extLst>
          </p:cNvPr>
          <p:cNvSpPr>
            <a:spLocks noGrp="1"/>
          </p:cNvSpPr>
          <p:nvPr>
            <p:ph type="dt" sz="half" idx="10"/>
          </p:nvPr>
        </p:nvSpPr>
        <p:spPr/>
        <p:txBody>
          <a:bodyPr/>
          <a:lstStyle/>
          <a:p>
            <a:fld id="{89577E9F-B7E1-4D9E-B366-759803E9B69F}" type="datetimeFigureOut">
              <a:rPr lang="en-GB" smtClean="0"/>
              <a:t>04/02/2019</a:t>
            </a:fld>
            <a:endParaRPr lang="en-GB"/>
          </a:p>
        </p:txBody>
      </p:sp>
      <p:sp>
        <p:nvSpPr>
          <p:cNvPr id="5" name="Footer Placeholder 4">
            <a:extLst>
              <a:ext uri="{FF2B5EF4-FFF2-40B4-BE49-F238E27FC236}">
                <a16:creationId xmlns:a16="http://schemas.microsoft.com/office/drawing/2014/main" id="{8FC7C736-EDC8-44DE-A48E-33BF997A11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533F05-3A53-4445-844B-568FF5507FE5}"/>
              </a:ext>
            </a:extLst>
          </p:cNvPr>
          <p:cNvSpPr>
            <a:spLocks noGrp="1"/>
          </p:cNvSpPr>
          <p:nvPr>
            <p:ph type="sldNum" sz="quarter" idx="12"/>
          </p:nvPr>
        </p:nvSpPr>
        <p:spPr/>
        <p:txBody>
          <a:bodyPr/>
          <a:lstStyle/>
          <a:p>
            <a:fld id="{6F32CFAF-D4AC-4AD5-80E0-3DBBCB169FFE}" type="slidenum">
              <a:rPr lang="en-GB" smtClean="0"/>
              <a:t>‹#›</a:t>
            </a:fld>
            <a:endParaRPr lang="en-GB"/>
          </a:p>
        </p:txBody>
      </p:sp>
    </p:spTree>
    <p:extLst>
      <p:ext uri="{BB962C8B-B14F-4D97-AF65-F5344CB8AC3E}">
        <p14:creationId xmlns:p14="http://schemas.microsoft.com/office/powerpoint/2010/main" val="2322461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0F44B-CD7C-4984-B2AF-317763A037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060FB6-99E4-4123-8AF5-90259A5E39D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786FDA-7A07-46C2-97F3-131CEC848B0B}"/>
              </a:ext>
            </a:extLst>
          </p:cNvPr>
          <p:cNvSpPr>
            <a:spLocks noGrp="1"/>
          </p:cNvSpPr>
          <p:nvPr>
            <p:ph type="dt" sz="half" idx="10"/>
          </p:nvPr>
        </p:nvSpPr>
        <p:spPr/>
        <p:txBody>
          <a:bodyPr/>
          <a:lstStyle/>
          <a:p>
            <a:fld id="{89577E9F-B7E1-4D9E-B366-759803E9B69F}" type="datetimeFigureOut">
              <a:rPr lang="en-GB" smtClean="0"/>
              <a:t>04/02/2019</a:t>
            </a:fld>
            <a:endParaRPr lang="en-GB"/>
          </a:p>
        </p:txBody>
      </p:sp>
      <p:sp>
        <p:nvSpPr>
          <p:cNvPr id="5" name="Footer Placeholder 4">
            <a:extLst>
              <a:ext uri="{FF2B5EF4-FFF2-40B4-BE49-F238E27FC236}">
                <a16:creationId xmlns:a16="http://schemas.microsoft.com/office/drawing/2014/main" id="{8905243F-426D-427D-BFFA-F66188211D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9A582E-1CC6-478B-BBE4-C063EC32E38C}"/>
              </a:ext>
            </a:extLst>
          </p:cNvPr>
          <p:cNvSpPr>
            <a:spLocks noGrp="1"/>
          </p:cNvSpPr>
          <p:nvPr>
            <p:ph type="sldNum" sz="quarter" idx="12"/>
          </p:nvPr>
        </p:nvSpPr>
        <p:spPr/>
        <p:txBody>
          <a:bodyPr/>
          <a:lstStyle/>
          <a:p>
            <a:fld id="{6F32CFAF-D4AC-4AD5-80E0-3DBBCB169FFE}" type="slidenum">
              <a:rPr lang="en-GB" smtClean="0"/>
              <a:t>‹#›</a:t>
            </a:fld>
            <a:endParaRPr lang="en-GB"/>
          </a:p>
        </p:txBody>
      </p:sp>
    </p:spTree>
    <p:extLst>
      <p:ext uri="{BB962C8B-B14F-4D97-AF65-F5344CB8AC3E}">
        <p14:creationId xmlns:p14="http://schemas.microsoft.com/office/powerpoint/2010/main" val="1249189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DFA47-76AF-4B3D-9B47-D28C22F8FE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72C4563-441E-4256-9385-AF50561A35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2106600-BC97-4DAE-A4F3-EC2ED70B7669}"/>
              </a:ext>
            </a:extLst>
          </p:cNvPr>
          <p:cNvSpPr>
            <a:spLocks noGrp="1"/>
          </p:cNvSpPr>
          <p:nvPr>
            <p:ph type="dt" sz="half" idx="10"/>
          </p:nvPr>
        </p:nvSpPr>
        <p:spPr/>
        <p:txBody>
          <a:bodyPr/>
          <a:lstStyle/>
          <a:p>
            <a:fld id="{89577E9F-B7E1-4D9E-B366-759803E9B69F}" type="datetimeFigureOut">
              <a:rPr lang="en-GB" smtClean="0"/>
              <a:t>04/02/2019</a:t>
            </a:fld>
            <a:endParaRPr lang="en-GB"/>
          </a:p>
        </p:txBody>
      </p:sp>
      <p:sp>
        <p:nvSpPr>
          <p:cNvPr id="5" name="Footer Placeholder 4">
            <a:extLst>
              <a:ext uri="{FF2B5EF4-FFF2-40B4-BE49-F238E27FC236}">
                <a16:creationId xmlns:a16="http://schemas.microsoft.com/office/drawing/2014/main" id="{9776239A-1AA8-49A0-8E5F-2CCF5524AF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642F86-8D77-4DEF-B19E-A0C5367BBEDE}"/>
              </a:ext>
            </a:extLst>
          </p:cNvPr>
          <p:cNvSpPr>
            <a:spLocks noGrp="1"/>
          </p:cNvSpPr>
          <p:nvPr>
            <p:ph type="sldNum" sz="quarter" idx="12"/>
          </p:nvPr>
        </p:nvSpPr>
        <p:spPr/>
        <p:txBody>
          <a:bodyPr/>
          <a:lstStyle/>
          <a:p>
            <a:fld id="{6F32CFAF-D4AC-4AD5-80E0-3DBBCB169FFE}" type="slidenum">
              <a:rPr lang="en-GB" smtClean="0"/>
              <a:t>‹#›</a:t>
            </a:fld>
            <a:endParaRPr lang="en-GB"/>
          </a:p>
        </p:txBody>
      </p:sp>
    </p:spTree>
    <p:extLst>
      <p:ext uri="{BB962C8B-B14F-4D97-AF65-F5344CB8AC3E}">
        <p14:creationId xmlns:p14="http://schemas.microsoft.com/office/powerpoint/2010/main" val="1867638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FA902-3367-476D-9414-335B4341DD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13C314-D0AF-4576-B4E3-242801DEC26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F1395E2-ADFD-4214-8089-324CEC41972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E6E1E64-3912-4AA6-B2D3-2CE48263E84A}"/>
              </a:ext>
            </a:extLst>
          </p:cNvPr>
          <p:cNvSpPr>
            <a:spLocks noGrp="1"/>
          </p:cNvSpPr>
          <p:nvPr>
            <p:ph type="dt" sz="half" idx="10"/>
          </p:nvPr>
        </p:nvSpPr>
        <p:spPr/>
        <p:txBody>
          <a:bodyPr/>
          <a:lstStyle/>
          <a:p>
            <a:fld id="{89577E9F-B7E1-4D9E-B366-759803E9B69F}" type="datetimeFigureOut">
              <a:rPr lang="en-GB" smtClean="0"/>
              <a:t>04/02/2019</a:t>
            </a:fld>
            <a:endParaRPr lang="en-GB"/>
          </a:p>
        </p:txBody>
      </p:sp>
      <p:sp>
        <p:nvSpPr>
          <p:cNvPr id="6" name="Footer Placeholder 5">
            <a:extLst>
              <a:ext uri="{FF2B5EF4-FFF2-40B4-BE49-F238E27FC236}">
                <a16:creationId xmlns:a16="http://schemas.microsoft.com/office/drawing/2014/main" id="{67A6992E-117B-4585-B351-EE9C1E94BC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56410C-4DF9-49F2-97BF-891D33020938}"/>
              </a:ext>
            </a:extLst>
          </p:cNvPr>
          <p:cNvSpPr>
            <a:spLocks noGrp="1"/>
          </p:cNvSpPr>
          <p:nvPr>
            <p:ph type="sldNum" sz="quarter" idx="12"/>
          </p:nvPr>
        </p:nvSpPr>
        <p:spPr/>
        <p:txBody>
          <a:bodyPr/>
          <a:lstStyle/>
          <a:p>
            <a:fld id="{6F32CFAF-D4AC-4AD5-80E0-3DBBCB169FFE}" type="slidenum">
              <a:rPr lang="en-GB" smtClean="0"/>
              <a:t>‹#›</a:t>
            </a:fld>
            <a:endParaRPr lang="en-GB"/>
          </a:p>
        </p:txBody>
      </p:sp>
    </p:spTree>
    <p:extLst>
      <p:ext uri="{BB962C8B-B14F-4D97-AF65-F5344CB8AC3E}">
        <p14:creationId xmlns:p14="http://schemas.microsoft.com/office/powerpoint/2010/main" val="587332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85E2D-C379-4AF1-AA04-992D14CA584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1020118-6CBB-45ED-8C53-71E38923FE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29E749B-7243-40A0-AF02-2DAFFC94685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F66D9A6-D994-4AAC-9FD0-5736B0BEBA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F98BD66-5443-4838-BA78-39329477A72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798A9DB-4224-42D8-9C59-CFDF5437AC07}"/>
              </a:ext>
            </a:extLst>
          </p:cNvPr>
          <p:cNvSpPr>
            <a:spLocks noGrp="1"/>
          </p:cNvSpPr>
          <p:nvPr>
            <p:ph type="dt" sz="half" idx="10"/>
          </p:nvPr>
        </p:nvSpPr>
        <p:spPr/>
        <p:txBody>
          <a:bodyPr/>
          <a:lstStyle/>
          <a:p>
            <a:fld id="{89577E9F-B7E1-4D9E-B366-759803E9B69F}" type="datetimeFigureOut">
              <a:rPr lang="en-GB" smtClean="0"/>
              <a:t>04/02/2019</a:t>
            </a:fld>
            <a:endParaRPr lang="en-GB"/>
          </a:p>
        </p:txBody>
      </p:sp>
      <p:sp>
        <p:nvSpPr>
          <p:cNvPr id="8" name="Footer Placeholder 7">
            <a:extLst>
              <a:ext uri="{FF2B5EF4-FFF2-40B4-BE49-F238E27FC236}">
                <a16:creationId xmlns:a16="http://schemas.microsoft.com/office/drawing/2014/main" id="{FC93E386-7914-45BC-9271-6DF708C4C80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A70A1F-32A7-4597-A036-4287C595FEA5}"/>
              </a:ext>
            </a:extLst>
          </p:cNvPr>
          <p:cNvSpPr>
            <a:spLocks noGrp="1"/>
          </p:cNvSpPr>
          <p:nvPr>
            <p:ph type="sldNum" sz="quarter" idx="12"/>
          </p:nvPr>
        </p:nvSpPr>
        <p:spPr/>
        <p:txBody>
          <a:bodyPr/>
          <a:lstStyle/>
          <a:p>
            <a:fld id="{6F32CFAF-D4AC-4AD5-80E0-3DBBCB169FFE}" type="slidenum">
              <a:rPr lang="en-GB" smtClean="0"/>
              <a:t>‹#›</a:t>
            </a:fld>
            <a:endParaRPr lang="en-GB"/>
          </a:p>
        </p:txBody>
      </p:sp>
    </p:spTree>
    <p:extLst>
      <p:ext uri="{BB962C8B-B14F-4D97-AF65-F5344CB8AC3E}">
        <p14:creationId xmlns:p14="http://schemas.microsoft.com/office/powerpoint/2010/main" val="2947755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A6995-F40B-47A3-B2BA-F3B3D3FC36D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B41D8B1-0553-4627-BB41-48D5092C7E0E}"/>
              </a:ext>
            </a:extLst>
          </p:cNvPr>
          <p:cNvSpPr>
            <a:spLocks noGrp="1"/>
          </p:cNvSpPr>
          <p:nvPr>
            <p:ph type="dt" sz="half" idx="10"/>
          </p:nvPr>
        </p:nvSpPr>
        <p:spPr/>
        <p:txBody>
          <a:bodyPr/>
          <a:lstStyle/>
          <a:p>
            <a:fld id="{89577E9F-B7E1-4D9E-B366-759803E9B69F}" type="datetimeFigureOut">
              <a:rPr lang="en-GB" smtClean="0"/>
              <a:t>04/02/2019</a:t>
            </a:fld>
            <a:endParaRPr lang="en-GB"/>
          </a:p>
        </p:txBody>
      </p:sp>
      <p:sp>
        <p:nvSpPr>
          <p:cNvPr id="4" name="Footer Placeholder 3">
            <a:extLst>
              <a:ext uri="{FF2B5EF4-FFF2-40B4-BE49-F238E27FC236}">
                <a16:creationId xmlns:a16="http://schemas.microsoft.com/office/drawing/2014/main" id="{DE21B759-5248-4BBC-8C00-AA026F1C236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3F09046-A060-4B58-8315-11BE1116BB85}"/>
              </a:ext>
            </a:extLst>
          </p:cNvPr>
          <p:cNvSpPr>
            <a:spLocks noGrp="1"/>
          </p:cNvSpPr>
          <p:nvPr>
            <p:ph type="sldNum" sz="quarter" idx="12"/>
          </p:nvPr>
        </p:nvSpPr>
        <p:spPr/>
        <p:txBody>
          <a:bodyPr/>
          <a:lstStyle/>
          <a:p>
            <a:fld id="{6F32CFAF-D4AC-4AD5-80E0-3DBBCB169FFE}" type="slidenum">
              <a:rPr lang="en-GB" smtClean="0"/>
              <a:t>‹#›</a:t>
            </a:fld>
            <a:endParaRPr lang="en-GB"/>
          </a:p>
        </p:txBody>
      </p:sp>
    </p:spTree>
    <p:extLst>
      <p:ext uri="{BB962C8B-B14F-4D97-AF65-F5344CB8AC3E}">
        <p14:creationId xmlns:p14="http://schemas.microsoft.com/office/powerpoint/2010/main" val="48308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C34367-F4E6-485B-8DE1-702AF802266F}"/>
              </a:ext>
            </a:extLst>
          </p:cNvPr>
          <p:cNvSpPr>
            <a:spLocks noGrp="1"/>
          </p:cNvSpPr>
          <p:nvPr>
            <p:ph type="dt" sz="half" idx="10"/>
          </p:nvPr>
        </p:nvSpPr>
        <p:spPr/>
        <p:txBody>
          <a:bodyPr/>
          <a:lstStyle/>
          <a:p>
            <a:fld id="{89577E9F-B7E1-4D9E-B366-759803E9B69F}" type="datetimeFigureOut">
              <a:rPr lang="en-GB" smtClean="0"/>
              <a:t>04/02/2019</a:t>
            </a:fld>
            <a:endParaRPr lang="en-GB"/>
          </a:p>
        </p:txBody>
      </p:sp>
      <p:sp>
        <p:nvSpPr>
          <p:cNvPr id="3" name="Footer Placeholder 2">
            <a:extLst>
              <a:ext uri="{FF2B5EF4-FFF2-40B4-BE49-F238E27FC236}">
                <a16:creationId xmlns:a16="http://schemas.microsoft.com/office/drawing/2014/main" id="{6E8E07FC-3D8A-448A-A872-74D0380BBFB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0212C7C-F5D8-4013-92AA-6FBD15E5F399}"/>
              </a:ext>
            </a:extLst>
          </p:cNvPr>
          <p:cNvSpPr>
            <a:spLocks noGrp="1"/>
          </p:cNvSpPr>
          <p:nvPr>
            <p:ph type="sldNum" sz="quarter" idx="12"/>
          </p:nvPr>
        </p:nvSpPr>
        <p:spPr/>
        <p:txBody>
          <a:bodyPr/>
          <a:lstStyle/>
          <a:p>
            <a:fld id="{6F32CFAF-D4AC-4AD5-80E0-3DBBCB169FFE}" type="slidenum">
              <a:rPr lang="en-GB" smtClean="0"/>
              <a:t>‹#›</a:t>
            </a:fld>
            <a:endParaRPr lang="en-GB"/>
          </a:p>
        </p:txBody>
      </p:sp>
    </p:spTree>
    <p:extLst>
      <p:ext uri="{BB962C8B-B14F-4D97-AF65-F5344CB8AC3E}">
        <p14:creationId xmlns:p14="http://schemas.microsoft.com/office/powerpoint/2010/main" val="2677457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B8A5D-4CD2-487B-AC39-98433A0289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BF6B432-6FF6-430A-8AB2-090FF6FF23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977FC3B-127D-419B-8A0A-646F448068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40BFD7B-2D4C-4F41-8F3A-0BC6315A8AE1}"/>
              </a:ext>
            </a:extLst>
          </p:cNvPr>
          <p:cNvSpPr>
            <a:spLocks noGrp="1"/>
          </p:cNvSpPr>
          <p:nvPr>
            <p:ph type="dt" sz="half" idx="10"/>
          </p:nvPr>
        </p:nvSpPr>
        <p:spPr/>
        <p:txBody>
          <a:bodyPr/>
          <a:lstStyle/>
          <a:p>
            <a:fld id="{89577E9F-B7E1-4D9E-B366-759803E9B69F}" type="datetimeFigureOut">
              <a:rPr lang="en-GB" smtClean="0"/>
              <a:t>04/02/2019</a:t>
            </a:fld>
            <a:endParaRPr lang="en-GB"/>
          </a:p>
        </p:txBody>
      </p:sp>
      <p:sp>
        <p:nvSpPr>
          <p:cNvPr id="6" name="Footer Placeholder 5">
            <a:extLst>
              <a:ext uri="{FF2B5EF4-FFF2-40B4-BE49-F238E27FC236}">
                <a16:creationId xmlns:a16="http://schemas.microsoft.com/office/drawing/2014/main" id="{CC689F63-5387-482F-BA42-05AFFED389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C072B97-F875-42D2-A722-7877FF00D682}"/>
              </a:ext>
            </a:extLst>
          </p:cNvPr>
          <p:cNvSpPr>
            <a:spLocks noGrp="1"/>
          </p:cNvSpPr>
          <p:nvPr>
            <p:ph type="sldNum" sz="quarter" idx="12"/>
          </p:nvPr>
        </p:nvSpPr>
        <p:spPr/>
        <p:txBody>
          <a:bodyPr/>
          <a:lstStyle/>
          <a:p>
            <a:fld id="{6F32CFAF-D4AC-4AD5-80E0-3DBBCB169FFE}" type="slidenum">
              <a:rPr lang="en-GB" smtClean="0"/>
              <a:t>‹#›</a:t>
            </a:fld>
            <a:endParaRPr lang="en-GB"/>
          </a:p>
        </p:txBody>
      </p:sp>
    </p:spTree>
    <p:extLst>
      <p:ext uri="{BB962C8B-B14F-4D97-AF65-F5344CB8AC3E}">
        <p14:creationId xmlns:p14="http://schemas.microsoft.com/office/powerpoint/2010/main" val="264373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0B23B-AF42-422F-846B-B6EE0E9CC0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C0E05E0-9411-4CD6-87C9-57CF1E39B5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7E61903-67D6-49DB-A191-3FA52CC854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CF3F2C0-E90A-4051-8687-E9D6946891E9}"/>
              </a:ext>
            </a:extLst>
          </p:cNvPr>
          <p:cNvSpPr>
            <a:spLocks noGrp="1"/>
          </p:cNvSpPr>
          <p:nvPr>
            <p:ph type="dt" sz="half" idx="10"/>
          </p:nvPr>
        </p:nvSpPr>
        <p:spPr/>
        <p:txBody>
          <a:bodyPr/>
          <a:lstStyle/>
          <a:p>
            <a:fld id="{89577E9F-B7E1-4D9E-B366-759803E9B69F}" type="datetimeFigureOut">
              <a:rPr lang="en-GB" smtClean="0"/>
              <a:t>04/02/2019</a:t>
            </a:fld>
            <a:endParaRPr lang="en-GB"/>
          </a:p>
        </p:txBody>
      </p:sp>
      <p:sp>
        <p:nvSpPr>
          <p:cNvPr id="6" name="Footer Placeholder 5">
            <a:extLst>
              <a:ext uri="{FF2B5EF4-FFF2-40B4-BE49-F238E27FC236}">
                <a16:creationId xmlns:a16="http://schemas.microsoft.com/office/drawing/2014/main" id="{6C556C3D-D39A-41A8-AAE3-1296D46933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F1C82B-9053-4294-A860-BF51326F0BFF}"/>
              </a:ext>
            </a:extLst>
          </p:cNvPr>
          <p:cNvSpPr>
            <a:spLocks noGrp="1"/>
          </p:cNvSpPr>
          <p:nvPr>
            <p:ph type="sldNum" sz="quarter" idx="12"/>
          </p:nvPr>
        </p:nvSpPr>
        <p:spPr/>
        <p:txBody>
          <a:bodyPr/>
          <a:lstStyle/>
          <a:p>
            <a:fld id="{6F32CFAF-D4AC-4AD5-80E0-3DBBCB169FFE}" type="slidenum">
              <a:rPr lang="en-GB" smtClean="0"/>
              <a:t>‹#›</a:t>
            </a:fld>
            <a:endParaRPr lang="en-GB"/>
          </a:p>
        </p:txBody>
      </p:sp>
    </p:spTree>
    <p:extLst>
      <p:ext uri="{BB962C8B-B14F-4D97-AF65-F5344CB8AC3E}">
        <p14:creationId xmlns:p14="http://schemas.microsoft.com/office/powerpoint/2010/main" val="4048734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E0343F-98C1-4504-A51C-20F7034E35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013468F-D591-4AD9-B167-1B16B70442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F9F5D7-20B2-4238-B0F4-D2A2A26B0A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577E9F-B7E1-4D9E-B366-759803E9B69F}" type="datetimeFigureOut">
              <a:rPr lang="en-GB" smtClean="0"/>
              <a:t>04/02/2019</a:t>
            </a:fld>
            <a:endParaRPr lang="en-GB"/>
          </a:p>
        </p:txBody>
      </p:sp>
      <p:sp>
        <p:nvSpPr>
          <p:cNvPr id="5" name="Footer Placeholder 4">
            <a:extLst>
              <a:ext uri="{FF2B5EF4-FFF2-40B4-BE49-F238E27FC236}">
                <a16:creationId xmlns:a16="http://schemas.microsoft.com/office/drawing/2014/main" id="{0AC9DDA0-596A-4FD6-AAA9-7027333603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000947E-5602-41A3-B259-EF3CA9A04C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32CFAF-D4AC-4AD5-80E0-3DBBCB169FFE}" type="slidenum">
              <a:rPr lang="en-GB" smtClean="0"/>
              <a:t>‹#›</a:t>
            </a:fld>
            <a:endParaRPr lang="en-GB"/>
          </a:p>
        </p:txBody>
      </p:sp>
    </p:spTree>
    <p:extLst>
      <p:ext uri="{BB962C8B-B14F-4D97-AF65-F5344CB8AC3E}">
        <p14:creationId xmlns:p14="http://schemas.microsoft.com/office/powerpoint/2010/main" val="2131808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doctormyhill.co.uk/"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Academy_of_Medical_Sciences" TargetMode="External"/><Relationship Id="rId2" Type="http://schemas.openxmlformats.org/officeDocument/2006/relationships/hyperlink" Target="https://en.wikipedia.org/wiki/Order_of_the_British_Empire" TargetMode="External"/><Relationship Id="rId1" Type="http://schemas.openxmlformats.org/officeDocument/2006/relationships/slideLayout" Target="../slideLayouts/slideLayout2.xml"/><Relationship Id="rId4" Type="http://schemas.openxmlformats.org/officeDocument/2006/relationships/hyperlink" Target="https://en.wikipedia.org/wiki/Royal_Society"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Epirus_(ancient_state)" TargetMode="External"/><Relationship Id="rId2" Type="http://schemas.openxmlformats.org/officeDocument/2006/relationships/hyperlink" Target="https://en.wikipedia.org/wiki/Pyrrhus_of_Epirus" TargetMode="External"/><Relationship Id="rId1" Type="http://schemas.openxmlformats.org/officeDocument/2006/relationships/slideLayout" Target="../slideLayouts/slideLayout2.xml"/><Relationship Id="rId4" Type="http://schemas.openxmlformats.org/officeDocument/2006/relationships/hyperlink" Target="https://en.wikipedia.org/wiki/Battle_of_Heraclea"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thyroidscience.com/reviews/derry/Derry.flu.iodine.9.19.09.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en.wikipedia.org/wiki/Iodine" TargetMode="External"/><Relationship Id="rId2" Type="http://schemas.openxmlformats.org/officeDocument/2006/relationships/hyperlink" Target="https://en.wikipedia.org/wiki/Thyroid_hormone" TargetMode="External"/><Relationship Id="rId1" Type="http://schemas.openxmlformats.org/officeDocument/2006/relationships/slideLayout" Target="../slideLayouts/slideLayout2.xml"/><Relationship Id="rId4" Type="http://schemas.openxmlformats.org/officeDocument/2006/relationships/hyperlink" Target="http://www.optimox.com/iodine-study-14"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goodreads.com/author/show/6172.S_ren_Kierkegaard"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B35D3D-D6EA-45BF-9022-C0EB23DA5EA0}"/>
              </a:ext>
            </a:extLst>
          </p:cNvPr>
          <p:cNvSpPr>
            <a:spLocks noGrp="1"/>
          </p:cNvSpPr>
          <p:nvPr>
            <p:ph type="title"/>
          </p:nvPr>
        </p:nvSpPr>
        <p:spPr/>
        <p:txBody>
          <a:bodyPr>
            <a:normAutofit/>
          </a:bodyPr>
          <a:lstStyle/>
          <a:p>
            <a:pPr algn="ctr"/>
            <a:r>
              <a:rPr lang="en-GB" dirty="0"/>
              <a:t>The Infection Game</a:t>
            </a:r>
          </a:p>
        </p:txBody>
      </p:sp>
      <p:sp>
        <p:nvSpPr>
          <p:cNvPr id="5" name="Content Placeholder 4">
            <a:extLst>
              <a:ext uri="{FF2B5EF4-FFF2-40B4-BE49-F238E27FC236}">
                <a16:creationId xmlns:a16="http://schemas.microsoft.com/office/drawing/2014/main" id="{A15BEF0C-1E57-42FD-8885-FA6DF0CB0EBE}"/>
              </a:ext>
            </a:extLst>
          </p:cNvPr>
          <p:cNvSpPr>
            <a:spLocks noGrp="1"/>
          </p:cNvSpPr>
          <p:nvPr>
            <p:ph idx="1"/>
          </p:nvPr>
        </p:nvSpPr>
        <p:spPr/>
        <p:txBody>
          <a:bodyPr/>
          <a:lstStyle/>
          <a:p>
            <a:pPr marL="0" indent="0" algn="ctr">
              <a:buNone/>
            </a:pPr>
            <a:r>
              <a:rPr lang="en-GB" altLang="en-US" sz="3600" dirty="0"/>
              <a:t>Dr Sarah Myhill MB BS</a:t>
            </a:r>
          </a:p>
          <a:p>
            <a:pPr marL="0" indent="0" algn="ctr">
              <a:buNone/>
            </a:pPr>
            <a:r>
              <a:rPr lang="en-GB" altLang="en-US" dirty="0"/>
              <a:t>Upper Weston  </a:t>
            </a:r>
            <a:r>
              <a:rPr lang="en-GB" altLang="en-US" dirty="0" err="1"/>
              <a:t>Llangunllo</a:t>
            </a:r>
            <a:r>
              <a:rPr lang="en-GB" altLang="en-US" dirty="0"/>
              <a:t>  Knighton Powys  LD7 1SL</a:t>
            </a:r>
          </a:p>
          <a:p>
            <a:pPr marL="0" indent="0" algn="ctr">
              <a:buNone/>
            </a:pPr>
            <a:r>
              <a:rPr lang="en-GB" altLang="en-US" dirty="0">
                <a:hlinkClick r:id="rId2"/>
              </a:rPr>
              <a:t>www.doctormyhill.co.uk</a:t>
            </a:r>
            <a:endParaRPr lang="en-GB" altLang="en-US" dirty="0"/>
          </a:p>
          <a:p>
            <a:pPr marL="0" indent="0" algn="ctr">
              <a:buNone/>
            </a:pPr>
            <a:r>
              <a:rPr lang="en-GB" altLang="en-US" dirty="0"/>
              <a:t>BSEM Training day Hallamshire Conference  Centre</a:t>
            </a:r>
          </a:p>
          <a:p>
            <a:pPr marL="0" indent="0" algn="ctr">
              <a:buNone/>
            </a:pPr>
            <a:r>
              <a:rPr lang="en-GB" dirty="0"/>
              <a:t>8 Feb 2019</a:t>
            </a:r>
          </a:p>
          <a:p>
            <a:pPr marL="0" indent="0" algn="ctr">
              <a:buNone/>
            </a:pPr>
            <a:r>
              <a:rPr lang="en-GB" dirty="0"/>
              <a:t>Spotlight </a:t>
            </a:r>
            <a:r>
              <a:rPr lang="en-GB"/>
              <a:t>on chronic infection</a:t>
            </a:r>
            <a:endParaRPr lang="en-GB" dirty="0"/>
          </a:p>
          <a:p>
            <a:pPr marL="0" indent="0" algn="ctr">
              <a:buNone/>
            </a:pPr>
            <a:r>
              <a:rPr lang="en-GB" sz="4000" i="1" dirty="0"/>
              <a:t>Life is an arms race</a:t>
            </a:r>
            <a:endParaRPr lang="en-GB" sz="4000" dirty="0"/>
          </a:p>
        </p:txBody>
      </p:sp>
    </p:spTree>
    <p:extLst>
      <p:ext uri="{BB962C8B-B14F-4D97-AF65-F5344CB8AC3E}">
        <p14:creationId xmlns:p14="http://schemas.microsoft.com/office/powerpoint/2010/main" val="3275392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9242B-3CB1-4ED4-8E19-C6EA386C51DD}"/>
              </a:ext>
            </a:extLst>
          </p:cNvPr>
          <p:cNvSpPr>
            <a:spLocks noGrp="1"/>
          </p:cNvSpPr>
          <p:nvPr>
            <p:ph type="title"/>
          </p:nvPr>
        </p:nvSpPr>
        <p:spPr/>
        <p:txBody>
          <a:bodyPr/>
          <a:lstStyle/>
          <a:p>
            <a:r>
              <a:rPr lang="en-GB" dirty="0"/>
              <a:t>The immune system is our standing army and it is being overwhelmed by the onslaught</a:t>
            </a:r>
          </a:p>
        </p:txBody>
      </p:sp>
      <p:sp>
        <p:nvSpPr>
          <p:cNvPr id="3" name="Content Placeholder 2">
            <a:extLst>
              <a:ext uri="{FF2B5EF4-FFF2-40B4-BE49-F238E27FC236}">
                <a16:creationId xmlns:a16="http://schemas.microsoft.com/office/drawing/2014/main" id="{FD611832-CDF6-47C4-8C62-CA6266583571}"/>
              </a:ext>
            </a:extLst>
          </p:cNvPr>
          <p:cNvSpPr>
            <a:spLocks noGrp="1"/>
          </p:cNvSpPr>
          <p:nvPr>
            <p:ph idx="1"/>
          </p:nvPr>
        </p:nvSpPr>
        <p:spPr/>
        <p:txBody>
          <a:bodyPr>
            <a:normAutofit lnSpcReduction="10000"/>
          </a:bodyPr>
          <a:lstStyle/>
          <a:p>
            <a:pPr marL="0" indent="0">
              <a:buNone/>
            </a:pPr>
            <a:r>
              <a:rPr lang="en-GB" dirty="0"/>
              <a:t>Modern Western life is causing immune havoc – we have more chronic degenerative disease, allergy, auto-immunity and cancer than ever before, the incidence of all is rising fast. The risk of pandemic plague is high. The situation is far too complex for ‘one drug’, ‘one vaccination’ measures. Do not wait for science to come up with a solution - it cannot and will not. Put in place the interventions now so that you are in pole position before the arms race bites.</a:t>
            </a:r>
          </a:p>
          <a:p>
            <a:pPr marL="0" indent="0">
              <a:buNone/>
            </a:pPr>
            <a:endParaRPr lang="en-GB" dirty="0"/>
          </a:p>
          <a:p>
            <a:pPr marL="0" indent="0" algn="ctr">
              <a:buNone/>
            </a:pPr>
            <a:r>
              <a:rPr lang="en-GB" i="1" dirty="0"/>
              <a:t>“The threat of antibiotic resistance [to mankind] is much more serious than global warming”</a:t>
            </a:r>
          </a:p>
          <a:p>
            <a:pPr marL="0" indent="0">
              <a:buNone/>
            </a:pPr>
            <a:r>
              <a:rPr lang="en-GB" sz="1800" i="1" dirty="0"/>
              <a:t>Dame Sally Claire Davies, </a:t>
            </a:r>
            <a:r>
              <a:rPr lang="en-GB" sz="1800" i="1" dirty="0">
                <a:hlinkClick r:id="rId2" tooltip="Order of the British Empire"/>
              </a:rPr>
              <a:t>DBE</a:t>
            </a:r>
            <a:r>
              <a:rPr lang="en-GB" sz="1800" i="1" dirty="0"/>
              <a:t>, </a:t>
            </a:r>
            <a:r>
              <a:rPr lang="en-GB" sz="1800" i="1" dirty="0">
                <a:hlinkClick r:id="rId3" tooltip="Academy of Medical Sciences"/>
              </a:rPr>
              <a:t>F Med Sci</a:t>
            </a:r>
            <a:r>
              <a:rPr lang="en-GB" sz="1800" i="1" dirty="0"/>
              <a:t>, </a:t>
            </a:r>
            <a:r>
              <a:rPr lang="en-GB" sz="1800" i="1" dirty="0">
                <a:hlinkClick r:id="rId4" tooltip="Royal Society"/>
              </a:rPr>
              <a:t>FRS</a:t>
            </a:r>
            <a:r>
              <a:rPr lang="en-GB" sz="1800" i="1" dirty="0"/>
              <a:t> Chief Medical Officer for England (1949  -   )</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462948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F5650-3E5A-4656-AEAC-8CD08B05CFF9}"/>
              </a:ext>
            </a:extLst>
          </p:cNvPr>
          <p:cNvSpPr>
            <a:spLocks noGrp="1"/>
          </p:cNvSpPr>
          <p:nvPr>
            <p:ph type="title"/>
          </p:nvPr>
        </p:nvSpPr>
        <p:spPr>
          <a:xfrm>
            <a:off x="659423" y="351693"/>
            <a:ext cx="10694377" cy="1338996"/>
          </a:xfrm>
        </p:spPr>
        <p:txBody>
          <a:bodyPr>
            <a:normAutofit/>
          </a:bodyPr>
          <a:lstStyle/>
          <a:p>
            <a:pPr algn="ctr"/>
            <a:r>
              <a:rPr lang="en-GB" sz="2800" dirty="0"/>
              <a:t>Microbes are clever and are rapidly adapting to the new free lunch. </a:t>
            </a:r>
            <a:br>
              <a:rPr lang="en-GB" sz="2800" dirty="0"/>
            </a:br>
            <a:r>
              <a:rPr lang="en-GB" sz="2800" dirty="0"/>
              <a:t>We are already losing the arms race</a:t>
            </a:r>
          </a:p>
        </p:txBody>
      </p:sp>
      <p:sp>
        <p:nvSpPr>
          <p:cNvPr id="3" name="Content Placeholder 2">
            <a:extLst>
              <a:ext uri="{FF2B5EF4-FFF2-40B4-BE49-F238E27FC236}">
                <a16:creationId xmlns:a16="http://schemas.microsoft.com/office/drawing/2014/main" id="{119CB5E8-2B7C-496C-9B7D-3353DA4A6180}"/>
              </a:ext>
            </a:extLst>
          </p:cNvPr>
          <p:cNvSpPr>
            <a:spLocks noGrp="1"/>
          </p:cNvSpPr>
          <p:nvPr>
            <p:ph idx="1"/>
          </p:nvPr>
        </p:nvSpPr>
        <p:spPr/>
        <p:txBody>
          <a:bodyPr>
            <a:normAutofit fontScale="92500" lnSpcReduction="10000"/>
          </a:bodyPr>
          <a:lstStyle/>
          <a:p>
            <a:pPr marL="0" indent="0">
              <a:buNone/>
            </a:pPr>
            <a:r>
              <a:rPr lang="en-GB" dirty="0"/>
              <a:t>The fight against infection is not a battle; it is a war.  And unlike, king </a:t>
            </a:r>
            <a:r>
              <a:rPr lang="en-GB" dirty="0">
                <a:hlinkClick r:id="rId2" tooltip="Pyrrhus of Epirus"/>
              </a:rPr>
              <a:t>Pyrrhus</a:t>
            </a:r>
            <a:r>
              <a:rPr lang="en-GB" dirty="0"/>
              <a:t> of </a:t>
            </a:r>
            <a:r>
              <a:rPr lang="en-GB" dirty="0">
                <a:hlinkClick r:id="rId3" tooltip="Epirus (ancient state)"/>
              </a:rPr>
              <a:t>Epirus</a:t>
            </a:r>
            <a:r>
              <a:rPr lang="en-GB" dirty="0"/>
              <a:t>, who won the battle of </a:t>
            </a:r>
            <a:r>
              <a:rPr lang="en-GB" dirty="0">
                <a:hlinkClick r:id="rId4" tooltip="Battle of Heraclea"/>
              </a:rPr>
              <a:t>Heraclea</a:t>
            </a:r>
            <a:r>
              <a:rPr lang="en-GB" dirty="0"/>
              <a:t> in 280 BC by beating the Romans, but lost the war (hence a ‘Pyrrhic victory’), we must concentrate on winning the war</a:t>
            </a:r>
            <a:r>
              <a:rPr lang="en-GB" b="1" dirty="0"/>
              <a:t>. </a:t>
            </a:r>
            <a:r>
              <a:rPr lang="en-GB" dirty="0"/>
              <a:t>This war is a marathon, not a sprint.</a:t>
            </a:r>
          </a:p>
          <a:p>
            <a:pPr marL="0" indent="0">
              <a:buNone/>
            </a:pPr>
            <a:r>
              <a:rPr lang="en-GB" dirty="0"/>
              <a:t>The war is waged throughout life. The battle is more like siege warfare with us humans defending our castle and the microbes fighting to get in. Babies are already losing this battle. </a:t>
            </a:r>
            <a:r>
              <a:rPr lang="en-GB" dirty="0" err="1"/>
              <a:t>Caesarian</a:t>
            </a:r>
            <a:r>
              <a:rPr lang="en-GB" dirty="0"/>
              <a:t> sections and bottle feeding mean babies are not correctly inoculated or fed. Oral thrush, a fungal infection of the mouth, is commonplace. Doctors appear completely unconcerned, but already the first battle has been lost. Fermenting mouths lead to fermenting guts. The gut is leaky – microbes in the gut then get into the body (called bacterial translocation) and we now know these are driving a wide range of pathologies</a:t>
            </a:r>
          </a:p>
        </p:txBody>
      </p:sp>
    </p:spTree>
    <p:extLst>
      <p:ext uri="{BB962C8B-B14F-4D97-AF65-F5344CB8AC3E}">
        <p14:creationId xmlns:p14="http://schemas.microsoft.com/office/powerpoint/2010/main" val="1933012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D8A14-447A-4EF0-8CDC-04FFD2DC62A1}"/>
              </a:ext>
            </a:extLst>
          </p:cNvPr>
          <p:cNvSpPr>
            <a:spLocks noGrp="1"/>
          </p:cNvSpPr>
          <p:nvPr>
            <p:ph type="title"/>
          </p:nvPr>
        </p:nvSpPr>
        <p:spPr/>
        <p:txBody>
          <a:bodyPr>
            <a:normAutofit/>
          </a:bodyPr>
          <a:lstStyle/>
          <a:p>
            <a:r>
              <a:rPr lang="en-GB" sz="3600" dirty="0"/>
              <a:t>Microbes are so clever that they have recruited humans to help them.</a:t>
            </a:r>
          </a:p>
        </p:txBody>
      </p:sp>
      <p:sp>
        <p:nvSpPr>
          <p:cNvPr id="3" name="Content Placeholder 2">
            <a:extLst>
              <a:ext uri="{FF2B5EF4-FFF2-40B4-BE49-F238E27FC236}">
                <a16:creationId xmlns:a16="http://schemas.microsoft.com/office/drawing/2014/main" id="{A5B75CA1-A588-4E39-8F91-8BD0E0EDCBB7}"/>
              </a:ext>
            </a:extLst>
          </p:cNvPr>
          <p:cNvSpPr>
            <a:spLocks noGrp="1"/>
          </p:cNvSpPr>
          <p:nvPr>
            <p:ph idx="1"/>
          </p:nvPr>
        </p:nvSpPr>
        <p:spPr/>
        <p:txBody>
          <a:bodyPr>
            <a:normAutofit fontScale="92500" lnSpcReduction="20000"/>
          </a:bodyPr>
          <a:lstStyle/>
          <a:p>
            <a:pPr marL="0" indent="0">
              <a:buNone/>
            </a:pPr>
            <a:r>
              <a:rPr lang="en-GB" dirty="0"/>
              <a:t>These humans are called psychiatrists.</a:t>
            </a:r>
          </a:p>
          <a:p>
            <a:pPr marL="0" indent="0">
              <a:buNone/>
            </a:pPr>
            <a:r>
              <a:rPr lang="en-GB" dirty="0"/>
              <a:t>Psychiatrists are ably assisting these parasites by describing their effects as somatisation and thereby protecting these microbes from treatment by proper doctors - like you and me.</a:t>
            </a:r>
          </a:p>
          <a:p>
            <a:pPr marL="0" indent="0">
              <a:buNone/>
            </a:pPr>
            <a:r>
              <a:rPr lang="en-GB" dirty="0"/>
              <a:t>These psychiatrists are the </a:t>
            </a:r>
            <a:r>
              <a:rPr lang="en-GB" dirty="0" err="1"/>
              <a:t>Baldricks</a:t>
            </a:r>
            <a:r>
              <a:rPr lang="en-GB" dirty="0"/>
              <a:t> of the medical world</a:t>
            </a:r>
          </a:p>
          <a:p>
            <a:pPr marL="0" indent="0">
              <a:buNone/>
            </a:pPr>
            <a:endParaRPr lang="en-GB" dirty="0"/>
          </a:p>
          <a:p>
            <a:pPr marL="0" indent="0">
              <a:buNone/>
            </a:pPr>
            <a:r>
              <a:rPr lang="en-GB" b="1" i="1" dirty="0"/>
              <a:t>Private Baldrick: I have a plan, sir.</a:t>
            </a:r>
            <a:br>
              <a:rPr lang="en-GB" i="1" dirty="0"/>
            </a:br>
            <a:r>
              <a:rPr lang="en-GB" b="1" i="1" dirty="0"/>
              <a:t>Captain Blackadder: Really Baldrick? A cunning and subtle one?</a:t>
            </a:r>
            <a:br>
              <a:rPr lang="en-GB" dirty="0"/>
            </a:br>
            <a:r>
              <a:rPr lang="en-GB" b="1" i="1" dirty="0"/>
              <a:t>Private Baldrick: Yes, sir.</a:t>
            </a:r>
            <a:br>
              <a:rPr lang="en-GB" dirty="0"/>
            </a:br>
            <a:r>
              <a:rPr lang="en-GB" b="1" i="1" dirty="0"/>
              <a:t>Captain Blackadder: As cunning as a fox who's just been appointed President of the Royal College of Psychiatrists?</a:t>
            </a:r>
            <a:endParaRPr lang="en-GB" sz="2200" i="1" dirty="0"/>
          </a:p>
          <a:p>
            <a:pPr marL="0" indent="0">
              <a:buNone/>
            </a:pPr>
            <a:r>
              <a:rPr lang="en-GB" sz="2200" i="1" dirty="0"/>
              <a:t>(with apologies to Richard Curtis and Rowan Atkinson)</a:t>
            </a:r>
            <a:endParaRPr lang="en-GB" sz="2200" dirty="0"/>
          </a:p>
          <a:p>
            <a:pPr marL="0" indent="0">
              <a:buNone/>
            </a:pPr>
            <a:endParaRPr lang="en-GB" dirty="0"/>
          </a:p>
        </p:txBody>
      </p:sp>
    </p:spTree>
    <p:extLst>
      <p:ext uri="{BB962C8B-B14F-4D97-AF65-F5344CB8AC3E}">
        <p14:creationId xmlns:p14="http://schemas.microsoft.com/office/powerpoint/2010/main" val="3360252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00F5B-BF32-4A37-A2D5-58F3B1536A24}"/>
              </a:ext>
            </a:extLst>
          </p:cNvPr>
          <p:cNvSpPr>
            <a:spLocks noGrp="1"/>
          </p:cNvSpPr>
          <p:nvPr>
            <p:ph type="title"/>
          </p:nvPr>
        </p:nvSpPr>
        <p:spPr/>
        <p:txBody>
          <a:bodyPr/>
          <a:lstStyle/>
          <a:p>
            <a:r>
              <a:rPr lang="en-GB" dirty="0"/>
              <a:t>How do you know you are losing the arms race?</a:t>
            </a:r>
          </a:p>
        </p:txBody>
      </p:sp>
      <p:sp>
        <p:nvSpPr>
          <p:cNvPr id="3" name="Content Placeholder 2">
            <a:extLst>
              <a:ext uri="{FF2B5EF4-FFF2-40B4-BE49-F238E27FC236}">
                <a16:creationId xmlns:a16="http://schemas.microsoft.com/office/drawing/2014/main" id="{5787F107-10CE-44D1-B9ED-0E0389AF8E26}"/>
              </a:ext>
            </a:extLst>
          </p:cNvPr>
          <p:cNvSpPr>
            <a:spLocks noGrp="1"/>
          </p:cNvSpPr>
          <p:nvPr>
            <p:ph idx="1"/>
          </p:nvPr>
        </p:nvSpPr>
        <p:spPr/>
        <p:txBody>
          <a:bodyPr/>
          <a:lstStyle/>
          <a:p>
            <a:pPr marL="0" indent="0">
              <a:buNone/>
            </a:pPr>
            <a:r>
              <a:rPr lang="en-GB" dirty="0"/>
              <a:t>Dental plaque (fermenting mouth)</a:t>
            </a:r>
          </a:p>
          <a:p>
            <a:pPr marL="0" indent="0">
              <a:buNone/>
            </a:pPr>
            <a:r>
              <a:rPr lang="en-GB" dirty="0"/>
              <a:t>Body odour (fermenting skin)</a:t>
            </a:r>
          </a:p>
          <a:p>
            <a:pPr marL="0" indent="0">
              <a:buNone/>
            </a:pPr>
            <a:r>
              <a:rPr lang="en-GB" dirty="0"/>
              <a:t>Dandruff (fungal infection)</a:t>
            </a:r>
          </a:p>
          <a:p>
            <a:pPr marL="0" indent="0">
              <a:buNone/>
            </a:pPr>
            <a:r>
              <a:rPr lang="en-GB" dirty="0"/>
              <a:t>Being apple shaped (fat is deposited where the immune system is busy)</a:t>
            </a:r>
          </a:p>
          <a:p>
            <a:pPr marL="0" indent="0">
              <a:buNone/>
            </a:pPr>
            <a:r>
              <a:rPr lang="en-GB" dirty="0"/>
              <a:t>Upper fermenting gut (reflux, indigestion, bloating) </a:t>
            </a:r>
          </a:p>
          <a:p>
            <a:pPr marL="0" indent="0">
              <a:buNone/>
            </a:pPr>
            <a:r>
              <a:rPr lang="en-GB" dirty="0"/>
              <a:t>Tendency to coughs and colds</a:t>
            </a:r>
          </a:p>
          <a:p>
            <a:pPr marL="0" indent="0">
              <a:buNone/>
            </a:pPr>
            <a:r>
              <a:rPr lang="en-GB" dirty="0"/>
              <a:t>Joint and muscle aches, muscle stiffness</a:t>
            </a:r>
          </a:p>
        </p:txBody>
      </p:sp>
    </p:spTree>
    <p:extLst>
      <p:ext uri="{BB962C8B-B14F-4D97-AF65-F5344CB8AC3E}">
        <p14:creationId xmlns:p14="http://schemas.microsoft.com/office/powerpoint/2010/main" val="2718829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2AFD2-7517-4061-934A-AB00E4205069}"/>
              </a:ext>
            </a:extLst>
          </p:cNvPr>
          <p:cNvSpPr>
            <a:spLocks noGrp="1"/>
          </p:cNvSpPr>
          <p:nvPr>
            <p:ph type="title"/>
          </p:nvPr>
        </p:nvSpPr>
        <p:spPr/>
        <p:txBody>
          <a:bodyPr/>
          <a:lstStyle/>
          <a:p>
            <a:r>
              <a:rPr lang="en-GB" dirty="0"/>
              <a:t>It starts at birth with…</a:t>
            </a:r>
          </a:p>
        </p:txBody>
      </p:sp>
      <p:sp>
        <p:nvSpPr>
          <p:cNvPr id="3" name="Content Placeholder 2">
            <a:extLst>
              <a:ext uri="{FF2B5EF4-FFF2-40B4-BE49-F238E27FC236}">
                <a16:creationId xmlns:a16="http://schemas.microsoft.com/office/drawing/2014/main" id="{15182790-4EB4-443F-8B24-93E603064E31}"/>
              </a:ext>
            </a:extLst>
          </p:cNvPr>
          <p:cNvSpPr>
            <a:spLocks noGrp="1"/>
          </p:cNvSpPr>
          <p:nvPr>
            <p:ph idx="1"/>
          </p:nvPr>
        </p:nvSpPr>
        <p:spPr/>
        <p:txBody>
          <a:bodyPr/>
          <a:lstStyle/>
          <a:p>
            <a:pPr marL="0" indent="0">
              <a:buNone/>
            </a:pPr>
            <a:r>
              <a:rPr lang="en-GB" dirty="0"/>
              <a:t>Oral thrush and cradle cap</a:t>
            </a:r>
          </a:p>
          <a:p>
            <a:pPr marL="0" indent="0">
              <a:buNone/>
            </a:pPr>
            <a:r>
              <a:rPr lang="en-GB" dirty="0"/>
              <a:t>Reflux, burping, posseting (all symptoms of upper fermenting gut)</a:t>
            </a:r>
          </a:p>
          <a:p>
            <a:pPr marL="0" indent="0">
              <a:buNone/>
            </a:pPr>
            <a:r>
              <a:rPr lang="en-GB" dirty="0"/>
              <a:t>Colic (allergy to food)</a:t>
            </a:r>
          </a:p>
          <a:p>
            <a:pPr marL="0" indent="0">
              <a:buNone/>
            </a:pPr>
            <a:r>
              <a:rPr lang="en-GB" dirty="0"/>
              <a:t>Crying (mother’s diet and/or formula milk is high carb – which results in adrenalin spikes)</a:t>
            </a:r>
          </a:p>
          <a:p>
            <a:pPr marL="0" indent="0">
              <a:buNone/>
            </a:pPr>
            <a:r>
              <a:rPr lang="en-GB" dirty="0"/>
              <a:t>Poor sleep  - the adrenalin spikes wakes baby in the night</a:t>
            </a:r>
          </a:p>
          <a:p>
            <a:pPr marL="0" indent="0">
              <a:buNone/>
            </a:pPr>
            <a:r>
              <a:rPr lang="en-GB" dirty="0"/>
              <a:t>VACCINATION! What a horror! Microbes and immune adjuvants injected directly which bypass the normal immune defences!!</a:t>
            </a:r>
          </a:p>
          <a:p>
            <a:pPr marL="0" indent="0">
              <a:buNone/>
            </a:pPr>
            <a:endParaRPr lang="en-GB" dirty="0"/>
          </a:p>
        </p:txBody>
      </p:sp>
    </p:spTree>
    <p:extLst>
      <p:ext uri="{BB962C8B-B14F-4D97-AF65-F5344CB8AC3E}">
        <p14:creationId xmlns:p14="http://schemas.microsoft.com/office/powerpoint/2010/main" val="1995196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66a068c552ec2bb4f41">
            <a:extLst>
              <a:ext uri="{FF2B5EF4-FFF2-40B4-BE49-F238E27FC236}">
                <a16:creationId xmlns:a16="http://schemas.microsoft.com/office/drawing/2014/main" id="{AD2181D4-5E27-4254-B5EB-C4ADC2DED2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86" y="-1940168"/>
            <a:ext cx="11401425" cy="131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8621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33AF4-AAE0-4035-B91C-51B4E2912776}"/>
              </a:ext>
            </a:extLst>
          </p:cNvPr>
          <p:cNvSpPr>
            <a:spLocks noGrp="1"/>
          </p:cNvSpPr>
          <p:nvPr>
            <p:ph type="title"/>
          </p:nvPr>
        </p:nvSpPr>
        <p:spPr/>
        <p:txBody>
          <a:bodyPr/>
          <a:lstStyle/>
          <a:p>
            <a:r>
              <a:rPr lang="en-GB" dirty="0"/>
              <a:t>Case history: Baby Robyn</a:t>
            </a:r>
          </a:p>
        </p:txBody>
      </p:sp>
      <p:sp>
        <p:nvSpPr>
          <p:cNvPr id="3" name="Content Placeholder 2">
            <a:extLst>
              <a:ext uri="{FF2B5EF4-FFF2-40B4-BE49-F238E27FC236}">
                <a16:creationId xmlns:a16="http://schemas.microsoft.com/office/drawing/2014/main" id="{F81C451E-CCBE-4BFA-BF7E-F951C013DDFD}"/>
              </a:ext>
            </a:extLst>
          </p:cNvPr>
          <p:cNvSpPr>
            <a:spLocks noGrp="1"/>
          </p:cNvSpPr>
          <p:nvPr>
            <p:ph idx="1"/>
          </p:nvPr>
        </p:nvSpPr>
        <p:spPr/>
        <p:txBody>
          <a:bodyPr/>
          <a:lstStyle/>
          <a:p>
            <a:r>
              <a:rPr lang="en-GB" dirty="0"/>
              <a:t>Fully breastfed by Mum Michelle who eats a paleo ketogenic diet</a:t>
            </a:r>
          </a:p>
          <a:p>
            <a:r>
              <a:rPr lang="en-GB" dirty="0"/>
              <a:t>No vaccinations</a:t>
            </a:r>
          </a:p>
          <a:p>
            <a:pPr marL="0" indent="0">
              <a:buNone/>
            </a:pPr>
            <a:r>
              <a:rPr lang="en-GB" dirty="0"/>
              <a:t>Result: </a:t>
            </a:r>
          </a:p>
          <a:p>
            <a:pPr marL="0" indent="0">
              <a:buNone/>
            </a:pPr>
            <a:r>
              <a:rPr lang="en-GB" dirty="0"/>
              <a:t>Slept well from birth, since 5 weeks old……..10 hours a night</a:t>
            </a:r>
          </a:p>
          <a:p>
            <a:pPr marL="0" indent="0">
              <a:buNone/>
            </a:pPr>
            <a:r>
              <a:rPr lang="en-GB" dirty="0"/>
              <a:t>No burping, no posseting, no vomits</a:t>
            </a:r>
          </a:p>
          <a:p>
            <a:pPr marL="0" indent="0">
              <a:buNone/>
            </a:pPr>
            <a:r>
              <a:rPr lang="en-GB" dirty="0"/>
              <a:t>Non-smelly nappies</a:t>
            </a:r>
          </a:p>
          <a:p>
            <a:pPr marL="0" indent="0">
              <a:buNone/>
            </a:pPr>
            <a:r>
              <a:rPr lang="en-GB" dirty="0"/>
              <a:t>Rarely cries</a:t>
            </a:r>
          </a:p>
          <a:p>
            <a:pPr marL="0" indent="0">
              <a:buNone/>
            </a:pPr>
            <a:r>
              <a:rPr lang="en-GB" dirty="0"/>
              <a:t>Strong neck muscles at 3 months</a:t>
            </a:r>
          </a:p>
        </p:txBody>
      </p:sp>
    </p:spTree>
    <p:extLst>
      <p:ext uri="{BB962C8B-B14F-4D97-AF65-F5344CB8AC3E}">
        <p14:creationId xmlns:p14="http://schemas.microsoft.com/office/powerpoint/2010/main" val="597356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CCA76-147E-4114-9F99-71E4D0576BD5}"/>
              </a:ext>
            </a:extLst>
          </p:cNvPr>
          <p:cNvSpPr>
            <a:spLocks noGrp="1"/>
          </p:cNvSpPr>
          <p:nvPr>
            <p:ph type="title"/>
          </p:nvPr>
        </p:nvSpPr>
        <p:spPr/>
        <p:txBody>
          <a:bodyPr>
            <a:normAutofit/>
          </a:bodyPr>
          <a:lstStyle/>
          <a:p>
            <a:r>
              <a:rPr lang="en-GB" sz="2400" dirty="0"/>
              <a:t>Baby Robyn has started her arms race well. It is never too late to start! We should all be putting in place the defences NOW. Furthermore, this is the starting point to treat all pathology associated with inflammation. AND most pathology is!</a:t>
            </a:r>
          </a:p>
        </p:txBody>
      </p:sp>
      <p:sp>
        <p:nvSpPr>
          <p:cNvPr id="3" name="Content Placeholder 2">
            <a:extLst>
              <a:ext uri="{FF2B5EF4-FFF2-40B4-BE49-F238E27FC236}">
                <a16:creationId xmlns:a16="http://schemas.microsoft.com/office/drawing/2014/main" id="{FDA2454C-DC40-4F73-99B4-6F8CA40F8040}"/>
              </a:ext>
            </a:extLst>
          </p:cNvPr>
          <p:cNvSpPr>
            <a:spLocks noGrp="1"/>
          </p:cNvSpPr>
          <p:nvPr>
            <p:ph idx="1"/>
          </p:nvPr>
        </p:nvSpPr>
        <p:spPr/>
        <p:txBody>
          <a:bodyPr/>
          <a:lstStyle/>
          <a:p>
            <a:pPr marL="0" indent="0">
              <a:buNone/>
            </a:pPr>
            <a:r>
              <a:rPr lang="en-GB" dirty="0"/>
              <a:t>By the time patients consult with me, pathology is far advanced. Indeed yes – many will need and benefit from the wonderful tests available from Armin labs </a:t>
            </a:r>
          </a:p>
          <a:p>
            <a:pPr marL="0" indent="0">
              <a:buNone/>
            </a:pPr>
            <a:r>
              <a:rPr lang="en-GB" dirty="0"/>
              <a:t>BUT the starting point to treat them will be exactly the same.</a:t>
            </a:r>
          </a:p>
          <a:p>
            <a:pPr marL="0" indent="0">
              <a:buNone/>
            </a:pPr>
            <a:r>
              <a:rPr lang="en-GB" dirty="0"/>
              <a:t>You MUST do this too……and you will help your patients by understanding the why, what and how of the regimes.</a:t>
            </a:r>
          </a:p>
          <a:p>
            <a:pPr marL="0" indent="0">
              <a:buNone/>
            </a:pPr>
            <a:r>
              <a:rPr lang="en-GB" dirty="0"/>
              <a:t>I spend more time talking about this basic regimes than all other subjects put together. There is no point building a house until the foundations are strong and will last a lifetime</a:t>
            </a:r>
          </a:p>
          <a:p>
            <a:pPr marL="0" indent="0">
              <a:buNone/>
            </a:pPr>
            <a:endParaRPr lang="en-GB" dirty="0"/>
          </a:p>
        </p:txBody>
      </p:sp>
    </p:spTree>
    <p:extLst>
      <p:ext uri="{BB962C8B-B14F-4D97-AF65-F5344CB8AC3E}">
        <p14:creationId xmlns:p14="http://schemas.microsoft.com/office/powerpoint/2010/main" val="2330404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5011D-FC17-48C2-9E33-45C8A9A06E3D}"/>
              </a:ext>
            </a:extLst>
          </p:cNvPr>
          <p:cNvSpPr>
            <a:spLocks noGrp="1"/>
          </p:cNvSpPr>
          <p:nvPr>
            <p:ph type="title"/>
          </p:nvPr>
        </p:nvSpPr>
        <p:spPr/>
        <p:txBody>
          <a:bodyPr/>
          <a:lstStyle/>
          <a:p>
            <a:r>
              <a:rPr lang="en-GB" dirty="0"/>
              <a:t>This gives us Groundhog Day strategies……..</a:t>
            </a:r>
          </a:p>
        </p:txBody>
      </p:sp>
      <p:sp>
        <p:nvSpPr>
          <p:cNvPr id="3" name="Content Placeholder 2">
            <a:extLst>
              <a:ext uri="{FF2B5EF4-FFF2-40B4-BE49-F238E27FC236}">
                <a16:creationId xmlns:a16="http://schemas.microsoft.com/office/drawing/2014/main" id="{75E06825-2A65-4C33-90A7-5A0266C9F6BC}"/>
              </a:ext>
            </a:extLst>
          </p:cNvPr>
          <p:cNvSpPr>
            <a:spLocks noGrp="1"/>
          </p:cNvSpPr>
          <p:nvPr>
            <p:ph idx="1"/>
          </p:nvPr>
        </p:nvSpPr>
        <p:spPr/>
        <p:txBody>
          <a:bodyPr/>
          <a:lstStyle/>
          <a:p>
            <a:pPr marL="0" indent="0">
              <a:buNone/>
            </a:pPr>
            <a:r>
              <a:rPr lang="en-GB" dirty="0"/>
              <a:t>Groundhog Basic – what we should all be doing all the time to prevent infection</a:t>
            </a:r>
          </a:p>
          <a:p>
            <a:pPr marL="0" indent="0">
              <a:buNone/>
            </a:pPr>
            <a:endParaRPr lang="en-GB" dirty="0"/>
          </a:p>
          <a:p>
            <a:pPr marL="0" indent="0">
              <a:buNone/>
            </a:pPr>
            <a:r>
              <a:rPr lang="en-GB" dirty="0"/>
              <a:t>Groundhog Acute – all that we should be doing AT THE VERY FIRST SYMPTOM. Do not let the little wretches even get a foothold! Sweep them off the beaches at the first opportunity!</a:t>
            </a:r>
          </a:p>
          <a:p>
            <a:pPr marL="0" indent="0">
              <a:buNone/>
            </a:pPr>
            <a:r>
              <a:rPr lang="en-GB" dirty="0"/>
              <a:t>Groundhog Chronic – all the above and more.</a:t>
            </a:r>
          </a:p>
        </p:txBody>
      </p:sp>
    </p:spTree>
    <p:extLst>
      <p:ext uri="{BB962C8B-B14F-4D97-AF65-F5344CB8AC3E}">
        <p14:creationId xmlns:p14="http://schemas.microsoft.com/office/powerpoint/2010/main" val="1403876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07396-435C-4D62-93BA-F26600737B1A}"/>
              </a:ext>
            </a:extLst>
          </p:cNvPr>
          <p:cNvSpPr>
            <a:spLocks noGrp="1"/>
          </p:cNvSpPr>
          <p:nvPr>
            <p:ph type="title"/>
          </p:nvPr>
        </p:nvSpPr>
        <p:spPr/>
        <p:txBody>
          <a:bodyPr/>
          <a:lstStyle/>
          <a:p>
            <a:pPr algn="ctr"/>
            <a:r>
              <a:rPr lang="en-GB" dirty="0"/>
              <a:t>Groundhog basic: </a:t>
            </a:r>
            <a:br>
              <a:rPr lang="en-GB" dirty="0"/>
            </a:br>
            <a:r>
              <a:rPr lang="en-GB" dirty="0"/>
              <a:t>The Paleo-ketogenic diet WHY</a:t>
            </a:r>
          </a:p>
        </p:txBody>
      </p:sp>
      <p:sp>
        <p:nvSpPr>
          <p:cNvPr id="3" name="Content Placeholder 2">
            <a:extLst>
              <a:ext uri="{FF2B5EF4-FFF2-40B4-BE49-F238E27FC236}">
                <a16:creationId xmlns:a16="http://schemas.microsoft.com/office/drawing/2014/main" id="{0080B66E-AAFA-4A45-9DED-A7706C03BFD3}"/>
              </a:ext>
            </a:extLst>
          </p:cNvPr>
          <p:cNvSpPr>
            <a:spLocks noGrp="1"/>
          </p:cNvSpPr>
          <p:nvPr>
            <p:ph idx="1"/>
          </p:nvPr>
        </p:nvSpPr>
        <p:spPr>
          <a:xfrm>
            <a:off x="143607" y="2513012"/>
            <a:ext cx="10515600" cy="4351338"/>
          </a:xfrm>
        </p:spPr>
        <p:txBody>
          <a:bodyPr/>
          <a:lstStyle/>
          <a:p>
            <a:endParaRPr lang="en-GB" dirty="0"/>
          </a:p>
        </p:txBody>
      </p:sp>
      <p:pic>
        <p:nvPicPr>
          <p:cNvPr id="4097" name="Picture 1" descr="https://images-na.ssl-images-amazon.com/images/G/02/digital/sitb/sticker/sitb-sticker-v3-xsmall._CB338480219_.png">
            <a:extLst>
              <a:ext uri="{FF2B5EF4-FFF2-40B4-BE49-F238E27FC236}">
                <a16:creationId xmlns:a16="http://schemas.microsoft.com/office/drawing/2014/main" id="{DF649A98-C645-48CE-B655-87F97EEE93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593" y="687387"/>
            <a:ext cx="942975" cy="18097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https://images-na.ssl-images-amazon.com/images/I/41VXPsJDIfL._SX316_BO1,204,203,200_.jpg">
            <a:extLst>
              <a:ext uri="{FF2B5EF4-FFF2-40B4-BE49-F238E27FC236}">
                <a16:creationId xmlns:a16="http://schemas.microsoft.com/office/drawing/2014/main" id="{3E245636-07EE-493E-B17E-5AB00A4D95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932" y="1739900"/>
            <a:ext cx="3028950" cy="475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26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881F1-75EC-4510-B3BB-CDBB67F5DB29}"/>
              </a:ext>
            </a:extLst>
          </p:cNvPr>
          <p:cNvSpPr>
            <a:spLocks noGrp="1"/>
          </p:cNvSpPr>
          <p:nvPr>
            <p:ph type="title"/>
          </p:nvPr>
        </p:nvSpPr>
        <p:spPr/>
        <p:txBody>
          <a:bodyPr/>
          <a:lstStyle/>
          <a:p>
            <a:pPr algn="ctr"/>
            <a:r>
              <a:rPr lang="en-GB" dirty="0"/>
              <a:t>Life is an arms race</a:t>
            </a:r>
          </a:p>
        </p:txBody>
      </p:sp>
      <p:sp>
        <p:nvSpPr>
          <p:cNvPr id="3" name="Content Placeholder 2">
            <a:extLst>
              <a:ext uri="{FF2B5EF4-FFF2-40B4-BE49-F238E27FC236}">
                <a16:creationId xmlns:a16="http://schemas.microsoft.com/office/drawing/2014/main" id="{66086E02-0C50-4E9A-B151-7E26302887B6}"/>
              </a:ext>
            </a:extLst>
          </p:cNvPr>
          <p:cNvSpPr>
            <a:spLocks noGrp="1"/>
          </p:cNvSpPr>
          <p:nvPr>
            <p:ph idx="1"/>
          </p:nvPr>
        </p:nvSpPr>
        <p:spPr/>
        <p:txBody>
          <a:bodyPr/>
          <a:lstStyle/>
          <a:p>
            <a:pPr marL="0" indent="0">
              <a:buNone/>
            </a:pPr>
            <a:r>
              <a:rPr lang="en-GB" dirty="0"/>
              <a:t>I became interested in the idea of chronic infection as a driver of disease through my work with fatigued patients.</a:t>
            </a:r>
          </a:p>
          <a:p>
            <a:pPr marL="0" indent="0">
              <a:buNone/>
            </a:pPr>
            <a:endParaRPr lang="en-GB" dirty="0"/>
          </a:p>
          <a:p>
            <a:pPr marL="0" indent="0">
              <a:buNone/>
            </a:pPr>
            <a:r>
              <a:rPr lang="en-GB" dirty="0"/>
              <a:t>These go under the titles Chronic Fatigue Syndrome and </a:t>
            </a:r>
            <a:r>
              <a:rPr lang="en-GB" dirty="0" err="1"/>
              <a:t>Myalgic</a:t>
            </a:r>
            <a:r>
              <a:rPr lang="en-GB" dirty="0"/>
              <a:t> encephalitis.</a:t>
            </a:r>
          </a:p>
          <a:p>
            <a:pPr marL="0" indent="0">
              <a:buNone/>
            </a:pPr>
            <a:endParaRPr lang="en-GB" dirty="0"/>
          </a:p>
          <a:p>
            <a:pPr marL="0" indent="0">
              <a:buNone/>
            </a:pPr>
            <a:r>
              <a:rPr lang="en-GB" dirty="0"/>
              <a:t>These are NOT diagnoses – they are clinical pictures</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756402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91CCE-C2AC-4BA5-8E0D-2BFE6F51589C}"/>
              </a:ext>
            </a:extLst>
          </p:cNvPr>
          <p:cNvSpPr>
            <a:spLocks noGrp="1"/>
          </p:cNvSpPr>
          <p:nvPr>
            <p:ph type="title"/>
          </p:nvPr>
        </p:nvSpPr>
        <p:spPr/>
        <p:txBody>
          <a:bodyPr>
            <a:normAutofit fontScale="90000"/>
          </a:bodyPr>
          <a:lstStyle/>
          <a:p>
            <a:pPr algn="ctr"/>
            <a:r>
              <a:rPr lang="en-GB" dirty="0"/>
              <a:t>Groundhog Basic:</a:t>
            </a:r>
            <a:br>
              <a:rPr lang="en-GB" dirty="0"/>
            </a:br>
            <a:r>
              <a:rPr lang="en-GB" sz="3600" dirty="0"/>
              <a:t>The Paleo Ketogenic diet HOW</a:t>
            </a:r>
            <a:br>
              <a:rPr lang="en-GB" sz="3600" dirty="0"/>
            </a:br>
            <a:endParaRPr lang="en-GB" sz="3600" dirty="0"/>
          </a:p>
        </p:txBody>
      </p:sp>
      <p:sp>
        <p:nvSpPr>
          <p:cNvPr id="3" name="Content Placeholder 2">
            <a:extLst>
              <a:ext uri="{FF2B5EF4-FFF2-40B4-BE49-F238E27FC236}">
                <a16:creationId xmlns:a16="http://schemas.microsoft.com/office/drawing/2014/main" id="{A111A67C-F5E6-4F6D-97EA-DCEBFB443B4A}"/>
              </a:ext>
            </a:extLst>
          </p:cNvPr>
          <p:cNvSpPr>
            <a:spLocks noGrp="1"/>
          </p:cNvSpPr>
          <p:nvPr>
            <p:ph idx="1"/>
          </p:nvPr>
        </p:nvSpPr>
        <p:spPr>
          <a:xfrm>
            <a:off x="4935416" y="3429000"/>
            <a:ext cx="10515600" cy="4351338"/>
          </a:xfrm>
        </p:spPr>
        <p:txBody>
          <a:bodyPr/>
          <a:lstStyle/>
          <a:p>
            <a:endParaRPr lang="en-GB" dirty="0"/>
          </a:p>
        </p:txBody>
      </p:sp>
      <p:pic>
        <p:nvPicPr>
          <p:cNvPr id="3073" name="Picture 1" descr="Look inside this book.">
            <a:extLst>
              <a:ext uri="{FF2B5EF4-FFF2-40B4-BE49-F238E27FC236}">
                <a16:creationId xmlns:a16="http://schemas.microsoft.com/office/drawing/2014/main" id="{927D0D98-6EA9-45AD-B745-5F3EE436AD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7216" y="1603375"/>
            <a:ext cx="942975" cy="18097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The PK Cookbook: Go Paleo-ketogenic and get the best of both worlds by [Myhill, Sarah, Robinson, Craig]">
            <a:extLst>
              <a:ext uri="{FF2B5EF4-FFF2-40B4-BE49-F238E27FC236}">
                <a16:creationId xmlns:a16="http://schemas.microsoft.com/office/drawing/2014/main" id="{B7060053-2F6D-4DAB-9267-54BD162746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7216" y="1603375"/>
            <a:ext cx="364807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079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D6EC6-10E3-4052-8E0A-28765C18C89E}"/>
              </a:ext>
            </a:extLst>
          </p:cNvPr>
          <p:cNvSpPr>
            <a:spLocks noGrp="1"/>
          </p:cNvSpPr>
          <p:nvPr>
            <p:ph type="title"/>
          </p:nvPr>
        </p:nvSpPr>
        <p:spPr/>
        <p:txBody>
          <a:bodyPr/>
          <a:lstStyle/>
          <a:p>
            <a:pPr algn="ctr"/>
            <a:r>
              <a:rPr lang="en-GB" dirty="0"/>
              <a:t>Groundhog Basic: energy delivery mechanisms</a:t>
            </a:r>
          </a:p>
        </p:txBody>
      </p:sp>
      <p:pic>
        <p:nvPicPr>
          <p:cNvPr id="4" name="Picture 2" descr="File:CFS 2ED front cover.jpg">
            <a:extLst>
              <a:ext uri="{FF2B5EF4-FFF2-40B4-BE49-F238E27FC236}">
                <a16:creationId xmlns:a16="http://schemas.microsoft.com/office/drawing/2014/main" id="{EEAE5A71-A83F-4EB9-841C-156C35B446D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417938" y="1825625"/>
            <a:ext cx="3356123" cy="4351338"/>
          </a:xfrm>
          <a:noFill/>
        </p:spPr>
      </p:pic>
    </p:spTree>
    <p:extLst>
      <p:ext uri="{BB962C8B-B14F-4D97-AF65-F5344CB8AC3E}">
        <p14:creationId xmlns:p14="http://schemas.microsoft.com/office/powerpoint/2010/main" val="2871001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7966A-3A91-428A-B2EF-C25792057B81}"/>
              </a:ext>
            </a:extLst>
          </p:cNvPr>
          <p:cNvSpPr>
            <a:spLocks noGrp="1"/>
          </p:cNvSpPr>
          <p:nvPr>
            <p:ph type="title"/>
          </p:nvPr>
        </p:nvSpPr>
        <p:spPr/>
        <p:txBody>
          <a:bodyPr/>
          <a:lstStyle/>
          <a:p>
            <a:r>
              <a:rPr lang="en-GB" dirty="0"/>
              <a:t>Groundhog Basic</a:t>
            </a:r>
          </a:p>
        </p:txBody>
      </p:sp>
      <p:sp>
        <p:nvSpPr>
          <p:cNvPr id="3" name="Content Placeholder 2">
            <a:extLst>
              <a:ext uri="{FF2B5EF4-FFF2-40B4-BE49-F238E27FC236}">
                <a16:creationId xmlns:a16="http://schemas.microsoft.com/office/drawing/2014/main" id="{B847ED30-87F1-48D6-8A5F-19F990A70918}"/>
              </a:ext>
            </a:extLst>
          </p:cNvPr>
          <p:cNvSpPr>
            <a:spLocks noGrp="1"/>
          </p:cNvSpPr>
          <p:nvPr>
            <p:ph idx="1"/>
          </p:nvPr>
        </p:nvSpPr>
        <p:spPr/>
        <p:txBody>
          <a:bodyPr/>
          <a:lstStyle/>
          <a:p>
            <a:r>
              <a:rPr lang="en-GB" sz="4400" dirty="0"/>
              <a:t>Micronutrients</a:t>
            </a:r>
          </a:p>
          <a:p>
            <a:r>
              <a:rPr lang="en-GB" sz="4400" dirty="0"/>
              <a:t>Sleep</a:t>
            </a:r>
          </a:p>
          <a:p>
            <a:r>
              <a:rPr lang="en-GB" sz="4400" dirty="0"/>
              <a:t>Exercise</a:t>
            </a:r>
          </a:p>
          <a:p>
            <a:r>
              <a:rPr lang="en-GB" sz="4400" dirty="0"/>
              <a:t>Heat and light</a:t>
            </a:r>
          </a:p>
          <a:p>
            <a:endParaRPr lang="en-GB" dirty="0"/>
          </a:p>
        </p:txBody>
      </p:sp>
    </p:spTree>
    <p:extLst>
      <p:ext uri="{BB962C8B-B14F-4D97-AF65-F5344CB8AC3E}">
        <p14:creationId xmlns:p14="http://schemas.microsoft.com/office/powerpoint/2010/main" val="871266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CEDE8-1FEB-4776-B4DB-EA2105D0F021}"/>
              </a:ext>
            </a:extLst>
          </p:cNvPr>
          <p:cNvSpPr>
            <a:spLocks noGrp="1"/>
          </p:cNvSpPr>
          <p:nvPr>
            <p:ph type="title"/>
          </p:nvPr>
        </p:nvSpPr>
        <p:spPr/>
        <p:txBody>
          <a:bodyPr>
            <a:normAutofit fontScale="90000"/>
          </a:bodyPr>
          <a:lstStyle/>
          <a:p>
            <a:r>
              <a:rPr lang="en-GB" dirty="0"/>
              <a:t>Groundhog Basic: use your brain</a:t>
            </a:r>
            <a:br>
              <a:rPr lang="en-GB" dirty="0"/>
            </a:br>
            <a:r>
              <a:rPr lang="en-GB" sz="1800" i="1" dirty="0"/>
              <a:t>“You were born with a perfectly good brain, now is the time to use it!”</a:t>
            </a:r>
            <a:br>
              <a:rPr lang="en-GB" sz="1800" dirty="0"/>
            </a:br>
            <a:r>
              <a:rPr lang="en-GB" sz="1800" dirty="0"/>
              <a:t>Mrs Pearce, 1968, before every times-table test, Princes Risborough County Middle School. Craig’s first teacher.</a:t>
            </a:r>
            <a:br>
              <a:rPr lang="en-GB" sz="1800" dirty="0"/>
            </a:br>
            <a:endParaRPr lang="en-GB" sz="1800" dirty="0"/>
          </a:p>
        </p:txBody>
      </p:sp>
      <p:sp>
        <p:nvSpPr>
          <p:cNvPr id="3" name="Content Placeholder 2">
            <a:extLst>
              <a:ext uri="{FF2B5EF4-FFF2-40B4-BE49-F238E27FC236}">
                <a16:creationId xmlns:a16="http://schemas.microsoft.com/office/drawing/2014/main" id="{A3100457-7A5A-44F1-B034-DF52F75B9B00}"/>
              </a:ext>
            </a:extLst>
          </p:cNvPr>
          <p:cNvSpPr>
            <a:spLocks noGrp="1"/>
          </p:cNvSpPr>
          <p:nvPr>
            <p:ph idx="1"/>
          </p:nvPr>
        </p:nvSpPr>
        <p:spPr/>
        <p:txBody>
          <a:bodyPr/>
          <a:lstStyle/>
          <a:p>
            <a:pPr marL="0" indent="0">
              <a:buNone/>
            </a:pPr>
            <a:r>
              <a:rPr lang="en-GB" dirty="0"/>
              <a:t>Avoid exposure: gobs, guts, genitals and gnats</a:t>
            </a:r>
          </a:p>
          <a:p>
            <a:pPr marL="0" indent="0">
              <a:buNone/>
            </a:pPr>
            <a:r>
              <a:rPr lang="en-GB" dirty="0"/>
              <a:t>Risky behaviour: drug abuse</a:t>
            </a:r>
          </a:p>
          <a:p>
            <a:pPr marL="0" indent="0">
              <a:buNone/>
            </a:pPr>
            <a:r>
              <a:rPr lang="en-GB" dirty="0"/>
              <a:t>Injuries and broken skin</a:t>
            </a:r>
          </a:p>
          <a:p>
            <a:pPr marL="0" indent="0">
              <a:buNone/>
            </a:pPr>
            <a:r>
              <a:rPr lang="en-GB" dirty="0"/>
              <a:t>The Pill and HRT</a:t>
            </a:r>
          </a:p>
          <a:p>
            <a:pPr marL="0" indent="0">
              <a:buNone/>
            </a:pPr>
            <a:r>
              <a:rPr lang="en-GB" dirty="0"/>
              <a:t>Symptom supressing drugs: </a:t>
            </a:r>
            <a:r>
              <a:rPr lang="en-GB" dirty="0" err="1"/>
              <a:t>eg</a:t>
            </a:r>
            <a:r>
              <a:rPr lang="en-GB" dirty="0"/>
              <a:t> acid blockers, NSAIs…….</a:t>
            </a:r>
          </a:p>
          <a:p>
            <a:pPr marL="0" indent="0">
              <a:buNone/>
            </a:pPr>
            <a:r>
              <a:rPr lang="en-GB" dirty="0"/>
              <a:t>Vaccinations</a:t>
            </a:r>
          </a:p>
          <a:p>
            <a:pPr marL="0" indent="0">
              <a:buNone/>
            </a:pPr>
            <a:r>
              <a:rPr lang="en-GB" i="1" dirty="0"/>
              <a:t>“An ounce of prevention is worth a pound of cure”</a:t>
            </a:r>
            <a:endParaRPr lang="en-GB" dirty="0"/>
          </a:p>
          <a:p>
            <a:pPr marL="0" indent="0">
              <a:buNone/>
            </a:pPr>
            <a:r>
              <a:rPr lang="en-GB" sz="1400" dirty="0"/>
              <a:t>Benjamin Franklin, 17 January 1706 - 17 April 1790.</a:t>
            </a:r>
          </a:p>
          <a:p>
            <a:pPr marL="0" indent="0">
              <a:buNone/>
            </a:pPr>
            <a:endParaRPr lang="en-GB" dirty="0"/>
          </a:p>
        </p:txBody>
      </p:sp>
    </p:spTree>
    <p:extLst>
      <p:ext uri="{BB962C8B-B14F-4D97-AF65-F5344CB8AC3E}">
        <p14:creationId xmlns:p14="http://schemas.microsoft.com/office/powerpoint/2010/main" val="4186210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35DE9-1944-4A30-ADC5-13C76DB52B19}"/>
              </a:ext>
            </a:extLst>
          </p:cNvPr>
          <p:cNvSpPr>
            <a:spLocks noGrp="1"/>
          </p:cNvSpPr>
          <p:nvPr>
            <p:ph type="title"/>
          </p:nvPr>
        </p:nvSpPr>
        <p:spPr/>
        <p:txBody>
          <a:bodyPr>
            <a:normAutofit fontScale="90000"/>
          </a:bodyPr>
          <a:lstStyle/>
          <a:p>
            <a:pPr algn="ctr"/>
            <a:r>
              <a:rPr lang="en-GB" dirty="0"/>
              <a:t>Groundhog Acute – be prepared</a:t>
            </a:r>
            <a:br>
              <a:rPr lang="en-GB" dirty="0"/>
            </a:br>
            <a:r>
              <a:rPr lang="en-GB" sz="3600" i="1" dirty="0"/>
              <a:t>“By failing to prepare, you are preparing to fail.” </a:t>
            </a:r>
            <a:br>
              <a:rPr lang="en-GB" sz="3600" i="1" dirty="0"/>
            </a:br>
            <a:r>
              <a:rPr lang="en-GB" sz="2200" dirty="0"/>
              <a:t>Benjamin Franklin</a:t>
            </a:r>
            <a:br>
              <a:rPr lang="en-GB" sz="3600" dirty="0"/>
            </a:br>
            <a:endParaRPr lang="en-GB" sz="3600" dirty="0"/>
          </a:p>
        </p:txBody>
      </p:sp>
      <p:sp>
        <p:nvSpPr>
          <p:cNvPr id="3" name="Content Placeholder 2">
            <a:extLst>
              <a:ext uri="{FF2B5EF4-FFF2-40B4-BE49-F238E27FC236}">
                <a16:creationId xmlns:a16="http://schemas.microsoft.com/office/drawing/2014/main" id="{C8347C4F-F566-4533-B90A-420FBF33BAFB}"/>
              </a:ext>
            </a:extLst>
          </p:cNvPr>
          <p:cNvSpPr>
            <a:spLocks noGrp="1"/>
          </p:cNvSpPr>
          <p:nvPr>
            <p:ph idx="1"/>
          </p:nvPr>
        </p:nvSpPr>
        <p:spPr/>
        <p:txBody>
          <a:bodyPr>
            <a:normAutofit fontScale="92500" lnSpcReduction="10000"/>
          </a:bodyPr>
          <a:lstStyle/>
          <a:p>
            <a:pPr marL="0" indent="0">
              <a:buNone/>
            </a:pPr>
            <a:r>
              <a:rPr lang="en-GB" dirty="0"/>
              <a:t>Infections come when we least expect them. Stock up your first aid kit now so you have the tools of the trade at your fingertips.</a:t>
            </a:r>
          </a:p>
          <a:p>
            <a:r>
              <a:rPr lang="en-GB" dirty="0"/>
              <a:t>Ascorbic acid</a:t>
            </a:r>
          </a:p>
          <a:p>
            <a:r>
              <a:rPr lang="en-GB" dirty="0" err="1"/>
              <a:t>Lugol’s</a:t>
            </a:r>
            <a:r>
              <a:rPr lang="en-GB" dirty="0"/>
              <a:t> iodine (and coconut oil to make a salve)</a:t>
            </a:r>
          </a:p>
          <a:p>
            <a:r>
              <a:rPr lang="en-GB" dirty="0"/>
              <a:t>Salt pipe</a:t>
            </a:r>
          </a:p>
          <a:p>
            <a:r>
              <a:rPr lang="en-GB" dirty="0"/>
              <a:t>Sunshine salt (for the perfect rehydration mix)</a:t>
            </a:r>
          </a:p>
          <a:p>
            <a:r>
              <a:rPr lang="en-GB" dirty="0"/>
              <a:t>Salt and dressings for skin breaches</a:t>
            </a:r>
          </a:p>
          <a:p>
            <a:pPr marL="0" indent="0">
              <a:buNone/>
            </a:pPr>
            <a:r>
              <a:rPr lang="en-GB" i="1" dirty="0"/>
              <a:t>“Of several remedies the physician should choose the least sensational”. </a:t>
            </a:r>
            <a:r>
              <a:rPr lang="en-GB" sz="2000" dirty="0"/>
              <a:t>Hippocrates, 460 - 370 BC </a:t>
            </a:r>
          </a:p>
          <a:p>
            <a:pPr marL="0" indent="0">
              <a:buNone/>
            </a:pPr>
            <a:r>
              <a:rPr lang="en-GB" sz="2000" dirty="0"/>
              <a:t>Otherwise known as the KISS principle </a:t>
            </a:r>
            <a:r>
              <a:rPr lang="en-GB" dirty="0"/>
              <a:t>‘Keep It Simple, Sweetheart’</a:t>
            </a:r>
            <a:endParaRPr lang="en-GB" sz="2000" dirty="0"/>
          </a:p>
          <a:p>
            <a:pPr marL="0" indent="0">
              <a:buNone/>
            </a:pPr>
            <a:endParaRPr lang="en-GB" dirty="0"/>
          </a:p>
        </p:txBody>
      </p:sp>
    </p:spTree>
    <p:extLst>
      <p:ext uri="{BB962C8B-B14F-4D97-AF65-F5344CB8AC3E}">
        <p14:creationId xmlns:p14="http://schemas.microsoft.com/office/powerpoint/2010/main" val="167981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BA30E-745F-49E1-8718-EB7AEAF9D295}"/>
              </a:ext>
            </a:extLst>
          </p:cNvPr>
          <p:cNvSpPr>
            <a:spLocks noGrp="1"/>
          </p:cNvSpPr>
          <p:nvPr>
            <p:ph type="title"/>
          </p:nvPr>
        </p:nvSpPr>
        <p:spPr/>
        <p:txBody>
          <a:bodyPr/>
          <a:lstStyle/>
          <a:p>
            <a:r>
              <a:rPr lang="en-GB" dirty="0"/>
              <a:t>Groundhog Acute: the weapons – vitamin C</a:t>
            </a:r>
          </a:p>
        </p:txBody>
      </p:sp>
      <p:sp>
        <p:nvSpPr>
          <p:cNvPr id="3" name="Content Placeholder 2">
            <a:extLst>
              <a:ext uri="{FF2B5EF4-FFF2-40B4-BE49-F238E27FC236}">
                <a16:creationId xmlns:a16="http://schemas.microsoft.com/office/drawing/2014/main" id="{690312F6-3DBA-4736-AFD5-56E8DDA272DA}"/>
              </a:ext>
            </a:extLst>
          </p:cNvPr>
          <p:cNvSpPr>
            <a:spLocks noGrp="1"/>
          </p:cNvSpPr>
          <p:nvPr>
            <p:ph idx="1"/>
          </p:nvPr>
        </p:nvSpPr>
        <p:spPr>
          <a:xfrm>
            <a:off x="970085" y="1834418"/>
            <a:ext cx="10515600" cy="4351338"/>
          </a:xfrm>
        </p:spPr>
        <p:txBody>
          <a:bodyPr>
            <a:normAutofit fontScale="77500" lnSpcReduction="20000"/>
          </a:bodyPr>
          <a:lstStyle/>
          <a:p>
            <a:pPr marL="0" indent="0">
              <a:buNone/>
            </a:pPr>
            <a:r>
              <a:rPr lang="en-GB" dirty="0"/>
              <a:t>Vitamin C has been ignored by the medical profession for several reasons:</a:t>
            </a:r>
          </a:p>
          <a:p>
            <a:pPr marL="0" lvl="0" indent="0">
              <a:buNone/>
            </a:pPr>
            <a:r>
              <a:rPr lang="en-GB" dirty="0"/>
              <a:t>The dose necessary to prevent scurvy is a tiny 30mgs per day. The ridiculous (whoops again - I mean recommended) daily dose of vitamin C is therefore set at the “let’s stop scurvy” dose between 40 and 100mgs daily. This is far too low for infection prevention and treatment.</a:t>
            </a:r>
          </a:p>
          <a:p>
            <a:pPr marL="0" lvl="0" indent="0">
              <a:buNone/>
            </a:pPr>
            <a:r>
              <a:rPr lang="en-GB" dirty="0"/>
              <a:t>Because of the above, a dose of 500-1,000mgs is described as high dose. This too is a nonsense. If we project from animals that can make their own vitamin C then we should be taking at least 5,000mgs (</a:t>
            </a:r>
            <a:r>
              <a:rPr lang="en-GB" dirty="0" err="1"/>
              <a:t>ie</a:t>
            </a:r>
            <a:r>
              <a:rPr lang="en-GB" dirty="0"/>
              <a:t> 5 grams, approx. a teaspoonful) of vitamin C daily. It is impossible to get this sort of amount from a Western diet. Many of my patients believe that fruit is an essential source of vitamin C – but the harmful effects of fruit sugar are not mitigated by any vitamin C that may be present. Fruit is a bag of sugar. Berries are the only fruit sufficiently low in sugar to be safe on a paleo-ketogenic diet.</a:t>
            </a:r>
          </a:p>
          <a:p>
            <a:pPr marL="0" lvl="0" indent="0">
              <a:buNone/>
            </a:pPr>
            <a:r>
              <a:rPr lang="en-GB" dirty="0"/>
              <a:t>Humans are particularly susceptible to vitamin C deficiency because, alongside guinea pigs, fruit bats and dry-nosed primates and, by contrast with other mammals, they cannot make it themselves. When animals become ill they hugely ramp up their production of vitamin C – goats for example have been shown to produce 15,000mgs (</a:t>
            </a:r>
            <a:r>
              <a:rPr lang="en-GB" dirty="0" err="1"/>
              <a:t>ie</a:t>
            </a:r>
            <a:r>
              <a:rPr lang="en-GB" dirty="0"/>
              <a:t> 15 grams) daily. </a:t>
            </a:r>
          </a:p>
          <a:p>
            <a:endParaRPr lang="en-GB" dirty="0"/>
          </a:p>
        </p:txBody>
      </p:sp>
    </p:spTree>
    <p:extLst>
      <p:ext uri="{BB962C8B-B14F-4D97-AF65-F5344CB8AC3E}">
        <p14:creationId xmlns:p14="http://schemas.microsoft.com/office/powerpoint/2010/main" val="3067695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6CBB7-4790-4C46-AD33-512E72814B74}"/>
              </a:ext>
            </a:extLst>
          </p:cNvPr>
          <p:cNvSpPr>
            <a:spLocks noGrp="1"/>
          </p:cNvSpPr>
          <p:nvPr>
            <p:ph type="title"/>
          </p:nvPr>
        </p:nvSpPr>
        <p:spPr/>
        <p:txBody>
          <a:bodyPr/>
          <a:lstStyle/>
          <a:p>
            <a:r>
              <a:rPr lang="en-GB" dirty="0"/>
              <a:t>Vit C  - mechanism of action</a:t>
            </a:r>
          </a:p>
        </p:txBody>
      </p:sp>
      <p:sp>
        <p:nvSpPr>
          <p:cNvPr id="3" name="Content Placeholder 2">
            <a:extLst>
              <a:ext uri="{FF2B5EF4-FFF2-40B4-BE49-F238E27FC236}">
                <a16:creationId xmlns:a16="http://schemas.microsoft.com/office/drawing/2014/main" id="{D35F354E-BDEF-47E9-BB53-E6C680F9C819}"/>
              </a:ext>
            </a:extLst>
          </p:cNvPr>
          <p:cNvSpPr>
            <a:spLocks noGrp="1"/>
          </p:cNvSpPr>
          <p:nvPr>
            <p:ph idx="1"/>
          </p:nvPr>
        </p:nvSpPr>
        <p:spPr/>
        <p:txBody>
          <a:bodyPr>
            <a:normAutofit fontScale="92500" lnSpcReduction="20000"/>
          </a:bodyPr>
          <a:lstStyle/>
          <a:p>
            <a:pPr marL="0" indent="0">
              <a:buNone/>
            </a:pPr>
            <a:r>
              <a:rPr lang="en-GB" dirty="0"/>
              <a:t>There is a fascinating relationship between vitamin C and sugar (glucose) which has yet to be fully elucidated. I think vitamin C and sugar are two sides of the same coin. Vitamin C and sugar are physically similar molecules – indeed in most mammals, vitamin C is made from sugar in a 4-enzyme step process. Pretty much all the conditions that sugar makes worse including hypertension, diabetes, cancer, dementia, arterial disease, heart disease and many others, vitamin C protects against. In the gut vitamin C and sugar compete for absorption. This is bad news – Western diets [high in sugar] therefore increase the risk of vitamin C deficiency. By ‘deficiency’ in humans, I mean the dose of vitamin C necessary for optimum health. So, Westerners are more deficient in Vitamin C [due to their diets] and therefore need higher doses for optimum health. Vitamin C and sugar also compete for absorption in bacteria, yeast and cancer cells. Starve these cells of sugar, feed them with vitamin C instead and you kill them. There we have our mantra again - starve and kill.</a:t>
            </a:r>
          </a:p>
          <a:p>
            <a:pPr marL="0" indent="0">
              <a:buNone/>
            </a:pPr>
            <a:endParaRPr lang="en-GB" dirty="0"/>
          </a:p>
        </p:txBody>
      </p:sp>
    </p:spTree>
    <p:extLst>
      <p:ext uri="{BB962C8B-B14F-4D97-AF65-F5344CB8AC3E}">
        <p14:creationId xmlns:p14="http://schemas.microsoft.com/office/powerpoint/2010/main" val="806965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4B619-1C43-444B-B450-F9D6B600EC67}"/>
              </a:ext>
            </a:extLst>
          </p:cNvPr>
          <p:cNvSpPr>
            <a:spLocks noGrp="1"/>
          </p:cNvSpPr>
          <p:nvPr>
            <p:ph type="title"/>
          </p:nvPr>
        </p:nvSpPr>
        <p:spPr/>
        <p:txBody>
          <a:bodyPr/>
          <a:lstStyle/>
          <a:p>
            <a:r>
              <a:rPr lang="en-GB" dirty="0"/>
              <a:t>Vitamin C to treat acute infection</a:t>
            </a:r>
          </a:p>
        </p:txBody>
      </p:sp>
      <p:sp>
        <p:nvSpPr>
          <p:cNvPr id="3" name="Content Placeholder 2">
            <a:extLst>
              <a:ext uri="{FF2B5EF4-FFF2-40B4-BE49-F238E27FC236}">
                <a16:creationId xmlns:a16="http://schemas.microsoft.com/office/drawing/2014/main" id="{57AF4C52-79D2-4347-97F1-FACB9B1E9EF5}"/>
              </a:ext>
            </a:extLst>
          </p:cNvPr>
          <p:cNvSpPr>
            <a:spLocks noGrp="1"/>
          </p:cNvSpPr>
          <p:nvPr>
            <p:ph idx="1"/>
          </p:nvPr>
        </p:nvSpPr>
        <p:spPr/>
        <p:txBody>
          <a:bodyPr>
            <a:normAutofit fontScale="85000" lnSpcReduction="20000"/>
          </a:bodyPr>
          <a:lstStyle/>
          <a:p>
            <a:pPr marL="0" indent="0">
              <a:buNone/>
            </a:pPr>
            <a:r>
              <a:rPr lang="en-GB" dirty="0"/>
              <a:t>Vitamin C must be used early on during the onset of an infection and in high doses. Hit your enemy soon and hit him hard! Indeed, the single greatest reason for vitamin C failure is that not a large enough dose has been used. By taking large doses by mouth to cause diarrhoea one sweeps the invaders out of the gut before they can get a foothold on terra </a:t>
            </a:r>
            <a:r>
              <a:rPr lang="en-GB" dirty="0" err="1"/>
              <a:t>firma</a:t>
            </a:r>
            <a:r>
              <a:rPr lang="en-GB" dirty="0"/>
              <a:t> and any that have got into the body are killed. Reduce the number of invaders and you make the immune system army mega-sized by comparison! As Dr </a:t>
            </a:r>
            <a:r>
              <a:rPr lang="en-GB" dirty="0" err="1"/>
              <a:t>Klenner</a:t>
            </a:r>
            <a:r>
              <a:rPr lang="en-GB" dirty="0"/>
              <a:t> said:</a:t>
            </a:r>
          </a:p>
          <a:p>
            <a:pPr marL="0" indent="0">
              <a:buNone/>
            </a:pPr>
            <a:endParaRPr lang="en-GB" i="1" dirty="0"/>
          </a:p>
          <a:p>
            <a:pPr marL="0" indent="0">
              <a:buNone/>
            </a:pPr>
            <a:r>
              <a:rPr lang="en-GB" i="1" dirty="0"/>
              <a:t>“The patient should get large doses of Vitamin C in all pathological conditions while the physician ponders the diagnosis.”</a:t>
            </a:r>
            <a:endParaRPr lang="en-GB" dirty="0"/>
          </a:p>
          <a:p>
            <a:pPr marL="0" indent="0">
              <a:buNone/>
            </a:pPr>
            <a:r>
              <a:rPr lang="en-GB" sz="1400" dirty="0"/>
              <a:t>Dr Frederick Robert </a:t>
            </a:r>
            <a:r>
              <a:rPr lang="en-GB" sz="1400" dirty="0" err="1"/>
              <a:t>Klenner</a:t>
            </a:r>
            <a:r>
              <a:rPr lang="en-GB" sz="1400" dirty="0"/>
              <a:t>, B.S., M.S., M.D., F.C.C.P., F.A.A.F.P. 1907 – 1984</a:t>
            </a:r>
          </a:p>
          <a:p>
            <a:pPr marL="0" indent="0">
              <a:buNone/>
            </a:pPr>
            <a:r>
              <a:rPr lang="en-GB" dirty="0"/>
              <a:t>Take ascorbic acid 10 grams every hour until you get to bowel tolerance</a:t>
            </a:r>
          </a:p>
          <a:p>
            <a:pPr marL="0" indent="0">
              <a:buNone/>
            </a:pPr>
            <a:r>
              <a:rPr lang="en-GB" dirty="0"/>
              <a:t>This will abolish the symptoms and you will feel better at once. This has kept me infection free for 35 years</a:t>
            </a:r>
          </a:p>
          <a:p>
            <a:endParaRPr lang="en-GB" dirty="0"/>
          </a:p>
        </p:txBody>
      </p:sp>
    </p:spTree>
    <p:extLst>
      <p:ext uri="{BB962C8B-B14F-4D97-AF65-F5344CB8AC3E}">
        <p14:creationId xmlns:p14="http://schemas.microsoft.com/office/powerpoint/2010/main" val="23561208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68A8B-BCA6-47BE-9127-161D9B48D96A}"/>
              </a:ext>
            </a:extLst>
          </p:cNvPr>
          <p:cNvSpPr>
            <a:spLocks noGrp="1"/>
          </p:cNvSpPr>
          <p:nvPr>
            <p:ph type="title"/>
          </p:nvPr>
        </p:nvSpPr>
        <p:spPr/>
        <p:txBody>
          <a:bodyPr>
            <a:normAutofit fontScale="90000"/>
          </a:bodyPr>
          <a:lstStyle/>
          <a:p>
            <a:pPr algn="ctr"/>
            <a:r>
              <a:rPr lang="en-GB" sz="2800" b="1" dirty="0"/>
              <a:t>REPRESENTATIVE DOSES TO TREAT ACUTE SYMPTOMS OF </a:t>
            </a:r>
            <a:br>
              <a:rPr lang="en-GB" sz="2800" b="1" dirty="0"/>
            </a:br>
            <a:r>
              <a:rPr lang="en-GB" sz="2800" b="1" dirty="0"/>
              <a:t>DISEASE IN PATIENTS VERY TOLERANT TO ASCORBIC ACID</a:t>
            </a:r>
            <a:br>
              <a:rPr lang="en-GB" sz="2800" b="1" dirty="0"/>
            </a:br>
            <a:r>
              <a:rPr lang="en-GB" sz="1800" b="1" i="1" dirty="0"/>
              <a:t>Medical Hypotheses, 7:1359-1376, 1981. </a:t>
            </a:r>
            <a:r>
              <a:rPr lang="en-GB" sz="1800" i="1" dirty="0"/>
              <a:t>Robert F. Cathcart, III, M.D.  Allergy, Environmental, and Orthomolecular Medicine 127 Second Street, Los Altos, California 94022, USA Telephone 650-949-2822</a:t>
            </a:r>
            <a:br>
              <a:rPr lang="en-GB" sz="1800" b="1" i="1" dirty="0"/>
            </a:br>
            <a:endParaRPr lang="en-GB" sz="1800" i="1" dirty="0"/>
          </a:p>
        </p:txBody>
      </p:sp>
      <p:pic>
        <p:nvPicPr>
          <p:cNvPr id="5122" name="Picture 2" descr="Titr.gif (4146 bytes)">
            <a:extLst>
              <a:ext uri="{FF2B5EF4-FFF2-40B4-BE49-F238E27FC236}">
                <a16:creationId xmlns:a16="http://schemas.microsoft.com/office/drawing/2014/main" id="{B1057CEA-F0AE-4247-8C19-D563816D081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29961" y="1690688"/>
            <a:ext cx="7464669" cy="4877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351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A0626-5BB9-490A-A853-5B4E22BFAF7C}"/>
              </a:ext>
            </a:extLst>
          </p:cNvPr>
          <p:cNvSpPr>
            <a:spLocks noGrp="1"/>
          </p:cNvSpPr>
          <p:nvPr>
            <p:ph type="title"/>
          </p:nvPr>
        </p:nvSpPr>
        <p:spPr/>
        <p:txBody>
          <a:bodyPr>
            <a:noAutofit/>
          </a:bodyPr>
          <a:lstStyle/>
          <a:p>
            <a:r>
              <a:rPr lang="en-GB" sz="2400" dirty="0"/>
              <a:t>From the Eastern Virginia Medical School in Norfolk, Virginia, Dr Paul </a:t>
            </a:r>
            <a:r>
              <a:rPr lang="en-GB" sz="2400" dirty="0" err="1"/>
              <a:t>Marik</a:t>
            </a:r>
            <a:r>
              <a:rPr lang="en-GB" sz="2400" dirty="0"/>
              <a:t> added intravenous vitamin C to his normal antibiotic protocol for treating patients diagnosed with advanced sepsis and septic shock in his intensive care unit</a:t>
            </a:r>
            <a:br>
              <a:rPr lang="en-GB" sz="2400" dirty="0"/>
            </a:br>
            <a:endParaRPr lang="en-GB" sz="2400" dirty="0"/>
          </a:p>
        </p:txBody>
      </p:sp>
      <p:sp>
        <p:nvSpPr>
          <p:cNvPr id="3" name="Content Placeholder 2">
            <a:extLst>
              <a:ext uri="{FF2B5EF4-FFF2-40B4-BE49-F238E27FC236}">
                <a16:creationId xmlns:a16="http://schemas.microsoft.com/office/drawing/2014/main" id="{7291B67C-141C-4F15-9A59-E904BD2A8C51}"/>
              </a:ext>
            </a:extLst>
          </p:cNvPr>
          <p:cNvSpPr>
            <a:spLocks noGrp="1"/>
          </p:cNvSpPr>
          <p:nvPr>
            <p:ph idx="1"/>
          </p:nvPr>
        </p:nvSpPr>
        <p:spPr/>
        <p:txBody>
          <a:bodyPr>
            <a:normAutofit fontScale="85000" lnSpcReduction="20000"/>
          </a:bodyPr>
          <a:lstStyle/>
          <a:p>
            <a:pPr marL="0" indent="0">
              <a:buNone/>
            </a:pPr>
            <a:r>
              <a:rPr lang="en-GB" dirty="0"/>
              <a:t>Before using vitamin C the mortality was 40%. Mortality is now less than 1%. Had this been a novel antibiotic it would have made headline news!</a:t>
            </a:r>
          </a:p>
          <a:p>
            <a:pPr marL="0" indent="0">
              <a:buNone/>
            </a:pPr>
            <a:r>
              <a:rPr lang="en-GB" dirty="0"/>
              <a:t> </a:t>
            </a:r>
          </a:p>
          <a:p>
            <a:pPr marL="0" indent="0">
              <a:buNone/>
            </a:pPr>
            <a:r>
              <a:rPr lang="en-GB" dirty="0"/>
              <a:t>Dr </a:t>
            </a:r>
            <a:r>
              <a:rPr lang="en-GB" dirty="0" err="1"/>
              <a:t>Marik</a:t>
            </a:r>
            <a:r>
              <a:rPr lang="en-GB" dirty="0"/>
              <a:t> offered the following observations</a:t>
            </a:r>
            <a:r>
              <a:rPr lang="en-GB" i="1" dirty="0"/>
              <a:t>: "In the doses used, vitamin C is absolutely safe. No complications, side effects or precautions. Patients with cancer have safely been given doses up to 150 grams - one hundred times the dose we give. In the patients with renal impairment we have measured the oxalate levels; these have all been in the safe range. Every single patient who received the protocol had an improvement in renal function."</a:t>
            </a:r>
            <a:r>
              <a:rPr lang="en-GB" dirty="0"/>
              <a:t> </a:t>
            </a:r>
          </a:p>
          <a:p>
            <a:pPr marL="0" indent="0">
              <a:buNone/>
            </a:pPr>
            <a:r>
              <a:rPr lang="en-GB" dirty="0"/>
              <a:t> </a:t>
            </a:r>
          </a:p>
          <a:p>
            <a:pPr marL="0" indent="0">
              <a:buNone/>
            </a:pPr>
            <a:r>
              <a:rPr lang="en-GB" dirty="0"/>
              <a:t>(Please note anyone receiving intravenous vitamin C must be first checked for glucose-6-phosphate dehydrogenase deficiency. High dose vitamin C in these people may cause a haemolytic anaemia. I can find no evidence of this being an issue for oral vitamin C)</a:t>
            </a:r>
          </a:p>
          <a:p>
            <a:endParaRPr lang="en-GB" sz="2000" dirty="0"/>
          </a:p>
        </p:txBody>
      </p:sp>
    </p:spTree>
    <p:extLst>
      <p:ext uri="{BB962C8B-B14F-4D97-AF65-F5344CB8AC3E}">
        <p14:creationId xmlns:p14="http://schemas.microsoft.com/office/powerpoint/2010/main" val="807894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74624-A0BE-4721-B9FA-E9E24A2F1613}"/>
              </a:ext>
            </a:extLst>
          </p:cNvPr>
          <p:cNvSpPr>
            <a:spLocks noGrp="1"/>
          </p:cNvSpPr>
          <p:nvPr>
            <p:ph type="title"/>
          </p:nvPr>
        </p:nvSpPr>
        <p:spPr/>
        <p:txBody>
          <a:bodyPr>
            <a:normAutofit/>
          </a:bodyPr>
          <a:lstStyle/>
          <a:p>
            <a:r>
              <a:rPr lang="en-GB" dirty="0"/>
              <a:t>What is </a:t>
            </a:r>
            <a:r>
              <a:rPr lang="en-GB" dirty="0" err="1"/>
              <a:t>myalgic</a:t>
            </a:r>
            <a:r>
              <a:rPr lang="en-GB" dirty="0"/>
              <a:t>-encephalitis </a:t>
            </a:r>
            <a:r>
              <a:rPr lang="en-GB" dirty="0" err="1"/>
              <a:t>ie</a:t>
            </a:r>
            <a:r>
              <a:rPr lang="en-GB" dirty="0"/>
              <a:t> ME?</a:t>
            </a:r>
          </a:p>
        </p:txBody>
      </p:sp>
      <p:sp>
        <p:nvSpPr>
          <p:cNvPr id="3" name="Content Placeholder 2">
            <a:extLst>
              <a:ext uri="{FF2B5EF4-FFF2-40B4-BE49-F238E27FC236}">
                <a16:creationId xmlns:a16="http://schemas.microsoft.com/office/drawing/2014/main" id="{34E411C2-6D5D-45F7-9845-7982994DE1FA}"/>
              </a:ext>
            </a:extLst>
          </p:cNvPr>
          <p:cNvSpPr>
            <a:spLocks noGrp="1"/>
          </p:cNvSpPr>
          <p:nvPr>
            <p:ph idx="1"/>
          </p:nvPr>
        </p:nvSpPr>
        <p:spPr/>
        <p:txBody>
          <a:bodyPr/>
          <a:lstStyle/>
          <a:p>
            <a:pPr marL="0" lvl="0" indent="0">
              <a:buNone/>
            </a:pPr>
            <a:r>
              <a:rPr lang="en-GB" sz="4800" dirty="0"/>
              <a:t>CFS = poor energy delivery mechanisms </a:t>
            </a:r>
          </a:p>
          <a:p>
            <a:pPr marL="0" lvl="0" indent="0">
              <a:buNone/>
            </a:pPr>
            <a:endParaRPr lang="en-GB" sz="4800" dirty="0"/>
          </a:p>
          <a:p>
            <a:pPr marL="0" lvl="0" indent="0">
              <a:buNone/>
            </a:pPr>
            <a:r>
              <a:rPr lang="en-GB" sz="4800" dirty="0"/>
              <a:t>ME = CFS PLUS inflammation</a:t>
            </a:r>
          </a:p>
          <a:p>
            <a:pPr marL="0" indent="0">
              <a:buNone/>
            </a:pPr>
            <a:endParaRPr lang="en-GB" dirty="0"/>
          </a:p>
          <a:p>
            <a:pPr marL="0" lvl="0" indent="0">
              <a:buNone/>
            </a:pPr>
            <a:endParaRPr lang="en-GB" dirty="0"/>
          </a:p>
          <a:p>
            <a:endParaRPr lang="en-GB" dirty="0"/>
          </a:p>
        </p:txBody>
      </p:sp>
    </p:spTree>
    <p:extLst>
      <p:ext uri="{BB962C8B-B14F-4D97-AF65-F5344CB8AC3E}">
        <p14:creationId xmlns:p14="http://schemas.microsoft.com/office/powerpoint/2010/main" val="1478020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BC561-F586-4554-B1D9-0C73956A482D}"/>
              </a:ext>
            </a:extLst>
          </p:cNvPr>
          <p:cNvSpPr>
            <a:spLocks noGrp="1"/>
          </p:cNvSpPr>
          <p:nvPr>
            <p:ph type="title"/>
          </p:nvPr>
        </p:nvSpPr>
        <p:spPr/>
        <p:txBody>
          <a:bodyPr/>
          <a:lstStyle/>
          <a:p>
            <a:r>
              <a:rPr lang="en-GB" dirty="0"/>
              <a:t>I recommend taking vitamin C to bowel tolerance for life. Why? Vit C multitasks</a:t>
            </a:r>
          </a:p>
        </p:txBody>
      </p:sp>
      <p:sp>
        <p:nvSpPr>
          <p:cNvPr id="3" name="Content Placeholder 2">
            <a:extLst>
              <a:ext uri="{FF2B5EF4-FFF2-40B4-BE49-F238E27FC236}">
                <a16:creationId xmlns:a16="http://schemas.microsoft.com/office/drawing/2014/main" id="{A41D356A-9DDE-43D9-A732-CF007EB56CD8}"/>
              </a:ext>
            </a:extLst>
          </p:cNvPr>
          <p:cNvSpPr>
            <a:spLocks noGrp="1"/>
          </p:cNvSpPr>
          <p:nvPr>
            <p:ph idx="1"/>
          </p:nvPr>
        </p:nvSpPr>
        <p:spPr/>
        <p:txBody>
          <a:bodyPr/>
          <a:lstStyle/>
          <a:p>
            <a:pPr marL="0" indent="0">
              <a:buNone/>
            </a:pPr>
            <a:r>
              <a:rPr lang="en-GB" dirty="0"/>
              <a:t>Prevent new infections (which drive all pathology from cancer and coronaries to diabetes and dementia)</a:t>
            </a:r>
          </a:p>
          <a:p>
            <a:pPr marL="0" indent="0">
              <a:buNone/>
            </a:pPr>
            <a:r>
              <a:rPr lang="en-GB" dirty="0"/>
              <a:t>Keep established infestations at bay </a:t>
            </a:r>
            <a:r>
              <a:rPr lang="en-GB" dirty="0" err="1"/>
              <a:t>eg</a:t>
            </a:r>
            <a:r>
              <a:rPr lang="en-GB" dirty="0"/>
              <a:t> chicken pox virus will cause shingles if the immune defences go down.</a:t>
            </a:r>
          </a:p>
          <a:p>
            <a:pPr marL="0" indent="0">
              <a:buNone/>
            </a:pPr>
            <a:r>
              <a:rPr lang="en-GB" dirty="0"/>
              <a:t>Prevents upper fermenting but</a:t>
            </a:r>
          </a:p>
          <a:p>
            <a:pPr marL="0" indent="0">
              <a:buNone/>
            </a:pPr>
            <a:r>
              <a:rPr lang="en-GB" dirty="0"/>
              <a:t>Essential anti oxidant</a:t>
            </a:r>
          </a:p>
          <a:p>
            <a:pPr marL="0" indent="0">
              <a:buNone/>
            </a:pPr>
            <a:r>
              <a:rPr lang="en-GB" dirty="0"/>
              <a:t>Excellent for detoxing (</a:t>
            </a:r>
            <a:r>
              <a:rPr lang="en-GB" dirty="0" err="1"/>
              <a:t>eg</a:t>
            </a:r>
            <a:r>
              <a:rPr lang="en-GB" dirty="0"/>
              <a:t> prevents nitrosamines forming, gets rid of toxic metals)</a:t>
            </a:r>
          </a:p>
          <a:p>
            <a:pPr marL="0" indent="0">
              <a:buNone/>
            </a:pPr>
            <a:endParaRPr lang="en-GB" dirty="0"/>
          </a:p>
        </p:txBody>
      </p:sp>
    </p:spTree>
    <p:extLst>
      <p:ext uri="{BB962C8B-B14F-4D97-AF65-F5344CB8AC3E}">
        <p14:creationId xmlns:p14="http://schemas.microsoft.com/office/powerpoint/2010/main" val="12783775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10D77-50CE-4098-AD11-748DF44E1922}"/>
              </a:ext>
            </a:extLst>
          </p:cNvPr>
          <p:cNvSpPr>
            <a:spLocks noGrp="1"/>
          </p:cNvSpPr>
          <p:nvPr>
            <p:ph type="title"/>
          </p:nvPr>
        </p:nvSpPr>
        <p:spPr/>
        <p:txBody>
          <a:bodyPr/>
          <a:lstStyle/>
          <a:p>
            <a:r>
              <a:rPr lang="en-GB" dirty="0"/>
              <a:t>How to take vit C to bowel tolerance</a:t>
            </a:r>
          </a:p>
        </p:txBody>
      </p:sp>
      <p:sp>
        <p:nvSpPr>
          <p:cNvPr id="3" name="Content Placeholder 2">
            <a:extLst>
              <a:ext uri="{FF2B5EF4-FFF2-40B4-BE49-F238E27FC236}">
                <a16:creationId xmlns:a16="http://schemas.microsoft.com/office/drawing/2014/main" id="{B8DB79E9-D152-455D-8B0F-D33FF7B12A70}"/>
              </a:ext>
            </a:extLst>
          </p:cNvPr>
          <p:cNvSpPr>
            <a:spLocks noGrp="1"/>
          </p:cNvSpPr>
          <p:nvPr>
            <p:ph idx="1"/>
          </p:nvPr>
        </p:nvSpPr>
        <p:spPr/>
        <p:txBody>
          <a:bodyPr>
            <a:normAutofit fontScale="70000" lnSpcReduction="20000"/>
          </a:bodyPr>
          <a:lstStyle/>
          <a:p>
            <a:pPr lvl="0"/>
            <a:r>
              <a:rPr lang="en-GB" dirty="0"/>
              <a:t>Start with 2 grams twice daily and increase at the rate of 1 gram every day. You will start to get foul smelling wind. This occurs because microbes in the upper gut are killed, swept downstream and are fermented by microbes in the lower gut. This is likely to need more than 10 grams of vitamin C. Keep increasing the dose until you get diarrhoea. Hold the dose at this level for 24 hours. At this point you should have a clean, digesting (non-fermenting) upper gut with low levels of microbes in the lower gut. </a:t>
            </a:r>
            <a:endParaRPr lang="en-GB" sz="2400" dirty="0"/>
          </a:p>
          <a:p>
            <a:pPr lvl="0"/>
            <a:r>
              <a:rPr lang="en-GB" dirty="0"/>
              <a:t>Adjust the daily dose in the longer term. The idea is to find a dose of vitamin C that kills the grams of unfriendly microbes in the upper gut but does not kill the kilograms of friendly microbes in the lower gut. This will depend on several variables that you will have to work out for yourself vis:</a:t>
            </a:r>
            <a:endParaRPr lang="en-GB" sz="2400" dirty="0"/>
          </a:p>
          <a:p>
            <a:pPr lvl="1"/>
            <a:r>
              <a:rPr lang="en-GB" dirty="0"/>
              <a:t>A dose that allows you to pass a normal formed daily turd</a:t>
            </a:r>
            <a:endParaRPr lang="en-GB" sz="2000" dirty="0"/>
          </a:p>
          <a:p>
            <a:pPr lvl="1"/>
            <a:r>
              <a:rPr lang="en-GB" dirty="0"/>
              <a:t>No smelly farting</a:t>
            </a:r>
            <a:endParaRPr lang="en-GB" sz="2000" dirty="0"/>
          </a:p>
          <a:p>
            <a:pPr lvl="1"/>
            <a:r>
              <a:rPr lang="en-GB" dirty="0"/>
              <a:t>A dose that stops you getting coughs, colds and flu when all around are succumbing</a:t>
            </a:r>
            <a:endParaRPr lang="en-GB" sz="2000" dirty="0"/>
          </a:p>
          <a:p>
            <a:pPr lvl="1"/>
            <a:r>
              <a:rPr lang="en-GB" dirty="0"/>
              <a:t>A dose that reduces, gets rid of or reverses any disease symptoms that you may be suffering from. These may be symptoms of the upper fermenting gut or the symptoms of chronic infection. As you can see from the Cathcart link below you have to get to 90% of bowel tolerance to reverse the symptoms of any disease process.</a:t>
            </a:r>
            <a:endParaRPr lang="en-GB" sz="2000" dirty="0"/>
          </a:p>
          <a:p>
            <a:r>
              <a:rPr lang="en-GB" dirty="0"/>
              <a:t> </a:t>
            </a:r>
            <a:endParaRPr lang="en-GB" sz="2400" dirty="0"/>
          </a:p>
          <a:p>
            <a:pPr marL="0" indent="0">
              <a:buNone/>
            </a:pPr>
            <a:endParaRPr lang="en-GB" dirty="0"/>
          </a:p>
        </p:txBody>
      </p:sp>
    </p:spTree>
    <p:extLst>
      <p:ext uri="{BB962C8B-B14F-4D97-AF65-F5344CB8AC3E}">
        <p14:creationId xmlns:p14="http://schemas.microsoft.com/office/powerpoint/2010/main" val="2219965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D5DD2-F766-4CEA-ACFD-138AC9B93A25}"/>
              </a:ext>
            </a:extLst>
          </p:cNvPr>
          <p:cNvSpPr>
            <a:spLocks noGrp="1"/>
          </p:cNvSpPr>
          <p:nvPr>
            <p:ph type="title"/>
          </p:nvPr>
        </p:nvSpPr>
        <p:spPr/>
        <p:txBody>
          <a:bodyPr>
            <a:normAutofit fontScale="90000"/>
          </a:bodyPr>
          <a:lstStyle/>
          <a:p>
            <a:pPr algn="ctr"/>
            <a:r>
              <a:rPr lang="en-GB" dirty="0"/>
              <a:t>Groundhog Acute: the weapons – iodine</a:t>
            </a:r>
            <a:br>
              <a:rPr lang="en-GB" dirty="0"/>
            </a:br>
            <a:r>
              <a:rPr lang="en-GB" sz="2000" i="1" dirty="0"/>
              <a:t>“Iodine is by far the best antibiotic, antiviral and antiseptic of all time.</a:t>
            </a:r>
            <a:r>
              <a:rPr lang="en-GB" sz="2000" dirty="0"/>
              <a:t>” </a:t>
            </a:r>
            <a:br>
              <a:rPr lang="en-GB" sz="2000" dirty="0"/>
            </a:br>
            <a:r>
              <a:rPr lang="en-GB" sz="2000" dirty="0"/>
              <a:t>Dr David Derry </a:t>
            </a:r>
            <a:br>
              <a:rPr lang="en-GB" sz="2000" dirty="0"/>
            </a:br>
            <a:endParaRPr lang="en-GB" sz="2000" dirty="0"/>
          </a:p>
        </p:txBody>
      </p:sp>
      <p:sp>
        <p:nvSpPr>
          <p:cNvPr id="3" name="Content Placeholder 2">
            <a:extLst>
              <a:ext uri="{FF2B5EF4-FFF2-40B4-BE49-F238E27FC236}">
                <a16:creationId xmlns:a16="http://schemas.microsoft.com/office/drawing/2014/main" id="{C1896B8B-01A5-4E48-B32A-0E114762FF06}"/>
              </a:ext>
            </a:extLst>
          </p:cNvPr>
          <p:cNvSpPr>
            <a:spLocks noGrp="1"/>
          </p:cNvSpPr>
          <p:nvPr>
            <p:ph idx="1"/>
          </p:nvPr>
        </p:nvSpPr>
        <p:spPr/>
        <p:txBody>
          <a:bodyPr>
            <a:normAutofit/>
          </a:bodyPr>
          <a:lstStyle/>
          <a:p>
            <a:pPr marL="0" indent="0">
              <a:buNone/>
            </a:pPr>
            <a:r>
              <a:rPr lang="en-GB" dirty="0"/>
              <a:t>Iodine kills all classes of pathogen on contact: viruses, bacteria, fungi, yeasts and protozoa. Most bacteria are killed within 30 seconds of contact. No microbe is resistant.</a:t>
            </a:r>
          </a:p>
          <a:p>
            <a:pPr marL="0" indent="0">
              <a:buNone/>
            </a:pPr>
            <a:r>
              <a:rPr lang="en-GB" dirty="0"/>
              <a:t>It is extremely safe to take. The French physician </a:t>
            </a:r>
            <a:r>
              <a:rPr lang="en-GB" dirty="0" err="1"/>
              <a:t>Lugol</a:t>
            </a:r>
            <a:r>
              <a:rPr lang="en-GB" dirty="0"/>
              <a:t> in 1829 developed </a:t>
            </a:r>
            <a:r>
              <a:rPr lang="en-GB" dirty="0" err="1"/>
              <a:t>Lugol's</a:t>
            </a:r>
            <a:r>
              <a:rPr lang="en-GB" dirty="0"/>
              <a:t> iodine, which was a mixture of 5% iodine with 10% potassium iodide, which greatly enhanced the absorption of iodine. He prescribed 300 to 1,000mg (</a:t>
            </a:r>
            <a:r>
              <a:rPr lang="en-GB" dirty="0" err="1"/>
              <a:t>Lugol’s</a:t>
            </a:r>
            <a:r>
              <a:rPr lang="en-GB" dirty="0"/>
              <a:t> 15% iodine 35 to 130 drops, 2mls to 7mls) per day for the treatment of infectious disease, with good results.</a:t>
            </a:r>
          </a:p>
        </p:txBody>
      </p:sp>
    </p:spTree>
    <p:extLst>
      <p:ext uri="{BB962C8B-B14F-4D97-AF65-F5344CB8AC3E}">
        <p14:creationId xmlns:p14="http://schemas.microsoft.com/office/powerpoint/2010/main" val="3033136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4930-73F4-42DE-ACC6-13BFCC7577F7}"/>
              </a:ext>
            </a:extLst>
          </p:cNvPr>
          <p:cNvSpPr>
            <a:spLocks noGrp="1"/>
          </p:cNvSpPr>
          <p:nvPr>
            <p:ph type="title"/>
          </p:nvPr>
        </p:nvSpPr>
        <p:spPr/>
        <p:txBody>
          <a:bodyPr>
            <a:normAutofit/>
          </a:bodyPr>
          <a:lstStyle/>
          <a:p>
            <a:r>
              <a:rPr lang="en-GB" sz="2700" i="1" dirty="0"/>
              <a:t>In 1945, a breakthrough occurred when J.D. Stone and Sir McFarland Burnet (who later went on to win a Nobel Prize for his Clonal Selection Theory) exposed mice to lethal effects of influenza viral mists. </a:t>
            </a:r>
            <a:endParaRPr lang="en-GB" sz="2700" dirty="0"/>
          </a:p>
        </p:txBody>
      </p:sp>
      <p:sp>
        <p:nvSpPr>
          <p:cNvPr id="3" name="Content Placeholder 2">
            <a:extLst>
              <a:ext uri="{FF2B5EF4-FFF2-40B4-BE49-F238E27FC236}">
                <a16:creationId xmlns:a16="http://schemas.microsoft.com/office/drawing/2014/main" id="{DFF48356-3D8F-44D8-89DB-F3E6AD61F64D}"/>
              </a:ext>
            </a:extLst>
          </p:cNvPr>
          <p:cNvSpPr>
            <a:spLocks noGrp="1"/>
          </p:cNvSpPr>
          <p:nvPr>
            <p:ph idx="1"/>
          </p:nvPr>
        </p:nvSpPr>
        <p:spPr/>
        <p:txBody>
          <a:bodyPr>
            <a:normAutofit/>
          </a:bodyPr>
          <a:lstStyle/>
          <a:p>
            <a:pPr marL="0" indent="0">
              <a:buNone/>
            </a:pPr>
            <a:r>
              <a:rPr lang="en-GB" i="1" dirty="0"/>
              <a:t>“Extremely high doses of iodine can have serious side effects, but only a small fraction of such extreme doses are necessary to kill influenza viruses. The lethal disease was prevented by putting iodine solution on mice snouts just prior to placing them in chambers containing influenza viruses. “</a:t>
            </a:r>
            <a:endParaRPr lang="en-GB" dirty="0"/>
          </a:p>
          <a:p>
            <a:pPr marL="0" indent="0">
              <a:buNone/>
            </a:pPr>
            <a:r>
              <a:rPr lang="en-GB" sz="1200" dirty="0"/>
              <a:t>“Iodine: the Forgotten Weapon Against Influenza Viruses” , Thyroid Science 4(9):R1-5, 2009</a:t>
            </a:r>
            <a:r>
              <a:rPr lang="en-GB" sz="1200" i="1" dirty="0"/>
              <a:t> </a:t>
            </a:r>
            <a:r>
              <a:rPr lang="en-GB" sz="1200" dirty="0"/>
              <a:t>Dr David Derry </a:t>
            </a:r>
            <a:r>
              <a:rPr lang="en-GB" sz="1200" u="sng" dirty="0">
                <a:hlinkClick r:id="rId2"/>
              </a:rPr>
              <a:t>http://www.thyroidscience.com/reviews/derry/Derry.flu.iodine.9.19.09.pdf</a:t>
            </a:r>
            <a:r>
              <a:rPr lang="en-GB" sz="1200" dirty="0"/>
              <a:t> </a:t>
            </a:r>
          </a:p>
          <a:p>
            <a:pPr marL="0" indent="0">
              <a:buNone/>
            </a:pPr>
            <a:endParaRPr lang="en-GB" dirty="0"/>
          </a:p>
        </p:txBody>
      </p:sp>
    </p:spTree>
    <p:extLst>
      <p:ext uri="{BB962C8B-B14F-4D97-AF65-F5344CB8AC3E}">
        <p14:creationId xmlns:p14="http://schemas.microsoft.com/office/powerpoint/2010/main" val="32324414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77E47-B947-48A6-805B-833CA92F9F26}"/>
              </a:ext>
            </a:extLst>
          </p:cNvPr>
          <p:cNvSpPr>
            <a:spLocks noGrp="1"/>
          </p:cNvSpPr>
          <p:nvPr>
            <p:ph type="title"/>
          </p:nvPr>
        </p:nvSpPr>
        <p:spPr/>
        <p:txBody>
          <a:bodyPr>
            <a:normAutofit/>
          </a:bodyPr>
          <a:lstStyle/>
          <a:p>
            <a:pPr algn="ctr"/>
            <a:r>
              <a:rPr lang="en-GB" sz="2800" dirty="0"/>
              <a:t>Vitamin C attacks from the inside out </a:t>
            </a:r>
            <a:br>
              <a:rPr lang="en-GB" sz="2800" dirty="0"/>
            </a:br>
            <a:r>
              <a:rPr lang="en-GB" sz="2800" dirty="0"/>
              <a:t>Iodine attacks from the outside in</a:t>
            </a:r>
          </a:p>
        </p:txBody>
      </p:sp>
      <p:sp>
        <p:nvSpPr>
          <p:cNvPr id="3" name="Content Placeholder 2">
            <a:extLst>
              <a:ext uri="{FF2B5EF4-FFF2-40B4-BE49-F238E27FC236}">
                <a16:creationId xmlns:a16="http://schemas.microsoft.com/office/drawing/2014/main" id="{95452BBB-9145-4565-8BCB-34A89FF68FDD}"/>
              </a:ext>
            </a:extLst>
          </p:cNvPr>
          <p:cNvSpPr>
            <a:spLocks noGrp="1"/>
          </p:cNvSpPr>
          <p:nvPr>
            <p:ph idx="1"/>
          </p:nvPr>
        </p:nvSpPr>
        <p:spPr/>
        <p:txBody>
          <a:bodyPr/>
          <a:lstStyle/>
          <a:p>
            <a:pPr marL="0" indent="0">
              <a:buNone/>
            </a:pPr>
            <a:r>
              <a:rPr lang="en-GB" dirty="0"/>
              <a:t>Use iodine (</a:t>
            </a:r>
            <a:r>
              <a:rPr lang="en-GB" dirty="0" err="1"/>
              <a:t>eg</a:t>
            </a:r>
            <a:r>
              <a:rPr lang="en-GB" dirty="0"/>
              <a:t> 10mls of </a:t>
            </a:r>
            <a:r>
              <a:rPr lang="en-GB" dirty="0" err="1"/>
              <a:t>Lugol’s</a:t>
            </a:r>
            <a:r>
              <a:rPr lang="en-GB" dirty="0"/>
              <a:t> iodine 15%) mixed with coconut oil (100ml) as a salve for the skin, scalp, nose, ears, around the eyes, mouth, perineum etc. Because it is volatile and penetrates the skin well, apply to the skin over swollen lymph nodes. Use as often as necessary to keep the skin stained yellow. Great treatment for otitis externa, cold sores, tinea, crusty eyelids, shingles, chicken pox, boils, acne, impetigo, ulcers, bedsores, warts and </a:t>
            </a:r>
            <a:r>
              <a:rPr lang="en-GB" dirty="0" err="1"/>
              <a:t>verrucas</a:t>
            </a:r>
            <a:r>
              <a:rPr lang="en-GB" dirty="0"/>
              <a:t>.</a:t>
            </a:r>
          </a:p>
          <a:p>
            <a:pPr marL="0" indent="0">
              <a:buNone/>
            </a:pPr>
            <a:r>
              <a:rPr lang="en-GB" dirty="0"/>
              <a:t>Use </a:t>
            </a:r>
            <a:r>
              <a:rPr lang="en-GB" dirty="0" err="1"/>
              <a:t>Lugol’s</a:t>
            </a:r>
            <a:r>
              <a:rPr lang="en-GB" dirty="0"/>
              <a:t> iodine inhaled in a salt pipe for all upper and lower respiratory infections </a:t>
            </a:r>
            <a:r>
              <a:rPr lang="en-GB" dirty="0" err="1"/>
              <a:t>eg</a:t>
            </a:r>
            <a:r>
              <a:rPr lang="en-GB" dirty="0"/>
              <a:t> pharyngitis, </a:t>
            </a:r>
            <a:r>
              <a:rPr lang="en-GB" dirty="0" err="1"/>
              <a:t>tonsilitis</a:t>
            </a:r>
            <a:r>
              <a:rPr lang="en-GB" dirty="0"/>
              <a:t>, laryngitis, sinusitis, otitis media, rhinitis, bronchitis……….and so on</a:t>
            </a:r>
          </a:p>
        </p:txBody>
      </p:sp>
    </p:spTree>
    <p:extLst>
      <p:ext uri="{BB962C8B-B14F-4D97-AF65-F5344CB8AC3E}">
        <p14:creationId xmlns:p14="http://schemas.microsoft.com/office/powerpoint/2010/main" val="12574704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2AC55-FB03-4614-851B-BCD78C837B28}"/>
              </a:ext>
            </a:extLst>
          </p:cNvPr>
          <p:cNvSpPr>
            <a:spLocks noGrp="1"/>
          </p:cNvSpPr>
          <p:nvPr>
            <p:ph type="title"/>
          </p:nvPr>
        </p:nvSpPr>
        <p:spPr/>
        <p:txBody>
          <a:bodyPr/>
          <a:lstStyle/>
          <a:p>
            <a:r>
              <a:rPr lang="en-GB" dirty="0"/>
              <a:t>Use iodine topically for any systemic infection</a:t>
            </a:r>
          </a:p>
        </p:txBody>
      </p:sp>
      <p:sp>
        <p:nvSpPr>
          <p:cNvPr id="3" name="Content Placeholder 2">
            <a:extLst>
              <a:ext uri="{FF2B5EF4-FFF2-40B4-BE49-F238E27FC236}">
                <a16:creationId xmlns:a16="http://schemas.microsoft.com/office/drawing/2014/main" id="{1494B401-65A6-4403-8D4D-B2F9B3275DFC}"/>
              </a:ext>
            </a:extLst>
          </p:cNvPr>
          <p:cNvSpPr>
            <a:spLocks noGrp="1"/>
          </p:cNvSpPr>
          <p:nvPr>
            <p:ph idx="1"/>
          </p:nvPr>
        </p:nvSpPr>
        <p:spPr/>
        <p:txBody>
          <a:bodyPr>
            <a:normAutofit fontScale="92500" lnSpcReduction="20000"/>
          </a:bodyPr>
          <a:lstStyle/>
          <a:p>
            <a:pPr marL="0" indent="0">
              <a:buNone/>
            </a:pPr>
            <a:r>
              <a:rPr lang="en-GB" dirty="0">
                <a:latin typeface="Calibri" panose="020F0502020204030204" pitchFamily="34" charset="0"/>
                <a:ea typeface="Calibri" panose="020F0502020204030204" pitchFamily="34" charset="0"/>
                <a:cs typeface="Times New Roman" panose="02020603050405020304" pitchFamily="18" charset="0"/>
              </a:rPr>
              <a:t>I have often wondered why it is that many of the body’s lymph nodes are so superficial – such as those in the neck, elbow creases, armpits, back of knees and groins. It may be that the body holds microbes here, so they can be destroyed by the light of sunshine penetrating the skin. My guess is that iodine would be equally efficient, and I suggest applying iodine ointment ad lib over any tender lymph nodes. Being volatile it penetrates the flesh well to contact kill.</a:t>
            </a:r>
          </a:p>
          <a:p>
            <a:r>
              <a:rPr lang="en-GB" i="1" dirty="0"/>
              <a:t>"when I was a medical student, iodine in the form of KI was the universal medicine. Nobody knew what it did, but it did something and did something good. We students used to sum up the situation in this little rhyme: If you do not know where, what and why, prescribe ye then K and I."            [KI is potassium iodide]</a:t>
            </a:r>
            <a:endParaRPr lang="en-GB" dirty="0"/>
          </a:p>
          <a:p>
            <a:r>
              <a:rPr lang="en-GB" dirty="0"/>
              <a:t>Albert Szent-Gyorgyi, (1893-1986) Nobel prize winner for medicine 1937 who discovered vitamin C in 1928  </a:t>
            </a:r>
          </a:p>
          <a:p>
            <a:pPr marL="0" indent="0">
              <a:buNone/>
            </a:pPr>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4597492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86B83-51E3-4FE7-A471-22F6716441E0}"/>
              </a:ext>
            </a:extLst>
          </p:cNvPr>
          <p:cNvSpPr>
            <a:spLocks noGrp="1"/>
          </p:cNvSpPr>
          <p:nvPr>
            <p:ph type="title"/>
          </p:nvPr>
        </p:nvSpPr>
        <p:spPr/>
        <p:txBody>
          <a:bodyPr/>
          <a:lstStyle/>
          <a:p>
            <a:r>
              <a:rPr lang="en-GB" u="sng" dirty="0">
                <a:latin typeface="Calibri" panose="020F0502020204030204" pitchFamily="34" charset="0"/>
                <a:ea typeface="Calibri" panose="020F0502020204030204" pitchFamily="34" charset="0"/>
                <a:cs typeface="Times New Roman" panose="02020603050405020304" pitchFamily="18" charset="0"/>
              </a:rPr>
              <a:t>Iodine and thyroid disease</a:t>
            </a:r>
            <a:br>
              <a:rPr lang="en-GB" dirty="0">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E1651D79-5092-4FB2-B753-3CE0CCE13602}"/>
              </a:ext>
            </a:extLst>
          </p:cNvPr>
          <p:cNvSpPr>
            <a:spLocks noGrp="1"/>
          </p:cNvSpPr>
          <p:nvPr>
            <p:ph idx="1"/>
          </p:nvPr>
        </p:nvSpPr>
        <p:spPr/>
        <p:txBody>
          <a:bodyPr>
            <a:normAutofit fontScale="92500" lnSpcReduction="20000"/>
          </a:bodyPr>
          <a:lstStyle/>
          <a:p>
            <a:pPr marL="0" indent="0">
              <a:spcAft>
                <a:spcPts val="0"/>
              </a:spcAft>
              <a:buNone/>
            </a:pPr>
            <a:r>
              <a:rPr lang="en-GB" dirty="0">
                <a:latin typeface="Calibri" panose="020F0502020204030204" pitchFamily="34" charset="0"/>
                <a:ea typeface="Calibri" panose="020F0502020204030204" pitchFamily="34" charset="0"/>
                <a:cs typeface="Times New Roman" panose="02020603050405020304" pitchFamily="18" charset="0"/>
              </a:rPr>
              <a:t>Anyone with any thyroid problem should be taking iodine as above. However, when you first try iodine it is important to start at low doses and build up slowly. This is because hypothyroidism is so common because of iodine deficiency. When suddenly it appears in abundance the thyroid is driven to a temporary state of overproduction. </a:t>
            </a:r>
          </a:p>
          <a:p>
            <a:pPr marL="0" indent="0">
              <a:spcAft>
                <a:spcPts val="0"/>
              </a:spcAft>
              <a:buNone/>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0"/>
              </a:spcAft>
              <a:buNone/>
            </a:pPr>
            <a:r>
              <a:rPr lang="en-GB" dirty="0">
                <a:latin typeface="Calibri" panose="020F0502020204030204" pitchFamily="34" charset="0"/>
                <a:ea typeface="Calibri" panose="020F0502020204030204" pitchFamily="34" charset="0"/>
                <a:cs typeface="Times New Roman" panose="02020603050405020304" pitchFamily="18" charset="0"/>
              </a:rPr>
              <a:t>Remember the falling intakes of iodine in the diet over recent years has been paralleled by a huge increase in hypothyroidism, thyrotoxicosis and autoimmune thyroid disease.</a:t>
            </a:r>
          </a:p>
          <a:p>
            <a:pPr>
              <a:spcAft>
                <a:spcPts val="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0"/>
              </a:spcAft>
              <a:buNone/>
            </a:pPr>
            <a:r>
              <a:rPr lang="en-GB" dirty="0">
                <a:latin typeface="Calibri" panose="020F0502020204030204" pitchFamily="34" charset="0"/>
                <a:ea typeface="Calibri" panose="020F0502020204030204" pitchFamily="34" charset="0"/>
                <a:cs typeface="Times New Roman" panose="02020603050405020304" pitchFamily="18" charset="0"/>
              </a:rPr>
              <a:t>All nutritional supplements produce their best effects when taken in conjunction with others - this is further reason why Groundhog is so important</a:t>
            </a:r>
          </a:p>
          <a:p>
            <a:endParaRPr lang="en-GB" dirty="0"/>
          </a:p>
        </p:txBody>
      </p:sp>
    </p:spTree>
    <p:extLst>
      <p:ext uri="{BB962C8B-B14F-4D97-AF65-F5344CB8AC3E}">
        <p14:creationId xmlns:p14="http://schemas.microsoft.com/office/powerpoint/2010/main" val="37285613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8E060-794F-4FEB-A6F8-8FF7736AFE56}"/>
              </a:ext>
            </a:extLst>
          </p:cNvPr>
          <p:cNvSpPr>
            <a:spLocks noGrp="1"/>
          </p:cNvSpPr>
          <p:nvPr>
            <p:ph type="title"/>
          </p:nvPr>
        </p:nvSpPr>
        <p:spPr/>
        <p:txBody>
          <a:bodyPr/>
          <a:lstStyle/>
          <a:p>
            <a:r>
              <a:rPr lang="en-GB" dirty="0"/>
              <a:t>Case history: MRSA</a:t>
            </a:r>
          </a:p>
        </p:txBody>
      </p:sp>
      <p:sp>
        <p:nvSpPr>
          <p:cNvPr id="3" name="Content Placeholder 2">
            <a:extLst>
              <a:ext uri="{FF2B5EF4-FFF2-40B4-BE49-F238E27FC236}">
                <a16:creationId xmlns:a16="http://schemas.microsoft.com/office/drawing/2014/main" id="{C39D737F-2C25-4F45-B5D0-894732C98D6C}"/>
              </a:ext>
            </a:extLst>
          </p:cNvPr>
          <p:cNvSpPr>
            <a:spLocks noGrp="1"/>
          </p:cNvSpPr>
          <p:nvPr>
            <p:ph idx="1"/>
          </p:nvPr>
        </p:nvSpPr>
        <p:spPr/>
        <p:txBody>
          <a:bodyPr>
            <a:normAutofit fontScale="77500" lnSpcReduction="20000"/>
          </a:bodyPr>
          <a:lstStyle/>
          <a:p>
            <a:pPr marL="0" indent="0">
              <a:buNone/>
            </a:pPr>
            <a:r>
              <a:rPr lang="en-GB" dirty="0"/>
              <a:t>Martha presented to me March 2018 with a large, infected, discharging, stinking abscess in her armpit. This began with a cyst in her axilla in 2006 which evolved into a pilonidal (“nest of hair”) cyst. These are usually located in the cleft of the buttock but may occur anywhere hairy.  </a:t>
            </a:r>
          </a:p>
          <a:p>
            <a:pPr marL="0" indent="0">
              <a:buNone/>
            </a:pPr>
            <a:r>
              <a:rPr lang="en-GB" dirty="0"/>
              <a:t>This inflamed cyst was excised in 2016 but this failed to clear infection. She was treated with many courses of antibiotic which reduced the inflammation somewhat but never cleared it. </a:t>
            </a:r>
          </a:p>
          <a:p>
            <a:pPr marL="0" indent="0">
              <a:buNone/>
            </a:pPr>
            <a:r>
              <a:rPr lang="en-GB" dirty="0"/>
              <a:t>In 2017 she underwent even more extensive surgery under general anaesthetic to try to remove all the infected tissue but again this was unsuccessful. By the time she came to see me she had received multiple courses of antibiotics and had a large ulcerous hole in her axilla, surrounded by lumpy inflamed flesh. It was extremely painful and exuding pus. It was regularly probed, drained and dressed but was not healing. The infection was a classical large carbuncle which would be infected with many microbes but the main one would be staphylococcus. Since antibiotics were ineffective essentially, she had an MRSA (multi resistant staphylococcus aureus). Martha described her consultant as being “concerned”. I was blooming terrified!</a:t>
            </a:r>
          </a:p>
          <a:p>
            <a:endParaRPr lang="en-GB" dirty="0"/>
          </a:p>
        </p:txBody>
      </p:sp>
    </p:spTree>
    <p:extLst>
      <p:ext uri="{BB962C8B-B14F-4D97-AF65-F5344CB8AC3E}">
        <p14:creationId xmlns:p14="http://schemas.microsoft.com/office/powerpoint/2010/main" val="34071474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0BDFD-7707-4F68-A27A-A8A4714970F3}"/>
              </a:ext>
            </a:extLst>
          </p:cNvPr>
          <p:cNvSpPr>
            <a:spLocks noGrp="1"/>
          </p:cNvSpPr>
          <p:nvPr>
            <p:ph type="title"/>
          </p:nvPr>
        </p:nvSpPr>
        <p:spPr/>
        <p:txBody>
          <a:bodyPr/>
          <a:lstStyle/>
          <a:p>
            <a:r>
              <a:rPr lang="en-GB" dirty="0"/>
              <a:t>Treatment </a:t>
            </a:r>
          </a:p>
        </p:txBody>
      </p:sp>
      <p:sp>
        <p:nvSpPr>
          <p:cNvPr id="3" name="Content Placeholder 2">
            <a:extLst>
              <a:ext uri="{FF2B5EF4-FFF2-40B4-BE49-F238E27FC236}">
                <a16:creationId xmlns:a16="http://schemas.microsoft.com/office/drawing/2014/main" id="{C2AAEF1A-1506-4C73-B4E0-607760B40372}"/>
              </a:ext>
            </a:extLst>
          </p:cNvPr>
          <p:cNvSpPr>
            <a:spLocks noGrp="1"/>
          </p:cNvSpPr>
          <p:nvPr>
            <p:ph idx="1"/>
          </p:nvPr>
        </p:nvSpPr>
        <p:spPr/>
        <p:txBody>
          <a:bodyPr>
            <a:normAutofit fontScale="85000" lnSpcReduction="20000"/>
          </a:bodyPr>
          <a:lstStyle/>
          <a:p>
            <a:pPr marL="0" indent="0">
              <a:buNone/>
            </a:pPr>
            <a:r>
              <a:rPr lang="en-GB" dirty="0"/>
              <a:t>Microbes can only survive on sugar and carbohydrates. Diabetics are particularly prone to infection because their high blood sugars feed invaders. The biological equivalent of scorched earth is a ketogenic diet; For Martha this was the most difficult intervention because she was a fruit-</a:t>
            </a:r>
            <a:r>
              <a:rPr lang="en-GB" dirty="0" err="1"/>
              <a:t>oholic</a:t>
            </a:r>
            <a:r>
              <a:rPr lang="en-GB" dirty="0"/>
              <a:t> – fruit is a bag of sugar and is happily fermented by bacteria and yeast. </a:t>
            </a:r>
          </a:p>
          <a:p>
            <a:pPr marL="0" indent="0">
              <a:buNone/>
            </a:pPr>
            <a:r>
              <a:rPr lang="en-GB" dirty="0"/>
              <a:t>Next, we kill the little wretches with vitamin C to bowel tolerance – in this respect the dose is critical – Martha needed 30 grams a day to get to bowel tolerance. Most people need between 4 and 15 grams for such and so this was a reflection of her high infectious load – the higher the dose needed to get to bowel tolerance the higher the infectious load. This is because the point of bowel tolerance can be viewed as the ‘critical point’, meaning it is the point where the microbes start losing and Vitamin C starts winning! </a:t>
            </a:r>
          </a:p>
          <a:p>
            <a:pPr marL="0" indent="0">
              <a:buNone/>
            </a:pPr>
            <a:r>
              <a:rPr lang="en-GB" dirty="0"/>
              <a:t>Then we used topical iodine ad lib so that the flesh was permanently stained yellow. Iodine kills all microbes but is not toxic to the immune system and so allows healing and repair.</a:t>
            </a:r>
          </a:p>
        </p:txBody>
      </p:sp>
    </p:spTree>
    <p:extLst>
      <p:ext uri="{BB962C8B-B14F-4D97-AF65-F5344CB8AC3E}">
        <p14:creationId xmlns:p14="http://schemas.microsoft.com/office/powerpoint/2010/main" val="34166121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5902D-A76C-471A-9DAB-B6DEFE469660}"/>
              </a:ext>
            </a:extLst>
          </p:cNvPr>
          <p:cNvSpPr>
            <a:spLocks noGrp="1"/>
          </p:cNvSpPr>
          <p:nvPr>
            <p:ph type="title"/>
          </p:nvPr>
        </p:nvSpPr>
        <p:spPr/>
        <p:txBody>
          <a:bodyPr/>
          <a:lstStyle/>
          <a:p>
            <a:r>
              <a:rPr lang="en-GB" dirty="0"/>
              <a:t>Result!</a:t>
            </a:r>
          </a:p>
        </p:txBody>
      </p:sp>
      <p:sp>
        <p:nvSpPr>
          <p:cNvPr id="3" name="Content Placeholder 2">
            <a:extLst>
              <a:ext uri="{FF2B5EF4-FFF2-40B4-BE49-F238E27FC236}">
                <a16:creationId xmlns:a16="http://schemas.microsoft.com/office/drawing/2014/main" id="{5823E553-A57F-4766-914F-03BFD9C5E1CB}"/>
              </a:ext>
            </a:extLst>
          </p:cNvPr>
          <p:cNvSpPr>
            <a:spLocks noGrp="1"/>
          </p:cNvSpPr>
          <p:nvPr>
            <p:ph idx="1"/>
          </p:nvPr>
        </p:nvSpPr>
        <p:spPr/>
        <p:txBody>
          <a:bodyPr/>
          <a:lstStyle/>
          <a:p>
            <a:pPr marL="0" indent="0">
              <a:buNone/>
            </a:pPr>
            <a:r>
              <a:rPr lang="en-GB" dirty="0"/>
              <a:t>October 2018 - her gaping holes have stopped discharging, the smell has gone, and she is healing up nicely without antibiotics.</a:t>
            </a:r>
          </a:p>
          <a:p>
            <a:pPr marL="0" indent="0">
              <a:buNone/>
            </a:pPr>
            <a:r>
              <a:rPr lang="en-GB" dirty="0"/>
              <a:t>Good quality granulomatous tissue growing up from below</a:t>
            </a:r>
          </a:p>
          <a:p>
            <a:pPr marL="0" indent="0">
              <a:buNone/>
            </a:pPr>
            <a:endParaRPr lang="en-GB" dirty="0"/>
          </a:p>
          <a:p>
            <a:pPr marL="0" indent="0">
              <a:buNone/>
            </a:pPr>
            <a:r>
              <a:rPr lang="en-GB" dirty="0"/>
              <a:t>Christmas 2018 – the infection site completely healed, no holes, complete covering of skin. The skin is a bit thin so she has to be careful not to knock it.</a:t>
            </a:r>
          </a:p>
        </p:txBody>
      </p:sp>
    </p:spTree>
    <p:extLst>
      <p:ext uri="{BB962C8B-B14F-4D97-AF65-F5344CB8AC3E}">
        <p14:creationId xmlns:p14="http://schemas.microsoft.com/office/powerpoint/2010/main" val="1050396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722F3ED3-B89B-429C-B078-81B6FD36B9AC}"/>
              </a:ext>
            </a:extLst>
          </p:cNvPr>
          <p:cNvSpPr>
            <a:spLocks noGrp="1" noChangeArrowheads="1"/>
          </p:cNvSpPr>
          <p:nvPr>
            <p:ph type="title"/>
          </p:nvPr>
        </p:nvSpPr>
        <p:spPr/>
        <p:txBody>
          <a:bodyPr/>
          <a:lstStyle/>
          <a:p>
            <a:r>
              <a:rPr lang="en-GB" altLang="en-US" sz="1800" dirty="0"/>
              <a:t>I am not going to speak about CFS today but to address energy delivery mechanisms see the “Rules of the Game” and the “Tools of the Trade” are to be found in this book…</a:t>
            </a:r>
            <a:br>
              <a:rPr lang="en-GB" altLang="en-US" sz="1800" dirty="0"/>
            </a:br>
            <a:endParaRPr lang="en-GB" altLang="en-US" sz="2800" dirty="0"/>
          </a:p>
        </p:txBody>
      </p:sp>
      <p:pic>
        <p:nvPicPr>
          <p:cNvPr id="7171" name="Picture 2" descr="File:CFS 2ED front cover.jpg">
            <a:extLst>
              <a:ext uri="{FF2B5EF4-FFF2-40B4-BE49-F238E27FC236}">
                <a16:creationId xmlns:a16="http://schemas.microsoft.com/office/drawing/2014/main" id="{8C853027-E865-4A2D-8E39-B793D2D4E2D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412886" y="1617786"/>
            <a:ext cx="3489325" cy="4525963"/>
          </a:xfrm>
          <a:noFill/>
        </p:spPr>
      </p:pic>
    </p:spTree>
    <p:extLst>
      <p:ext uri="{BB962C8B-B14F-4D97-AF65-F5344CB8AC3E}">
        <p14:creationId xmlns:p14="http://schemas.microsoft.com/office/powerpoint/2010/main" val="3516791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23163-58FB-4E17-907D-064F2605C317}"/>
              </a:ext>
            </a:extLst>
          </p:cNvPr>
          <p:cNvSpPr>
            <a:spLocks noGrp="1"/>
          </p:cNvSpPr>
          <p:nvPr>
            <p:ph type="title"/>
          </p:nvPr>
        </p:nvSpPr>
        <p:spPr/>
        <p:txBody>
          <a:bodyPr/>
          <a:lstStyle/>
          <a:p>
            <a:r>
              <a:rPr lang="en-GB" u="sng" dirty="0"/>
              <a:t>The Wolff–</a:t>
            </a:r>
            <a:r>
              <a:rPr lang="en-GB" u="sng" dirty="0" err="1"/>
              <a:t>Chaikoff</a:t>
            </a:r>
            <a:r>
              <a:rPr lang="en-GB" u="sng" dirty="0"/>
              <a:t> effect</a:t>
            </a:r>
            <a:br>
              <a:rPr lang="en-GB" dirty="0"/>
            </a:br>
            <a:endParaRPr lang="en-GB" dirty="0"/>
          </a:p>
        </p:txBody>
      </p:sp>
      <p:sp>
        <p:nvSpPr>
          <p:cNvPr id="3" name="Content Placeholder 2">
            <a:extLst>
              <a:ext uri="{FF2B5EF4-FFF2-40B4-BE49-F238E27FC236}">
                <a16:creationId xmlns:a16="http://schemas.microsoft.com/office/drawing/2014/main" id="{B9209534-714A-4425-9384-C56AEF151367}"/>
              </a:ext>
            </a:extLst>
          </p:cNvPr>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40000" lnSpcReduction="20000"/>
          </a:bodyPr>
          <a:lstStyle/>
          <a:p>
            <a:pPr marL="0" indent="0">
              <a:buNone/>
            </a:pPr>
            <a:r>
              <a:rPr lang="en-GB" sz="4300" dirty="0"/>
              <a:t>This is a reduction in </a:t>
            </a:r>
            <a:r>
              <a:rPr lang="en-GB" sz="4300" dirty="0">
                <a:hlinkClick r:id="rId2" tooltip="Thyroid hormone">
                  <a:extLst>
                    <a:ext uri="{A12FA001-AC4F-418D-AE19-62706E023703}">
                      <ahyp:hlinkClr xmlns:ahyp="http://schemas.microsoft.com/office/drawing/2018/hyperlinkcolor" val="tx"/>
                    </a:ext>
                  </a:extLst>
                </a:hlinkClick>
              </a:rPr>
              <a:t>thyroid hormone</a:t>
            </a:r>
            <a:r>
              <a:rPr lang="en-GB" sz="4300" dirty="0"/>
              <a:t> levels caused by ingestion of a large amount of </a:t>
            </a:r>
            <a:r>
              <a:rPr lang="en-GB" sz="4300" dirty="0">
                <a:hlinkClick r:id="rId3" tooltip="Iodine">
                  <a:extLst>
                    <a:ext uri="{A12FA001-AC4F-418D-AE19-62706E023703}">
                      <ahyp:hlinkClr xmlns:ahyp="http://schemas.microsoft.com/office/drawing/2018/hyperlinkcolor" val="tx"/>
                    </a:ext>
                  </a:extLst>
                </a:hlinkClick>
              </a:rPr>
              <a:t>iodine</a:t>
            </a:r>
            <a:r>
              <a:rPr lang="en-GB" sz="4300" dirty="0"/>
              <a:t>. It is a protective mechanism against iodine overdose whereby the blood supply to the thyroid is temporarily reduced and in consequence the output of thyroid hormones. This is very useful for:</a:t>
            </a:r>
          </a:p>
          <a:p>
            <a:r>
              <a:rPr lang="en-GB" sz="4300" dirty="0"/>
              <a:t> treating a thyroid storm in acute thyrotoxicosis</a:t>
            </a:r>
          </a:p>
          <a:p>
            <a:r>
              <a:rPr lang="en-GB" sz="4300" dirty="0"/>
              <a:t>to use before surgery to minimise bleeding</a:t>
            </a:r>
          </a:p>
          <a:p>
            <a:r>
              <a:rPr lang="en-GB" sz="4300" dirty="0"/>
              <a:t>-to inhibit uptake of radioactive iodine in the event of a nuclear accident with exposure to such</a:t>
            </a:r>
          </a:p>
          <a:p>
            <a:pPr marL="0" indent="0">
              <a:buNone/>
            </a:pPr>
            <a:r>
              <a:rPr lang="en-GB" sz="4300" dirty="0"/>
              <a:t>Guy E Abraham has written a fascinating history of the use of Iodine in medicine – see here for Volume 1 ‘Discovery to Essentiality’ - </a:t>
            </a:r>
            <a:r>
              <a:rPr lang="en-GB" sz="4300" u="sng" dirty="0">
                <a:hlinkClick r:id="rId4"/>
              </a:rPr>
              <a:t>http://www.optimox.com/iodine-study-14</a:t>
            </a:r>
            <a:r>
              <a:rPr lang="en-GB" sz="4300" dirty="0"/>
              <a:t> </a:t>
            </a:r>
          </a:p>
          <a:p>
            <a:pPr marL="0" indent="0">
              <a:buNone/>
            </a:pPr>
            <a:r>
              <a:rPr lang="en-GB" sz="4300" dirty="0"/>
              <a:t>Abraham states that:</a:t>
            </a:r>
          </a:p>
          <a:p>
            <a:pPr marL="0" indent="0">
              <a:buNone/>
            </a:pPr>
            <a:r>
              <a:rPr lang="en-GB" sz="4300" dirty="0"/>
              <a:t> “Indeed, tincture of iodine, iodoform, or one of the iodides, was applied to almost every case that resisted the ordinary routine of practice; and between 1820 and 1840 there appeared a remarkable series of essays and monographs testifying to the extraordinary benefits to be achieved by this new and potent remedy……….but that “unfortunately, these monographs disappeared from US medical libraries.”…</a:t>
            </a:r>
          </a:p>
          <a:p>
            <a:pPr marL="0" indent="0">
              <a:buNone/>
            </a:pPr>
            <a:r>
              <a:rPr lang="en-GB" sz="4300" dirty="0"/>
              <a:t> </a:t>
            </a:r>
          </a:p>
          <a:p>
            <a:pPr marL="0" indent="0">
              <a:buNone/>
            </a:pPr>
            <a:r>
              <a:rPr lang="en-GB" sz="4300" dirty="0"/>
              <a:t>and that only now is iodine being ‘rediscovered’ as the ‘universal medicine’.”</a:t>
            </a:r>
            <a:endParaRPr lang="en-GB" dirty="0"/>
          </a:p>
        </p:txBody>
      </p:sp>
    </p:spTree>
    <p:extLst>
      <p:ext uri="{BB962C8B-B14F-4D97-AF65-F5344CB8AC3E}">
        <p14:creationId xmlns:p14="http://schemas.microsoft.com/office/powerpoint/2010/main" val="16234562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7335D-6E99-4163-8C49-4AC60FA9BD29}"/>
              </a:ext>
            </a:extLst>
          </p:cNvPr>
          <p:cNvSpPr>
            <a:spLocks noGrp="1"/>
          </p:cNvSpPr>
          <p:nvPr>
            <p:ph type="title"/>
          </p:nvPr>
        </p:nvSpPr>
        <p:spPr/>
        <p:txBody>
          <a:bodyPr/>
          <a:lstStyle/>
          <a:p>
            <a:r>
              <a:rPr lang="en-GB" dirty="0"/>
              <a:t>Other weapons include:</a:t>
            </a:r>
          </a:p>
        </p:txBody>
      </p:sp>
      <p:sp>
        <p:nvSpPr>
          <p:cNvPr id="3" name="Content Placeholder 2">
            <a:extLst>
              <a:ext uri="{FF2B5EF4-FFF2-40B4-BE49-F238E27FC236}">
                <a16:creationId xmlns:a16="http://schemas.microsoft.com/office/drawing/2014/main" id="{860E5505-DF43-46B6-AC24-3B6E3365308D}"/>
              </a:ext>
            </a:extLst>
          </p:cNvPr>
          <p:cNvSpPr>
            <a:spLocks noGrp="1"/>
          </p:cNvSpPr>
          <p:nvPr>
            <p:ph idx="1"/>
          </p:nvPr>
        </p:nvSpPr>
        <p:spPr/>
        <p:txBody>
          <a:bodyPr/>
          <a:lstStyle/>
          <a:p>
            <a:r>
              <a:rPr lang="en-GB" sz="3600" dirty="0"/>
              <a:t>Herbs, spices and fungi</a:t>
            </a:r>
          </a:p>
          <a:p>
            <a:r>
              <a:rPr lang="en-GB" sz="3600" dirty="0"/>
              <a:t>Heat</a:t>
            </a:r>
          </a:p>
          <a:p>
            <a:r>
              <a:rPr lang="en-GB" sz="3600" dirty="0"/>
              <a:t>Light</a:t>
            </a:r>
          </a:p>
          <a:p>
            <a:r>
              <a:rPr lang="en-GB" sz="3600" dirty="0"/>
              <a:t>Do not symptoms suppress</a:t>
            </a:r>
          </a:p>
          <a:p>
            <a:r>
              <a:rPr lang="en-GB" sz="3600" dirty="0"/>
              <a:t>Rest – allow the immune system the energy it needs to fight</a:t>
            </a:r>
          </a:p>
          <a:p>
            <a:endParaRPr lang="en-GB" dirty="0"/>
          </a:p>
        </p:txBody>
      </p:sp>
    </p:spTree>
    <p:extLst>
      <p:ext uri="{BB962C8B-B14F-4D97-AF65-F5344CB8AC3E}">
        <p14:creationId xmlns:p14="http://schemas.microsoft.com/office/powerpoint/2010/main" val="36568643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0C042-AE27-43F8-94CD-0052DF21D98A}"/>
              </a:ext>
            </a:extLst>
          </p:cNvPr>
          <p:cNvSpPr>
            <a:spLocks noGrp="1"/>
          </p:cNvSpPr>
          <p:nvPr>
            <p:ph type="title"/>
          </p:nvPr>
        </p:nvSpPr>
        <p:spPr/>
        <p:txBody>
          <a:bodyPr/>
          <a:lstStyle/>
          <a:p>
            <a:r>
              <a:rPr lang="en-GB" dirty="0"/>
              <a:t>The Infection Game then details how to use these tools to treat</a:t>
            </a:r>
          </a:p>
        </p:txBody>
      </p:sp>
      <p:sp>
        <p:nvSpPr>
          <p:cNvPr id="3" name="Content Placeholder 2">
            <a:extLst>
              <a:ext uri="{FF2B5EF4-FFF2-40B4-BE49-F238E27FC236}">
                <a16:creationId xmlns:a16="http://schemas.microsoft.com/office/drawing/2014/main" id="{3F776488-8E6A-4E40-9ACB-C95719ED766E}"/>
              </a:ext>
            </a:extLst>
          </p:cNvPr>
          <p:cNvSpPr>
            <a:spLocks noGrp="1"/>
          </p:cNvSpPr>
          <p:nvPr>
            <p:ph idx="1"/>
          </p:nvPr>
        </p:nvSpPr>
        <p:spPr/>
        <p:txBody>
          <a:bodyPr>
            <a:normAutofit lnSpcReduction="10000"/>
          </a:bodyPr>
          <a:lstStyle/>
          <a:p>
            <a:pPr marL="0" indent="0">
              <a:buNone/>
            </a:pPr>
            <a:r>
              <a:rPr lang="en-GB" dirty="0"/>
              <a:t>Acute respiratory infections</a:t>
            </a:r>
          </a:p>
          <a:p>
            <a:pPr marL="0" indent="0">
              <a:buNone/>
            </a:pPr>
            <a:r>
              <a:rPr lang="en-GB" dirty="0"/>
              <a:t>Fermenting gut</a:t>
            </a:r>
          </a:p>
          <a:p>
            <a:pPr marL="0" indent="0">
              <a:buNone/>
            </a:pPr>
            <a:r>
              <a:rPr lang="en-GB" dirty="0"/>
              <a:t>Childhood fevers</a:t>
            </a:r>
          </a:p>
          <a:p>
            <a:pPr marL="0" indent="0">
              <a:buNone/>
            </a:pPr>
            <a:r>
              <a:rPr lang="en-GB" dirty="0"/>
              <a:t>Gastroenteritis</a:t>
            </a:r>
          </a:p>
          <a:p>
            <a:pPr marL="0" indent="0">
              <a:buNone/>
            </a:pPr>
            <a:r>
              <a:rPr lang="en-GB" dirty="0"/>
              <a:t>UTIs</a:t>
            </a:r>
          </a:p>
          <a:p>
            <a:pPr marL="0" indent="0">
              <a:buNone/>
            </a:pPr>
            <a:r>
              <a:rPr lang="en-GB" dirty="0"/>
              <a:t>Skin infections</a:t>
            </a:r>
          </a:p>
          <a:p>
            <a:pPr marL="0" indent="0">
              <a:buNone/>
            </a:pPr>
            <a:r>
              <a:rPr lang="en-GB" dirty="0"/>
              <a:t>Dental infections</a:t>
            </a:r>
          </a:p>
          <a:p>
            <a:pPr marL="0" indent="0">
              <a:buNone/>
            </a:pPr>
            <a:r>
              <a:rPr lang="en-GB" dirty="0"/>
              <a:t>Fungal infections</a:t>
            </a:r>
          </a:p>
          <a:p>
            <a:pPr marL="0" indent="0">
              <a:buNone/>
            </a:pPr>
            <a:r>
              <a:rPr lang="en-GB" dirty="0"/>
              <a:t>Etc………</a:t>
            </a:r>
          </a:p>
          <a:p>
            <a:pPr marL="0" indent="0">
              <a:buNone/>
            </a:pPr>
            <a:endParaRPr lang="en-GB" dirty="0"/>
          </a:p>
        </p:txBody>
      </p:sp>
    </p:spTree>
    <p:extLst>
      <p:ext uri="{BB962C8B-B14F-4D97-AF65-F5344CB8AC3E}">
        <p14:creationId xmlns:p14="http://schemas.microsoft.com/office/powerpoint/2010/main" val="6917961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5192E-CF03-4855-B528-BE977BEE6E6F}"/>
              </a:ext>
            </a:extLst>
          </p:cNvPr>
          <p:cNvSpPr>
            <a:spLocks noGrp="1"/>
          </p:cNvSpPr>
          <p:nvPr>
            <p:ph type="title"/>
          </p:nvPr>
        </p:nvSpPr>
        <p:spPr/>
        <p:txBody>
          <a:bodyPr/>
          <a:lstStyle/>
          <a:p>
            <a:pPr algn="ctr"/>
            <a:r>
              <a:rPr lang="en-GB" dirty="0"/>
              <a:t>ME patients come with chronic infections that are well established</a:t>
            </a:r>
          </a:p>
        </p:txBody>
      </p:sp>
      <p:sp>
        <p:nvSpPr>
          <p:cNvPr id="3" name="Content Placeholder 2">
            <a:extLst>
              <a:ext uri="{FF2B5EF4-FFF2-40B4-BE49-F238E27FC236}">
                <a16:creationId xmlns:a16="http://schemas.microsoft.com/office/drawing/2014/main" id="{52034E7D-600B-4A2D-A080-B7140E2EE5B4}"/>
              </a:ext>
            </a:extLst>
          </p:cNvPr>
          <p:cNvSpPr>
            <a:spLocks noGrp="1"/>
          </p:cNvSpPr>
          <p:nvPr>
            <p:ph idx="1"/>
          </p:nvPr>
        </p:nvSpPr>
        <p:spPr/>
        <p:txBody>
          <a:bodyPr/>
          <a:lstStyle/>
          <a:p>
            <a:pPr marL="0" indent="0">
              <a:buNone/>
            </a:pPr>
            <a:r>
              <a:rPr lang="en-GB" dirty="0"/>
              <a:t>Chapter 27 – are you infected? Symptoms and signs</a:t>
            </a:r>
          </a:p>
          <a:p>
            <a:pPr marL="0" indent="0">
              <a:buNone/>
            </a:pPr>
            <a:r>
              <a:rPr lang="en-GB" dirty="0"/>
              <a:t>Chapter 28 - principles of diagnosis of chronic “stealth” infections. Which tests to do and what they mean.</a:t>
            </a:r>
          </a:p>
          <a:p>
            <a:pPr marL="0" indent="0">
              <a:buNone/>
            </a:pPr>
            <a:r>
              <a:rPr lang="en-GB" sz="2000" i="1" dirty="0"/>
              <a:t>“There are two ways to be fooled. One is to believe what isn't true; the other is to refuse to believe what is true.”</a:t>
            </a:r>
            <a:endParaRPr lang="en-GB" sz="2000" dirty="0"/>
          </a:p>
          <a:p>
            <a:pPr marL="0" indent="0">
              <a:buNone/>
            </a:pPr>
            <a:r>
              <a:rPr lang="en-GB" sz="1600" i="1" u="sng" dirty="0" err="1">
                <a:solidFill>
                  <a:schemeClr val="tx2"/>
                </a:solidFill>
                <a:hlinkClick r:id="rId2">
                  <a:extLst>
                    <a:ext uri="{A12FA001-AC4F-418D-AE19-62706E023703}">
                      <ahyp:hlinkClr xmlns:ahyp="http://schemas.microsoft.com/office/drawing/2018/hyperlinkcolor" val="tx"/>
                    </a:ext>
                  </a:extLst>
                </a:hlinkClick>
              </a:rPr>
              <a:t>Søren</a:t>
            </a:r>
            <a:r>
              <a:rPr lang="en-GB" sz="1600" i="1" u="sng" dirty="0">
                <a:solidFill>
                  <a:schemeClr val="tx2"/>
                </a:solidFill>
                <a:hlinkClick r:id="rId2">
                  <a:extLst>
                    <a:ext uri="{A12FA001-AC4F-418D-AE19-62706E023703}">
                      <ahyp:hlinkClr xmlns:ahyp="http://schemas.microsoft.com/office/drawing/2018/hyperlinkcolor" val="tx"/>
                    </a:ext>
                  </a:extLst>
                </a:hlinkClick>
              </a:rPr>
              <a:t> Kierkegaard</a:t>
            </a:r>
            <a:r>
              <a:rPr lang="en-GB" sz="1600" i="1" u="sng" dirty="0">
                <a:solidFill>
                  <a:schemeClr val="tx2"/>
                </a:solidFill>
              </a:rPr>
              <a:t>, </a:t>
            </a:r>
            <a:r>
              <a:rPr lang="en-GB" sz="1600" i="1" dirty="0">
                <a:solidFill>
                  <a:schemeClr val="tx2"/>
                </a:solidFill>
              </a:rPr>
              <a:t>Danish philosopher, 1813 – 1855</a:t>
            </a:r>
          </a:p>
          <a:p>
            <a:pPr marL="0" indent="0">
              <a:buNone/>
            </a:pPr>
            <a:r>
              <a:rPr lang="en-GB" dirty="0"/>
              <a:t>Chapter 29 – principles of treatment: improve the defences, choice of antimicrobial, </a:t>
            </a:r>
            <a:r>
              <a:rPr lang="en-GB" dirty="0" err="1"/>
              <a:t>Herxheimer</a:t>
            </a:r>
            <a:r>
              <a:rPr lang="en-GB" dirty="0"/>
              <a:t> reactions and duration of treatment</a:t>
            </a:r>
          </a:p>
        </p:txBody>
      </p:sp>
    </p:spTree>
    <p:extLst>
      <p:ext uri="{BB962C8B-B14F-4D97-AF65-F5344CB8AC3E}">
        <p14:creationId xmlns:p14="http://schemas.microsoft.com/office/powerpoint/2010/main" val="23452805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94237-4EC7-4340-ACF6-C4D31A1A3C49}"/>
              </a:ext>
            </a:extLst>
          </p:cNvPr>
          <p:cNvSpPr>
            <a:spLocks noGrp="1"/>
          </p:cNvSpPr>
          <p:nvPr>
            <p:ph type="title"/>
          </p:nvPr>
        </p:nvSpPr>
        <p:spPr/>
        <p:txBody>
          <a:bodyPr/>
          <a:lstStyle/>
          <a:p>
            <a:r>
              <a:rPr lang="en-GB" dirty="0"/>
              <a:t>IG Chapter 27 – are you infected?</a:t>
            </a:r>
          </a:p>
        </p:txBody>
      </p:sp>
      <p:sp>
        <p:nvSpPr>
          <p:cNvPr id="3" name="Content Placeholder 2">
            <a:extLst>
              <a:ext uri="{FF2B5EF4-FFF2-40B4-BE49-F238E27FC236}">
                <a16:creationId xmlns:a16="http://schemas.microsoft.com/office/drawing/2014/main" id="{415B8579-C86E-4787-BB3E-59998797B586}"/>
              </a:ext>
            </a:extLst>
          </p:cNvPr>
          <p:cNvSpPr>
            <a:spLocks noGrp="1"/>
          </p:cNvSpPr>
          <p:nvPr>
            <p:ph idx="1"/>
          </p:nvPr>
        </p:nvSpPr>
        <p:spPr/>
        <p:txBody>
          <a:bodyPr>
            <a:normAutofit fontScale="92500" lnSpcReduction="10000"/>
          </a:bodyPr>
          <a:lstStyle/>
          <a:p>
            <a:pPr marL="0" indent="0">
              <a:buNone/>
            </a:pPr>
            <a:r>
              <a:rPr lang="en-GB" dirty="0"/>
              <a:t>The symptoms of chronic infection are multiple because:</a:t>
            </a:r>
          </a:p>
          <a:p>
            <a:pPr marL="0" lvl="0" indent="0">
              <a:buNone/>
            </a:pPr>
            <a:r>
              <a:rPr lang="en-GB" dirty="0"/>
              <a:t>By the time the infections have breached our defences any, and indeed many, organs of the body will be affected. There may be symptoms because of organ inflammation (heat, pain and swelling), organ damage or organ failure.</a:t>
            </a:r>
          </a:p>
          <a:p>
            <a:pPr marL="0" lvl="0" indent="0">
              <a:buNone/>
            </a:pPr>
            <a:r>
              <a:rPr lang="en-GB" dirty="0"/>
              <a:t>As the body fights infection this will kick a hole in the energy bucket, so fatigue is an almost universal symptom.</a:t>
            </a:r>
          </a:p>
          <a:p>
            <a:pPr marL="0" indent="0">
              <a:buNone/>
            </a:pPr>
            <a:endParaRPr lang="en-GB" dirty="0"/>
          </a:p>
          <a:p>
            <a:pPr marL="0" indent="0">
              <a:buNone/>
            </a:pPr>
            <a:r>
              <a:rPr lang="en-GB" dirty="0"/>
              <a:t>What this means in practical reality is that it is impossible to diagnose the underlying microbes involved with a chronic infection through the clinical picture. The bottom line is that you have to do tests to know.</a:t>
            </a:r>
          </a:p>
          <a:p>
            <a:endParaRPr lang="en-GB" dirty="0"/>
          </a:p>
        </p:txBody>
      </p:sp>
    </p:spTree>
    <p:extLst>
      <p:ext uri="{BB962C8B-B14F-4D97-AF65-F5344CB8AC3E}">
        <p14:creationId xmlns:p14="http://schemas.microsoft.com/office/powerpoint/2010/main" val="11216504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C3C37-9C47-4D44-8510-9F75B408D586}"/>
              </a:ext>
            </a:extLst>
          </p:cNvPr>
          <p:cNvSpPr>
            <a:spLocks noGrp="1"/>
          </p:cNvSpPr>
          <p:nvPr>
            <p:ph type="title"/>
          </p:nvPr>
        </p:nvSpPr>
        <p:spPr/>
        <p:txBody>
          <a:bodyPr>
            <a:normAutofit/>
          </a:bodyPr>
          <a:lstStyle/>
          <a:p>
            <a:r>
              <a:rPr lang="en-GB" sz="2800" dirty="0"/>
              <a:t>At present we have chronic infections that fall into three artificial groups:</a:t>
            </a:r>
            <a:br>
              <a:rPr lang="en-GB" sz="2800" dirty="0"/>
            </a:br>
            <a:endParaRPr lang="en-GB" sz="2800" dirty="0"/>
          </a:p>
        </p:txBody>
      </p:sp>
      <p:sp>
        <p:nvSpPr>
          <p:cNvPr id="3" name="Content Placeholder 2">
            <a:extLst>
              <a:ext uri="{FF2B5EF4-FFF2-40B4-BE49-F238E27FC236}">
                <a16:creationId xmlns:a16="http://schemas.microsoft.com/office/drawing/2014/main" id="{DB6D0BA4-0347-42CF-83FB-940DF410ACB8}"/>
              </a:ext>
            </a:extLst>
          </p:cNvPr>
          <p:cNvSpPr>
            <a:spLocks noGrp="1"/>
          </p:cNvSpPr>
          <p:nvPr>
            <p:ph idx="1"/>
          </p:nvPr>
        </p:nvSpPr>
        <p:spPr/>
        <p:txBody>
          <a:bodyPr>
            <a:normAutofit fontScale="55000" lnSpcReduction="20000"/>
          </a:bodyPr>
          <a:lstStyle/>
          <a:p>
            <a:pPr marL="0" lvl="0" indent="0">
              <a:buNone/>
            </a:pPr>
            <a:r>
              <a:rPr lang="en-GB" u="sng" dirty="0"/>
              <a:t>Well recognised chronic Infections that are well dealt with already</a:t>
            </a:r>
            <a:endParaRPr lang="en-GB" dirty="0"/>
          </a:p>
          <a:p>
            <a:pPr marL="0" indent="0">
              <a:buNone/>
            </a:pPr>
            <a:r>
              <a:rPr lang="en-GB" dirty="0"/>
              <a:t>The specifics of treatment of well recognised chronic infections such as HIV, tuberculosis, hepatitis C and so on are beyond my experience and the scope of this book. However Groundhog Chronic will greatly improve the response to anti-microbials.</a:t>
            </a:r>
          </a:p>
          <a:p>
            <a:pPr marL="0" indent="0">
              <a:buNone/>
            </a:pPr>
            <a:r>
              <a:rPr lang="en-GB" dirty="0"/>
              <a:t> </a:t>
            </a:r>
          </a:p>
          <a:p>
            <a:pPr marL="0" lvl="0" indent="0">
              <a:buNone/>
            </a:pPr>
            <a:r>
              <a:rPr lang="en-GB" u="sng" dirty="0"/>
              <a:t>New but less well recognised chronic infections that are very poorly dealt with - so called “stealth infections”</a:t>
            </a:r>
            <a:endParaRPr lang="en-GB" dirty="0"/>
          </a:p>
          <a:p>
            <a:pPr marL="0" indent="0">
              <a:buNone/>
            </a:pPr>
            <a:r>
              <a:rPr lang="en-GB" dirty="0"/>
              <a:t>This is an area in which I have had to become expert because so many of my patients with fatigue are carrying an infectious burden that is making them ill.  This includes Lyme (borrelia), bartonella, babesia, mycoplasma, chlamydia, rickettsia, Yersinia and others.   Chronic fatigue syndrome is my area of clinical expertise and this clinical picture arises when energy delivery mechanisms are impaired. </a:t>
            </a:r>
            <a:r>
              <a:rPr lang="en-GB" dirty="0" err="1"/>
              <a:t>Myalgic</a:t>
            </a:r>
            <a:r>
              <a:rPr lang="en-GB" dirty="0"/>
              <a:t> encephalitis is CFS plus inflammation – that is to say there is an immunological hole such as chronic infection (but may be allergy or auto-immunity) in the energy bucket, together with additional symptoms of inflammation. Inflammation is the clinical picture that occurs when the immune system is active, fighting for example a chronic infection. See my book "Diagnosis and Treatment of Chronic Fatigue Syndrome and </a:t>
            </a:r>
            <a:r>
              <a:rPr lang="en-GB" dirty="0" err="1"/>
              <a:t>Myalgic</a:t>
            </a:r>
            <a:r>
              <a:rPr lang="en-GB" dirty="0"/>
              <a:t> encephalitis - it's mitochondria, not hypochondria!" for much more detail.</a:t>
            </a:r>
          </a:p>
          <a:p>
            <a:pPr marL="0" indent="0">
              <a:buNone/>
            </a:pPr>
            <a:r>
              <a:rPr lang="en-GB" dirty="0"/>
              <a:t> </a:t>
            </a:r>
          </a:p>
          <a:p>
            <a:pPr marL="0" lvl="0" indent="0">
              <a:buNone/>
            </a:pPr>
            <a:r>
              <a:rPr lang="en-GB" u="sng" dirty="0"/>
              <a:t>New infections that we have yet to discover</a:t>
            </a:r>
            <a:endParaRPr lang="en-GB" dirty="0"/>
          </a:p>
          <a:p>
            <a:pPr marL="0" indent="0">
              <a:buNone/>
            </a:pPr>
            <a:r>
              <a:rPr lang="en-GB" dirty="0"/>
              <a:t>New diseases are first recognised when patients suffer inexplicable symptoms. The science is often slow to catch up, so we have a nasty window of time when the conventional doctors deny there is a problem. These doctor “diagnose” the intellectually risible MUPS (Medically Unexplained Physical Symptoms). There the thinking stops, and the poor patients are handed over to the psychiatrists for Big Pharma strait-jacket symptom suppressing drugs. The few practitioners who do believe that their patients are physically ill are denigrated and ostracised by the medical profession and many, like myself, are hounded by the Establishment. Again, see my book "Diagnosis and Treatment of Chronic Fatigue Syndrome and </a:t>
            </a:r>
            <a:r>
              <a:rPr lang="en-GB" dirty="0" err="1"/>
              <a:t>Myalgic</a:t>
            </a:r>
            <a:r>
              <a:rPr lang="en-GB" dirty="0"/>
              <a:t> encephalitis - it's mitochondria, not hypochondria!" for much more detail – particularly in Chapter 1.</a:t>
            </a:r>
          </a:p>
          <a:p>
            <a:endParaRPr lang="en-GB" dirty="0"/>
          </a:p>
        </p:txBody>
      </p:sp>
    </p:spTree>
    <p:extLst>
      <p:ext uri="{BB962C8B-B14F-4D97-AF65-F5344CB8AC3E}">
        <p14:creationId xmlns:p14="http://schemas.microsoft.com/office/powerpoint/2010/main" val="42053931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7345C-DEB0-4C8F-8716-9E60465CDF7F}"/>
              </a:ext>
            </a:extLst>
          </p:cNvPr>
          <p:cNvSpPr>
            <a:spLocks noGrp="1"/>
          </p:cNvSpPr>
          <p:nvPr>
            <p:ph type="title"/>
          </p:nvPr>
        </p:nvSpPr>
        <p:spPr>
          <a:xfrm>
            <a:off x="838200" y="1"/>
            <a:ext cx="10515600" cy="1690688"/>
          </a:xfrm>
        </p:spPr>
        <p:txBody>
          <a:bodyPr>
            <a:normAutofit/>
          </a:bodyPr>
          <a:lstStyle/>
          <a:p>
            <a:r>
              <a:rPr lang="en-GB" u="sng" dirty="0"/>
              <a:t>IG Chapter 28 Principles of Diagnosis of Chronic “Stealth” Infections – which tests?</a:t>
            </a:r>
            <a:endParaRPr lang="en-GB" dirty="0"/>
          </a:p>
        </p:txBody>
      </p:sp>
      <p:sp>
        <p:nvSpPr>
          <p:cNvPr id="3" name="Content Placeholder 2">
            <a:extLst>
              <a:ext uri="{FF2B5EF4-FFF2-40B4-BE49-F238E27FC236}">
                <a16:creationId xmlns:a16="http://schemas.microsoft.com/office/drawing/2014/main" id="{EE685BA5-5FE1-4193-9A49-6F3318DD66DE}"/>
              </a:ext>
            </a:extLst>
          </p:cNvPr>
          <p:cNvSpPr>
            <a:spLocks noGrp="1"/>
          </p:cNvSpPr>
          <p:nvPr>
            <p:ph idx="1"/>
          </p:nvPr>
        </p:nvSpPr>
        <p:spPr/>
        <p:txBody>
          <a:bodyPr>
            <a:normAutofit/>
          </a:bodyPr>
          <a:lstStyle/>
          <a:p>
            <a:pPr marL="0" indent="0">
              <a:buNone/>
            </a:pPr>
            <a:r>
              <a:rPr lang="en-GB" dirty="0"/>
              <a:t>History, symptoms and signs give us good clues</a:t>
            </a:r>
          </a:p>
          <a:p>
            <a:pPr marL="0" indent="0">
              <a:buNone/>
            </a:pPr>
            <a:r>
              <a:rPr lang="en-GB" dirty="0"/>
              <a:t>Diagnosis depends on: </a:t>
            </a:r>
          </a:p>
          <a:p>
            <a:pPr marL="0" indent="0">
              <a:buNone/>
            </a:pPr>
            <a:r>
              <a:rPr lang="en-GB" dirty="0"/>
              <a:t>A high level of clinical suspicion – if you don’t look you don’t see!</a:t>
            </a:r>
          </a:p>
          <a:p>
            <a:pPr marL="0" indent="0">
              <a:buNone/>
            </a:pPr>
            <a:r>
              <a:rPr lang="en-GB" dirty="0"/>
              <a:t>Good tests and interpretation of such – in this respect diagnostic tests are essential</a:t>
            </a:r>
          </a:p>
          <a:p>
            <a:pPr marL="0" indent="0">
              <a:buNone/>
            </a:pPr>
            <a:r>
              <a:rPr lang="en-GB" dirty="0"/>
              <a:t>Response to treatment – all diagnosis is hypothesis - which must then be put to the test! However always remember this may not be the sole cause of symptoms.</a:t>
            </a:r>
          </a:p>
          <a:p>
            <a:pPr marL="0" indent="0">
              <a:buNone/>
            </a:pPr>
            <a:endParaRPr lang="en-GB" dirty="0"/>
          </a:p>
        </p:txBody>
      </p:sp>
    </p:spTree>
    <p:extLst>
      <p:ext uri="{BB962C8B-B14F-4D97-AF65-F5344CB8AC3E}">
        <p14:creationId xmlns:p14="http://schemas.microsoft.com/office/powerpoint/2010/main" val="9676736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58979-D30A-4A8E-98AA-FB96B5185639}"/>
              </a:ext>
            </a:extLst>
          </p:cNvPr>
          <p:cNvSpPr>
            <a:spLocks noGrp="1"/>
          </p:cNvSpPr>
          <p:nvPr>
            <p:ph type="title"/>
          </p:nvPr>
        </p:nvSpPr>
        <p:spPr/>
        <p:txBody>
          <a:bodyPr>
            <a:noAutofit/>
          </a:bodyPr>
          <a:lstStyle/>
          <a:p>
            <a:r>
              <a:rPr lang="en-GB" sz="3200" u="sng" dirty="0"/>
              <a:t>IG Chapter 29 The General Principles of Treating Stealth Infection</a:t>
            </a:r>
            <a:br>
              <a:rPr lang="en-GB" sz="3200" dirty="0"/>
            </a:br>
            <a:endParaRPr lang="en-GB" sz="3200" dirty="0"/>
          </a:p>
        </p:txBody>
      </p:sp>
      <p:sp>
        <p:nvSpPr>
          <p:cNvPr id="3" name="Content Placeholder 2">
            <a:extLst>
              <a:ext uri="{FF2B5EF4-FFF2-40B4-BE49-F238E27FC236}">
                <a16:creationId xmlns:a16="http://schemas.microsoft.com/office/drawing/2014/main" id="{A02F4588-5B00-49E9-80D8-949CA761BC05}"/>
              </a:ext>
            </a:extLst>
          </p:cNvPr>
          <p:cNvSpPr>
            <a:spLocks noGrp="1"/>
          </p:cNvSpPr>
          <p:nvPr>
            <p:ph idx="1"/>
          </p:nvPr>
        </p:nvSpPr>
        <p:spPr/>
        <p:txBody>
          <a:bodyPr>
            <a:normAutofit fontScale="85000" lnSpcReduction="20000"/>
          </a:bodyPr>
          <a:lstStyle/>
          <a:p>
            <a:pPr marL="0" indent="0">
              <a:buNone/>
            </a:pPr>
            <a:r>
              <a:rPr lang="en-GB" dirty="0"/>
              <a:t>It is a numbers game! You have symptoms because that microbe has overwhelmed your defences. Your immune system, your standing army, is fighting and that battle ground is adding to your symptoms because it is a battleground of inflammation. You must do anything and everything you can to reduce the infectious load and the friendly fire that results from the battle scene.</a:t>
            </a:r>
          </a:p>
          <a:p>
            <a:pPr marL="0" indent="0">
              <a:buNone/>
            </a:pPr>
            <a:r>
              <a:rPr lang="en-GB" dirty="0"/>
              <a:t> </a:t>
            </a:r>
          </a:p>
          <a:p>
            <a:pPr marL="0" indent="0">
              <a:buNone/>
            </a:pPr>
            <a:r>
              <a:rPr lang="en-GB" u="sng" dirty="0"/>
              <a:t>Improve the Defences</a:t>
            </a:r>
            <a:endParaRPr lang="en-GB" dirty="0"/>
          </a:p>
          <a:p>
            <a:pPr marL="0" lvl="0" indent="0">
              <a:buNone/>
            </a:pPr>
            <a:r>
              <a:rPr lang="en-GB" dirty="0"/>
              <a:t>Start with Groundhog Acute. The bowel tolerance method for vitamin C is especially helpful because bowel tolerance is also a measure of your infectious load. It is very heartening to know that you are winning the battle because your bowel tolerance should fall in parallel with the infection.</a:t>
            </a:r>
          </a:p>
          <a:p>
            <a:endParaRPr lang="en-GB" dirty="0"/>
          </a:p>
          <a:p>
            <a:pPr marL="0" lvl="0" indent="0">
              <a:buNone/>
            </a:pPr>
            <a:r>
              <a:rPr lang="en-GB" dirty="0"/>
              <a:t>Move on to Groundhog Chronic</a:t>
            </a:r>
          </a:p>
          <a:p>
            <a:pPr marL="0" indent="0">
              <a:buNone/>
            </a:pPr>
            <a:endParaRPr lang="en-GB" dirty="0"/>
          </a:p>
        </p:txBody>
      </p:sp>
    </p:spTree>
    <p:extLst>
      <p:ext uri="{BB962C8B-B14F-4D97-AF65-F5344CB8AC3E}">
        <p14:creationId xmlns:p14="http://schemas.microsoft.com/office/powerpoint/2010/main" val="32997639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53314-74C6-4350-AF93-069EF326234C}"/>
              </a:ext>
            </a:extLst>
          </p:cNvPr>
          <p:cNvSpPr>
            <a:spLocks noGrp="1"/>
          </p:cNvSpPr>
          <p:nvPr>
            <p:ph type="title"/>
          </p:nvPr>
        </p:nvSpPr>
        <p:spPr/>
        <p:txBody>
          <a:bodyPr>
            <a:normAutofit/>
          </a:bodyPr>
          <a:lstStyle/>
          <a:p>
            <a:pPr algn="ctr"/>
            <a:r>
              <a:rPr lang="en-GB" dirty="0"/>
              <a:t>Groundhog Chronic: improve the defences</a:t>
            </a:r>
            <a:br>
              <a:rPr lang="en-GB" dirty="0"/>
            </a:br>
            <a:r>
              <a:rPr lang="en-GB" sz="2200" dirty="0"/>
              <a:t>Treatments for chronic infections which arguably we should all adopt as we age</a:t>
            </a:r>
            <a:br>
              <a:rPr lang="en-GB" sz="2200" dirty="0"/>
            </a:br>
            <a:endParaRPr lang="en-GB" sz="2200" dirty="0"/>
          </a:p>
        </p:txBody>
      </p:sp>
      <p:sp>
        <p:nvSpPr>
          <p:cNvPr id="3" name="Content Placeholder 2">
            <a:extLst>
              <a:ext uri="{FF2B5EF4-FFF2-40B4-BE49-F238E27FC236}">
                <a16:creationId xmlns:a16="http://schemas.microsoft.com/office/drawing/2014/main" id="{FBF4FCBA-249E-4350-A853-F43872E6BCDC}"/>
              </a:ext>
            </a:extLst>
          </p:cNvPr>
          <p:cNvSpPr>
            <a:spLocks noGrp="1"/>
          </p:cNvSpPr>
          <p:nvPr>
            <p:ph idx="1"/>
          </p:nvPr>
        </p:nvSpPr>
        <p:spPr/>
        <p:txBody>
          <a:bodyPr>
            <a:noAutofit/>
          </a:bodyPr>
          <a:lstStyle/>
          <a:p>
            <a:pPr marL="0" indent="0">
              <a:buNone/>
            </a:pPr>
            <a:r>
              <a:rPr lang="en-GB" sz="1600" dirty="0"/>
              <a:t>As we age we acquire infections. </a:t>
            </a:r>
          </a:p>
          <a:p>
            <a:pPr marL="0" indent="0">
              <a:buNone/>
            </a:pPr>
            <a:r>
              <a:rPr lang="en-GB" sz="1600" dirty="0"/>
              <a:t>My DNA is comprised 15% of retro virus. So is yours. </a:t>
            </a:r>
          </a:p>
          <a:p>
            <a:pPr marL="0" indent="0">
              <a:buNone/>
            </a:pPr>
            <a:r>
              <a:rPr lang="en-GB" sz="1600" dirty="0"/>
              <a:t>I was inoculated with Salk polio vaccine between 1957 and 1966 so I will probably have simian virus 40, a known carcinogen. </a:t>
            </a:r>
          </a:p>
          <a:p>
            <a:pPr marL="0" indent="0">
              <a:buNone/>
            </a:pPr>
            <a:r>
              <a:rPr lang="en-GB" sz="1600" dirty="0"/>
              <a:t>I am probably carrying the chickenpox, measles, mumps and rubella viruses because I suffered those as a child. </a:t>
            </a:r>
          </a:p>
          <a:p>
            <a:pPr marL="0" indent="0">
              <a:buNone/>
            </a:pPr>
            <a:r>
              <a:rPr lang="en-GB" sz="1600" dirty="0"/>
              <a:t>I was also a bit spotty so </a:t>
            </a:r>
            <a:r>
              <a:rPr lang="en-GB" sz="1600" dirty="0" err="1"/>
              <a:t>proprionibacterium</a:t>
            </a:r>
            <a:r>
              <a:rPr lang="en-GB" sz="1600" dirty="0"/>
              <a:t> acnes may be a potential problem. </a:t>
            </a:r>
          </a:p>
          <a:p>
            <a:pPr marL="0" indent="0">
              <a:buNone/>
            </a:pPr>
            <a:r>
              <a:rPr lang="en-GB" sz="1600" dirty="0"/>
              <a:t>At least 90% of us have been infected with Epstein Barr virus. </a:t>
            </a:r>
          </a:p>
          <a:p>
            <a:pPr marL="0" indent="0">
              <a:buNone/>
            </a:pPr>
            <a:r>
              <a:rPr lang="en-GB" sz="1600" dirty="0"/>
              <a:t>I have been bitten by insects and ticks from all over the British Isles so I could also be carrying Lyme (borrelia), bartonella, babesia and perhaps others. </a:t>
            </a:r>
          </a:p>
          <a:p>
            <a:pPr marL="0" indent="0">
              <a:buNone/>
            </a:pPr>
            <a:r>
              <a:rPr lang="en-GB" sz="1600" dirty="0"/>
              <a:t>I have been a cat owner and could well test positive for bartonella. </a:t>
            </a:r>
          </a:p>
          <a:p>
            <a:pPr marL="0" indent="0">
              <a:buNone/>
            </a:pPr>
            <a:r>
              <a:rPr lang="en-GB" sz="1600" dirty="0"/>
              <a:t>I have suffered several fractures which have healed but I know within that scar issue will be lurking some microbes – feed them some sugar and they will multiply and give me arthritis. </a:t>
            </a:r>
          </a:p>
          <a:p>
            <a:pPr marL="0" indent="0">
              <a:buNone/>
            </a:pPr>
            <a:r>
              <a:rPr lang="en-GB" sz="1600" dirty="0"/>
              <a:t>I have had dental abscesses in the past and have one root filling which undoubtably will also harbour microbes. In the past, </a:t>
            </a:r>
          </a:p>
          <a:p>
            <a:pPr marL="0" indent="0">
              <a:buNone/>
            </a:pPr>
            <a:r>
              <a:rPr lang="en-GB" sz="1600" dirty="0"/>
              <a:t>I have consumed a high carb diet which inevitably results in fermenting gut. </a:t>
            </a:r>
          </a:p>
          <a:p>
            <a:pPr marL="0" indent="0">
              <a:buNone/>
            </a:pPr>
            <a:r>
              <a:rPr lang="en-GB" sz="1600" dirty="0"/>
              <a:t>On the good side, my puritanical upbringing means I have been free from STDs (thank you Mum!).</a:t>
            </a:r>
          </a:p>
        </p:txBody>
      </p:sp>
    </p:spTree>
    <p:extLst>
      <p:ext uri="{BB962C8B-B14F-4D97-AF65-F5344CB8AC3E}">
        <p14:creationId xmlns:p14="http://schemas.microsoft.com/office/powerpoint/2010/main" val="30300494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55B44-FC4A-40E6-9E11-21032C3FE233}"/>
              </a:ext>
            </a:extLst>
          </p:cNvPr>
          <p:cNvSpPr>
            <a:spLocks noGrp="1"/>
          </p:cNvSpPr>
          <p:nvPr>
            <p:ph type="title"/>
          </p:nvPr>
        </p:nvSpPr>
        <p:spPr/>
        <p:txBody>
          <a:bodyPr/>
          <a:lstStyle/>
          <a:p>
            <a:pPr algn="ctr"/>
            <a:r>
              <a:rPr lang="en-GB" dirty="0"/>
              <a:t>Groundhog Chronic:</a:t>
            </a:r>
            <a:br>
              <a:rPr lang="en-GB" dirty="0"/>
            </a:br>
            <a:r>
              <a:rPr lang="en-GB" dirty="0"/>
              <a:t>A</a:t>
            </a:r>
            <a:r>
              <a:rPr lang="en-GB" sz="3600" dirty="0"/>
              <a:t>ll of GH Basic and GH Acute</a:t>
            </a:r>
          </a:p>
        </p:txBody>
      </p:sp>
      <p:sp>
        <p:nvSpPr>
          <p:cNvPr id="3" name="Content Placeholder 2">
            <a:extLst>
              <a:ext uri="{FF2B5EF4-FFF2-40B4-BE49-F238E27FC236}">
                <a16:creationId xmlns:a16="http://schemas.microsoft.com/office/drawing/2014/main" id="{B016BC69-9E00-46AC-85E9-674533BEC70C}"/>
              </a:ext>
            </a:extLst>
          </p:cNvPr>
          <p:cNvSpPr>
            <a:spLocks noGrp="1"/>
          </p:cNvSpPr>
          <p:nvPr>
            <p:ph idx="1"/>
          </p:nvPr>
        </p:nvSpPr>
        <p:spPr/>
        <p:txBody>
          <a:bodyPr/>
          <a:lstStyle/>
          <a:p>
            <a:pPr marL="0" indent="0">
              <a:buNone/>
            </a:pPr>
            <a:r>
              <a:rPr lang="en-GB" dirty="0"/>
              <a:t>Plus 14 hours in 24 fasting, episodic fasting</a:t>
            </a:r>
          </a:p>
          <a:p>
            <a:pPr marL="0" indent="0">
              <a:buNone/>
            </a:pPr>
            <a:r>
              <a:rPr lang="en-GB" dirty="0"/>
              <a:t>Extra supplements for detoxing</a:t>
            </a:r>
          </a:p>
          <a:p>
            <a:pPr marL="0" indent="0">
              <a:buNone/>
            </a:pPr>
            <a:r>
              <a:rPr lang="en-GB" dirty="0"/>
              <a:t>Supplements for raw materials for healing and repair</a:t>
            </a:r>
          </a:p>
          <a:p>
            <a:pPr marL="0" indent="0">
              <a:buNone/>
            </a:pPr>
            <a:r>
              <a:rPr lang="en-GB" dirty="0"/>
              <a:t>Review energy delivery mechanisms (as we age our mitochondrial, thyroid and adrenal function decline)</a:t>
            </a:r>
          </a:p>
          <a:p>
            <a:pPr marL="0" indent="0">
              <a:buNone/>
            </a:pPr>
            <a:r>
              <a:rPr lang="en-GB" dirty="0"/>
              <a:t>Review and get rid of prescription medications – doctors are dangerous</a:t>
            </a:r>
          </a:p>
          <a:p>
            <a:pPr marL="0" indent="0">
              <a:buNone/>
            </a:pPr>
            <a:r>
              <a:rPr lang="en-GB" dirty="0"/>
              <a:t>Use your brain</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571241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29AAF-0D76-4725-AFAB-522042C10963}"/>
              </a:ext>
            </a:extLst>
          </p:cNvPr>
          <p:cNvSpPr>
            <a:spLocks noGrp="1"/>
          </p:cNvSpPr>
          <p:nvPr>
            <p:ph type="title"/>
          </p:nvPr>
        </p:nvSpPr>
        <p:spPr/>
        <p:txBody>
          <a:bodyPr>
            <a:normAutofit/>
          </a:bodyPr>
          <a:lstStyle/>
          <a:p>
            <a:r>
              <a:rPr lang="en-GB" sz="4000" dirty="0"/>
              <a:t>What is the inflammatory component of ME?</a:t>
            </a:r>
          </a:p>
        </p:txBody>
      </p:sp>
      <p:sp>
        <p:nvSpPr>
          <p:cNvPr id="3" name="Content Placeholder 2">
            <a:extLst>
              <a:ext uri="{FF2B5EF4-FFF2-40B4-BE49-F238E27FC236}">
                <a16:creationId xmlns:a16="http://schemas.microsoft.com/office/drawing/2014/main" id="{51747987-5383-4FB2-AA3B-01FF686FDE5A}"/>
              </a:ext>
            </a:extLst>
          </p:cNvPr>
          <p:cNvSpPr>
            <a:spLocks noGrp="1"/>
          </p:cNvSpPr>
          <p:nvPr>
            <p:ph idx="1"/>
          </p:nvPr>
        </p:nvSpPr>
        <p:spPr/>
        <p:txBody>
          <a:bodyPr/>
          <a:lstStyle/>
          <a:p>
            <a:pPr marL="0" indent="0">
              <a:buNone/>
            </a:pPr>
            <a:r>
              <a:rPr lang="en-GB" dirty="0"/>
              <a:t>Inflammation occurs when the immune system is active as in chronic infection, allergy and/or autoimmunity. We see all these problems in ME.</a:t>
            </a:r>
          </a:p>
          <a:p>
            <a:pPr marL="0" indent="0">
              <a:buNone/>
            </a:pPr>
            <a:endParaRPr lang="en-GB" dirty="0"/>
          </a:p>
          <a:p>
            <a:pPr marL="0" indent="0">
              <a:buNone/>
            </a:pPr>
            <a:r>
              <a:rPr lang="en-GB" dirty="0"/>
              <a:t>It causes problems in two ways - firstly the effects of immune activation and secondly this immune activation used up large amounts of energy.</a:t>
            </a:r>
          </a:p>
          <a:p>
            <a:pPr marL="0" indent="0">
              <a:buNone/>
            </a:pPr>
            <a:endParaRPr lang="en-GB" dirty="0"/>
          </a:p>
          <a:p>
            <a:pPr marL="0" indent="0">
              <a:buNone/>
            </a:pPr>
            <a:r>
              <a:rPr lang="en-GB" dirty="0"/>
              <a:t>THUS CFS and ME often co-exist (despite the mechanisms of each overlapping) BUT THEY ARE DIFFERENT  CLINICAL CONDITIONS</a:t>
            </a:r>
          </a:p>
        </p:txBody>
      </p:sp>
    </p:spTree>
    <p:extLst>
      <p:ext uri="{BB962C8B-B14F-4D97-AF65-F5344CB8AC3E}">
        <p14:creationId xmlns:p14="http://schemas.microsoft.com/office/powerpoint/2010/main" val="12526604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4AC10-06BF-40CC-9B15-CEF7D0CD9613}"/>
              </a:ext>
            </a:extLst>
          </p:cNvPr>
          <p:cNvSpPr>
            <a:spLocks noGrp="1"/>
          </p:cNvSpPr>
          <p:nvPr>
            <p:ph type="title"/>
          </p:nvPr>
        </p:nvSpPr>
        <p:spPr/>
        <p:txBody>
          <a:bodyPr>
            <a:normAutofit fontScale="90000"/>
          </a:bodyPr>
          <a:lstStyle/>
          <a:p>
            <a:pPr algn="ctr"/>
            <a:r>
              <a:rPr lang="en-GB" dirty="0"/>
              <a:t>If you are tiring of Groundhog, be inspired by these quotes…</a:t>
            </a:r>
            <a:br>
              <a:rPr lang="en-GB" dirty="0"/>
            </a:br>
            <a:endParaRPr lang="en-GB" dirty="0"/>
          </a:p>
        </p:txBody>
      </p:sp>
      <p:sp>
        <p:nvSpPr>
          <p:cNvPr id="3" name="Content Placeholder 2">
            <a:extLst>
              <a:ext uri="{FF2B5EF4-FFF2-40B4-BE49-F238E27FC236}">
                <a16:creationId xmlns:a16="http://schemas.microsoft.com/office/drawing/2014/main" id="{FF79A0DC-EF4F-452E-A4F3-C843BFAA5789}"/>
              </a:ext>
            </a:extLst>
          </p:cNvPr>
          <p:cNvSpPr>
            <a:spLocks noGrp="1"/>
          </p:cNvSpPr>
          <p:nvPr>
            <p:ph idx="1"/>
          </p:nvPr>
        </p:nvSpPr>
        <p:spPr/>
        <p:txBody>
          <a:bodyPr>
            <a:normAutofit lnSpcReduction="10000"/>
          </a:bodyPr>
          <a:lstStyle/>
          <a:p>
            <a:pPr marL="0" indent="0">
              <a:buNone/>
            </a:pPr>
            <a:r>
              <a:rPr lang="en-GB" dirty="0"/>
              <a:t> </a:t>
            </a:r>
            <a:r>
              <a:rPr lang="en-GB" i="1" dirty="0"/>
              <a:t>We are what we repeatedly do. Excellence, then, is not an act, but a habit.”</a:t>
            </a:r>
            <a:endParaRPr lang="en-GB" dirty="0"/>
          </a:p>
          <a:p>
            <a:pPr marL="0" indent="0">
              <a:buNone/>
            </a:pPr>
            <a:r>
              <a:rPr lang="en-GB" sz="1700" dirty="0"/>
              <a:t>Idiomatic translation by Will </a:t>
            </a:r>
            <a:r>
              <a:rPr lang="en-GB" sz="1700" dirty="0" err="1"/>
              <a:t>Durrant</a:t>
            </a:r>
            <a:r>
              <a:rPr lang="en-GB" sz="1700" dirty="0"/>
              <a:t> in ‘The Story of Philosophy’ of the original,</a:t>
            </a:r>
          </a:p>
          <a:p>
            <a:pPr marL="0" indent="0">
              <a:buNone/>
            </a:pPr>
            <a:r>
              <a:rPr lang="en-GB" i="1" dirty="0"/>
              <a:t>“Excellence is an art won by training and habituation..”</a:t>
            </a:r>
            <a:endParaRPr lang="en-GB" dirty="0"/>
          </a:p>
          <a:p>
            <a:pPr marL="0" indent="0">
              <a:buNone/>
            </a:pPr>
            <a:r>
              <a:rPr lang="en-GB" sz="1700" dirty="0"/>
              <a:t>Aristotle, 384BC- 322BC</a:t>
            </a:r>
          </a:p>
          <a:p>
            <a:pPr marL="0" indent="0">
              <a:buNone/>
            </a:pPr>
            <a:r>
              <a:rPr lang="en-GB" i="1" dirty="0"/>
              <a:t>“repetitio </a:t>
            </a:r>
            <a:r>
              <a:rPr lang="en-GB" i="1" dirty="0" err="1"/>
              <a:t>est</a:t>
            </a:r>
            <a:r>
              <a:rPr lang="en-GB" i="1" dirty="0"/>
              <a:t> mater </a:t>
            </a:r>
            <a:r>
              <a:rPr lang="en-GB" i="1" dirty="0" err="1"/>
              <a:t>studiorum</a:t>
            </a:r>
            <a:r>
              <a:rPr lang="en-GB" i="1" dirty="0"/>
              <a:t>” –</a:t>
            </a:r>
            <a:r>
              <a:rPr lang="en-GB" dirty="0"/>
              <a:t> repetition is the mother of all learning</a:t>
            </a:r>
          </a:p>
          <a:p>
            <a:pPr marL="0" indent="0">
              <a:buNone/>
            </a:pPr>
            <a:r>
              <a:rPr lang="en-GB" sz="1700" dirty="0"/>
              <a:t>Old Latin Proverb</a:t>
            </a:r>
          </a:p>
          <a:p>
            <a:pPr marL="0" indent="0">
              <a:buNone/>
            </a:pPr>
            <a:r>
              <a:rPr lang="en-GB" b="1" i="1" dirty="0"/>
              <a:t>“</a:t>
            </a:r>
            <a:r>
              <a:rPr lang="en-GB" b="1" i="1" dirty="0" err="1"/>
              <a:t>consuetudinis</a:t>
            </a:r>
            <a:r>
              <a:rPr lang="en-GB" b="1" i="1" dirty="0"/>
              <a:t> magna vis </a:t>
            </a:r>
            <a:r>
              <a:rPr lang="en-GB" b="1" i="1" dirty="0" err="1"/>
              <a:t>est</a:t>
            </a:r>
            <a:r>
              <a:rPr lang="en-GB" b="1" i="1" dirty="0"/>
              <a:t>” – </a:t>
            </a:r>
            <a:r>
              <a:rPr lang="en-GB" b="1" dirty="0"/>
              <a:t>the force of habit is great</a:t>
            </a:r>
            <a:endParaRPr lang="en-GB" dirty="0"/>
          </a:p>
          <a:p>
            <a:pPr marL="0" indent="0">
              <a:buNone/>
            </a:pPr>
            <a:r>
              <a:rPr lang="en-GB" sz="1900" b="1" dirty="0"/>
              <a:t>Cicero, 106BC – 43 BC (assassinated for his opposition to Mark Antony, Cicero’s last words were purportedly “</a:t>
            </a:r>
            <a:r>
              <a:rPr lang="en-GB" sz="1900" dirty="0"/>
              <a:t>There is nothing proper about what you are doing, soldier, but do try to kill me properly.”)</a:t>
            </a:r>
          </a:p>
          <a:p>
            <a:endParaRPr lang="en-GB" dirty="0"/>
          </a:p>
        </p:txBody>
      </p:sp>
    </p:spTree>
    <p:extLst>
      <p:ext uri="{BB962C8B-B14F-4D97-AF65-F5344CB8AC3E}">
        <p14:creationId xmlns:p14="http://schemas.microsoft.com/office/powerpoint/2010/main" val="9727403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F6095-9BC2-401A-9FA0-A7458D6375B5}"/>
              </a:ext>
            </a:extLst>
          </p:cNvPr>
          <p:cNvSpPr>
            <a:spLocks noGrp="1"/>
          </p:cNvSpPr>
          <p:nvPr>
            <p:ph type="title"/>
          </p:nvPr>
        </p:nvSpPr>
        <p:spPr/>
        <p:txBody>
          <a:bodyPr/>
          <a:lstStyle/>
          <a:p>
            <a:r>
              <a:rPr lang="en-GB" u="sng" dirty="0"/>
              <a:t>Die-off, Detox and Diet Reactions</a:t>
            </a:r>
            <a:endParaRPr lang="en-GB" dirty="0"/>
          </a:p>
        </p:txBody>
      </p:sp>
      <p:sp>
        <p:nvSpPr>
          <p:cNvPr id="3" name="Content Placeholder 2">
            <a:extLst>
              <a:ext uri="{FF2B5EF4-FFF2-40B4-BE49-F238E27FC236}">
                <a16:creationId xmlns:a16="http://schemas.microsoft.com/office/drawing/2014/main" id="{6779F016-2287-4AD6-9776-627417C724F0}"/>
              </a:ext>
            </a:extLst>
          </p:cNvPr>
          <p:cNvSpPr>
            <a:spLocks noGrp="1"/>
          </p:cNvSpPr>
          <p:nvPr>
            <p:ph idx="1"/>
          </p:nvPr>
        </p:nvSpPr>
        <p:spPr/>
        <p:txBody>
          <a:bodyPr>
            <a:normAutofit fontScale="85000" lnSpcReduction="10000"/>
          </a:bodyPr>
          <a:lstStyle/>
          <a:p>
            <a:pPr marL="0" indent="0">
              <a:buNone/>
            </a:pPr>
            <a:r>
              <a:rPr lang="en-GB" dirty="0"/>
              <a:t>Expect to get worse before you improve. Possibly demoralising but it depends how you see it…..and I am an optimist so I see progress in the right direction. Such reactions are a well-recognised phenomenon and are given comforting names such as a “healing crisis”. Symptoms can be very severe. Often when patients are so ill they cannot afford to become any worse. I have great sympathy but no easy answers. Understanding the mechanisms may help.</a:t>
            </a:r>
          </a:p>
          <a:p>
            <a:endParaRPr lang="en-GB" dirty="0"/>
          </a:p>
          <a:p>
            <a:pPr marL="0" indent="0">
              <a:buNone/>
            </a:pPr>
            <a:r>
              <a:rPr lang="en-GB" dirty="0"/>
              <a:t>Expect a bumpy ride - these reactions do not follow a smooth course. We are fighting a war but this is composed of many battles. Battles are fought by the macrophage foot soldiers and the lymphocyte officers of our immune system. It throws its all (and we feel ill with inflammation), then the immune armies rest and recover (we feel a bit better) before throwing its all again. Inflammation is involved with </a:t>
            </a:r>
            <a:r>
              <a:rPr lang="en-GB" dirty="0" err="1"/>
              <a:t>Herx</a:t>
            </a:r>
            <a:r>
              <a:rPr lang="en-GB" dirty="0"/>
              <a:t> and detoxification reactions. You must be a patient </a:t>
            </a:r>
            <a:r>
              <a:rPr lang="en-GB" dirty="0" err="1"/>
              <a:t>patient</a:t>
            </a:r>
            <a:r>
              <a:rPr lang="en-GB" dirty="0"/>
              <a:t>.</a:t>
            </a:r>
          </a:p>
          <a:p>
            <a:pPr marL="0" indent="0">
              <a:buNone/>
            </a:pPr>
            <a:endParaRPr lang="en-GB" dirty="0"/>
          </a:p>
        </p:txBody>
      </p:sp>
    </p:spTree>
    <p:extLst>
      <p:ext uri="{BB962C8B-B14F-4D97-AF65-F5344CB8AC3E}">
        <p14:creationId xmlns:p14="http://schemas.microsoft.com/office/powerpoint/2010/main" val="39586490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169CB-62E9-4765-BFF0-21536E138D82}"/>
              </a:ext>
            </a:extLst>
          </p:cNvPr>
          <p:cNvSpPr>
            <a:spLocks noGrp="1"/>
          </p:cNvSpPr>
          <p:nvPr>
            <p:ph type="title"/>
          </p:nvPr>
        </p:nvSpPr>
        <p:spPr/>
        <p:txBody>
          <a:bodyPr/>
          <a:lstStyle/>
          <a:p>
            <a:r>
              <a:rPr lang="en-GB" dirty="0"/>
              <a:t>DDD reactions - mechanisms</a:t>
            </a:r>
          </a:p>
        </p:txBody>
      </p:sp>
      <p:sp>
        <p:nvSpPr>
          <p:cNvPr id="3" name="Content Placeholder 2">
            <a:extLst>
              <a:ext uri="{FF2B5EF4-FFF2-40B4-BE49-F238E27FC236}">
                <a16:creationId xmlns:a16="http://schemas.microsoft.com/office/drawing/2014/main" id="{6EBFCA78-2A2A-497B-B3AB-290F2E3468B2}"/>
              </a:ext>
            </a:extLst>
          </p:cNvPr>
          <p:cNvSpPr>
            <a:spLocks noGrp="1"/>
          </p:cNvSpPr>
          <p:nvPr>
            <p:ph idx="1"/>
          </p:nvPr>
        </p:nvSpPr>
        <p:spPr/>
        <p:txBody>
          <a:bodyPr/>
          <a:lstStyle/>
          <a:p>
            <a:pPr marL="0" indent="0">
              <a:buNone/>
            </a:pPr>
            <a:r>
              <a:rPr lang="en-GB" dirty="0"/>
              <a:t>PK diet and the metabolic hinterland</a:t>
            </a:r>
          </a:p>
          <a:p>
            <a:pPr marL="0" indent="0">
              <a:buNone/>
            </a:pPr>
            <a:r>
              <a:rPr lang="en-GB" dirty="0"/>
              <a:t>	Ketogenic hypoglycaemia</a:t>
            </a:r>
          </a:p>
          <a:p>
            <a:pPr marL="0" indent="0">
              <a:buNone/>
            </a:pPr>
            <a:r>
              <a:rPr lang="en-GB" dirty="0"/>
              <a:t>	Addiction withdrawal symptoms</a:t>
            </a:r>
          </a:p>
          <a:p>
            <a:pPr marL="0" indent="0">
              <a:buNone/>
            </a:pPr>
            <a:r>
              <a:rPr lang="en-GB" dirty="0"/>
              <a:t>	Allergy withdrawal symptoms</a:t>
            </a:r>
          </a:p>
          <a:p>
            <a:pPr marL="0" indent="0">
              <a:buNone/>
            </a:pPr>
            <a:r>
              <a:rPr lang="en-GB" dirty="0"/>
              <a:t>Detoxification reactions</a:t>
            </a:r>
          </a:p>
          <a:p>
            <a:pPr marL="0" indent="0">
              <a:buNone/>
            </a:pPr>
            <a:r>
              <a:rPr lang="en-GB" dirty="0"/>
              <a:t>Die off (“</a:t>
            </a:r>
            <a:r>
              <a:rPr lang="en-GB" dirty="0" err="1"/>
              <a:t>Herx</a:t>
            </a:r>
            <a:r>
              <a:rPr lang="en-GB" dirty="0"/>
              <a:t>”) reactions</a:t>
            </a:r>
          </a:p>
        </p:txBody>
      </p:sp>
    </p:spTree>
    <p:extLst>
      <p:ext uri="{BB962C8B-B14F-4D97-AF65-F5344CB8AC3E}">
        <p14:creationId xmlns:p14="http://schemas.microsoft.com/office/powerpoint/2010/main" val="2960621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5DD95-93ED-4460-9078-151BDA67F1CE}"/>
              </a:ext>
            </a:extLst>
          </p:cNvPr>
          <p:cNvSpPr>
            <a:spLocks noGrp="1"/>
          </p:cNvSpPr>
          <p:nvPr>
            <p:ph type="title"/>
          </p:nvPr>
        </p:nvSpPr>
        <p:spPr/>
        <p:txBody>
          <a:bodyPr/>
          <a:lstStyle/>
          <a:p>
            <a:r>
              <a:rPr lang="en-GB" dirty="0"/>
              <a:t>DDD reactions  - symptoms</a:t>
            </a:r>
          </a:p>
        </p:txBody>
      </p:sp>
      <p:sp>
        <p:nvSpPr>
          <p:cNvPr id="3" name="Content Placeholder 2">
            <a:extLst>
              <a:ext uri="{FF2B5EF4-FFF2-40B4-BE49-F238E27FC236}">
                <a16:creationId xmlns:a16="http://schemas.microsoft.com/office/drawing/2014/main" id="{92036986-3DE2-40C6-AFF7-A242C87E2074}"/>
              </a:ext>
            </a:extLst>
          </p:cNvPr>
          <p:cNvSpPr>
            <a:spLocks noGrp="1"/>
          </p:cNvSpPr>
          <p:nvPr>
            <p:ph idx="1"/>
          </p:nvPr>
        </p:nvSpPr>
        <p:spPr/>
        <p:txBody>
          <a:bodyPr>
            <a:normAutofit fontScale="92500"/>
          </a:bodyPr>
          <a:lstStyle/>
          <a:p>
            <a:pPr marL="0" indent="0">
              <a:buNone/>
            </a:pPr>
            <a:r>
              <a:rPr lang="en-GB" dirty="0"/>
              <a:t>When the immune system is active is takes all our energy, so there is none to spend physically. We feel acutely fatigued.</a:t>
            </a:r>
          </a:p>
          <a:p>
            <a:pPr marL="0" indent="0">
              <a:buNone/>
            </a:pPr>
            <a:r>
              <a:rPr lang="en-GB" dirty="0"/>
              <a:t>The inflamed body is paralleled by the inflamed brain and symptoms of poor energy delivery to the brain result in particular with </a:t>
            </a:r>
            <a:r>
              <a:rPr lang="en-GB" dirty="0" err="1"/>
              <a:t>fogg</a:t>
            </a:r>
            <a:r>
              <a:rPr lang="en-GB" dirty="0"/>
              <a:t> brain, depression and malaise.</a:t>
            </a:r>
          </a:p>
          <a:p>
            <a:pPr marL="0" indent="0">
              <a:buNone/>
            </a:pPr>
            <a:r>
              <a:rPr lang="en-GB" dirty="0"/>
              <a:t>Both the above results in energy saving strategies (sickness behaviour) best summed up by “Leave me alone I just </a:t>
            </a:r>
            <a:r>
              <a:rPr lang="en-GB" dirty="0" err="1"/>
              <a:t>wanna</a:t>
            </a:r>
            <a:r>
              <a:rPr lang="en-GB" dirty="0"/>
              <a:t> go to bed”. </a:t>
            </a:r>
          </a:p>
          <a:p>
            <a:pPr marL="0" indent="0">
              <a:buNone/>
            </a:pPr>
            <a:r>
              <a:rPr lang="en-GB" dirty="0"/>
              <a:t>Immune activation </a:t>
            </a:r>
            <a:r>
              <a:rPr lang="en-GB" dirty="0" err="1"/>
              <a:t>withfever</a:t>
            </a:r>
            <a:r>
              <a:rPr lang="en-GB" dirty="0"/>
              <a:t>, rigors, hypotension, headache, tachycardia, </a:t>
            </a:r>
            <a:r>
              <a:rPr lang="en-GB" dirty="0" err="1"/>
              <a:t>vasodilataion</a:t>
            </a:r>
            <a:r>
              <a:rPr lang="en-GB" dirty="0"/>
              <a:t>, with flushing </a:t>
            </a:r>
          </a:p>
          <a:p>
            <a:pPr marL="0" indent="0">
              <a:buNone/>
            </a:pPr>
            <a:r>
              <a:rPr lang="en-GB" dirty="0"/>
              <a:t>……and as a result of a combination of fatigue and inflammation….. pain </a:t>
            </a:r>
          </a:p>
          <a:p>
            <a:endParaRPr lang="en-GB" dirty="0"/>
          </a:p>
        </p:txBody>
      </p:sp>
    </p:spTree>
    <p:extLst>
      <p:ext uri="{BB962C8B-B14F-4D97-AF65-F5344CB8AC3E}">
        <p14:creationId xmlns:p14="http://schemas.microsoft.com/office/powerpoint/2010/main" val="34198515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2B0A9-D202-48A8-91C3-23E526BF06FA}"/>
              </a:ext>
            </a:extLst>
          </p:cNvPr>
          <p:cNvSpPr>
            <a:spLocks noGrp="1"/>
          </p:cNvSpPr>
          <p:nvPr>
            <p:ph type="title"/>
          </p:nvPr>
        </p:nvSpPr>
        <p:spPr/>
        <p:txBody>
          <a:bodyPr>
            <a:normAutofit/>
          </a:bodyPr>
          <a:lstStyle/>
          <a:p>
            <a:r>
              <a:rPr lang="en-GB" sz="3200" dirty="0"/>
              <a:t>Chapters 31 to 38 deal with the management of chronic infections of:</a:t>
            </a:r>
          </a:p>
        </p:txBody>
      </p:sp>
      <p:sp>
        <p:nvSpPr>
          <p:cNvPr id="3" name="Content Placeholder 2">
            <a:extLst>
              <a:ext uri="{FF2B5EF4-FFF2-40B4-BE49-F238E27FC236}">
                <a16:creationId xmlns:a16="http://schemas.microsoft.com/office/drawing/2014/main" id="{5354653F-C4C8-440D-BE7E-68379A8D15B3}"/>
              </a:ext>
            </a:extLst>
          </p:cNvPr>
          <p:cNvSpPr>
            <a:spLocks noGrp="1"/>
          </p:cNvSpPr>
          <p:nvPr>
            <p:ph idx="1"/>
          </p:nvPr>
        </p:nvSpPr>
        <p:spPr/>
        <p:txBody>
          <a:bodyPr/>
          <a:lstStyle/>
          <a:p>
            <a:pPr marL="0" indent="0">
              <a:buNone/>
            </a:pPr>
            <a:r>
              <a:rPr lang="en-GB" dirty="0"/>
              <a:t>The gut (yes - it all starts in the gut!)</a:t>
            </a:r>
          </a:p>
          <a:p>
            <a:pPr marL="0" indent="0">
              <a:buNone/>
            </a:pPr>
            <a:r>
              <a:rPr lang="en-GB" dirty="0"/>
              <a:t>EBV and other herpes viruses</a:t>
            </a:r>
          </a:p>
          <a:p>
            <a:pPr marL="0" indent="0">
              <a:buNone/>
            </a:pPr>
            <a:r>
              <a:rPr lang="en-GB" dirty="0"/>
              <a:t>Lyme disease</a:t>
            </a:r>
          </a:p>
          <a:p>
            <a:pPr marL="0" indent="0">
              <a:buNone/>
            </a:pPr>
            <a:r>
              <a:rPr lang="en-GB" dirty="0"/>
              <a:t>Bartonella and babesia</a:t>
            </a:r>
          </a:p>
          <a:p>
            <a:pPr marL="0" indent="0">
              <a:buNone/>
            </a:pPr>
            <a:r>
              <a:rPr lang="en-GB" dirty="0"/>
              <a:t>Mycoplasma and chlamydia</a:t>
            </a:r>
          </a:p>
          <a:p>
            <a:pPr marL="0" indent="0">
              <a:buNone/>
            </a:pPr>
            <a:r>
              <a:rPr lang="en-GB" dirty="0"/>
              <a:t>Rickettsia and Yersinia</a:t>
            </a:r>
          </a:p>
          <a:p>
            <a:pPr marL="0" indent="0">
              <a:buNone/>
            </a:pPr>
            <a:r>
              <a:rPr lang="en-GB" dirty="0"/>
              <a:t>All other infections</a:t>
            </a:r>
          </a:p>
          <a:p>
            <a:pPr marL="0" indent="0">
              <a:buNone/>
            </a:pPr>
            <a:r>
              <a:rPr lang="en-GB" dirty="0"/>
              <a:t>Preventing antibiotic damage to the gut microbiome</a:t>
            </a:r>
          </a:p>
        </p:txBody>
      </p:sp>
    </p:spTree>
    <p:extLst>
      <p:ext uri="{BB962C8B-B14F-4D97-AF65-F5344CB8AC3E}">
        <p14:creationId xmlns:p14="http://schemas.microsoft.com/office/powerpoint/2010/main" val="13733258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54A56-2185-4873-B52C-1D4938B2B68D}"/>
              </a:ext>
            </a:extLst>
          </p:cNvPr>
          <p:cNvSpPr>
            <a:spLocks noGrp="1"/>
          </p:cNvSpPr>
          <p:nvPr>
            <p:ph type="title"/>
          </p:nvPr>
        </p:nvSpPr>
        <p:spPr/>
        <p:txBody>
          <a:bodyPr/>
          <a:lstStyle/>
          <a:p>
            <a:r>
              <a:rPr lang="en-GB" dirty="0"/>
              <a:t>……..JUST DO IT</a:t>
            </a:r>
          </a:p>
        </p:txBody>
      </p:sp>
      <p:sp>
        <p:nvSpPr>
          <p:cNvPr id="3" name="Content Placeholder 2">
            <a:extLst>
              <a:ext uri="{FF2B5EF4-FFF2-40B4-BE49-F238E27FC236}">
                <a16:creationId xmlns:a16="http://schemas.microsoft.com/office/drawing/2014/main" id="{C6AADD6C-FAE1-4B9D-B795-EB3E8D1419C0}"/>
              </a:ext>
            </a:extLst>
          </p:cNvPr>
          <p:cNvSpPr>
            <a:spLocks noGrp="1"/>
          </p:cNvSpPr>
          <p:nvPr>
            <p:ph idx="1"/>
          </p:nvPr>
        </p:nvSpPr>
        <p:spPr/>
        <p:txBody>
          <a:bodyPr>
            <a:normAutofit/>
          </a:bodyPr>
          <a:lstStyle/>
          <a:p>
            <a:pPr marL="0" indent="0">
              <a:buNone/>
            </a:pPr>
            <a:r>
              <a:rPr lang="en-GB" sz="5400" dirty="0"/>
              <a:t>…….. so you can live a high quality high quantity life </a:t>
            </a:r>
          </a:p>
          <a:p>
            <a:pPr marL="0" indent="0">
              <a:buNone/>
            </a:pPr>
            <a:r>
              <a:rPr lang="en-GB" sz="5400" dirty="0"/>
              <a:t>……...and do silly things on horses</a:t>
            </a:r>
          </a:p>
        </p:txBody>
      </p:sp>
    </p:spTree>
    <p:extLst>
      <p:ext uri="{BB962C8B-B14F-4D97-AF65-F5344CB8AC3E}">
        <p14:creationId xmlns:p14="http://schemas.microsoft.com/office/powerpoint/2010/main" val="28657396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C:\Users\Sarah\AppData\Local\Microsoft\Windows\Temporary Internet Files\Content.Outlook\X7SJA778\S265 (3).jpg">
            <a:extLst>
              <a:ext uri="{FF2B5EF4-FFF2-40B4-BE49-F238E27FC236}">
                <a16:creationId xmlns:a16="http://schemas.microsoft.com/office/drawing/2014/main" id="{4DCB621E-A783-46A0-B95A-2D16D6A455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0" y="549276"/>
            <a:ext cx="8135938" cy="568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9917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53E59-0349-449B-8EA4-042E1E0204CE}"/>
              </a:ext>
            </a:extLst>
          </p:cNvPr>
          <p:cNvSpPr>
            <a:spLocks noGrp="1"/>
          </p:cNvSpPr>
          <p:nvPr>
            <p:ph type="title"/>
          </p:nvPr>
        </p:nvSpPr>
        <p:spPr/>
        <p:txBody>
          <a:bodyPr>
            <a:normAutofit fontScale="90000"/>
          </a:bodyPr>
          <a:lstStyle/>
          <a:p>
            <a:r>
              <a:rPr lang="en-GB" dirty="0"/>
              <a:t>Most, if not ALL, inflammation is infection driven</a:t>
            </a:r>
            <a:br>
              <a:rPr lang="en-GB" dirty="0"/>
            </a:br>
            <a:r>
              <a:rPr lang="en-GB" sz="2000" dirty="0"/>
              <a:t>I use the word </a:t>
            </a:r>
            <a:r>
              <a:rPr lang="en-GB" sz="3100" dirty="0"/>
              <a:t>driven</a:t>
            </a:r>
            <a:r>
              <a:rPr lang="en-GB" sz="2000" dirty="0"/>
              <a:t> deliberately because there are several possible mechanisms for such.</a:t>
            </a:r>
            <a:br>
              <a:rPr lang="en-GB" sz="1600" dirty="0"/>
            </a:br>
            <a:endParaRPr lang="en-GB" sz="1600" dirty="0"/>
          </a:p>
        </p:txBody>
      </p:sp>
      <p:sp>
        <p:nvSpPr>
          <p:cNvPr id="3" name="Content Placeholder 2">
            <a:extLst>
              <a:ext uri="{FF2B5EF4-FFF2-40B4-BE49-F238E27FC236}">
                <a16:creationId xmlns:a16="http://schemas.microsoft.com/office/drawing/2014/main" id="{07FD247F-90F6-4E1C-9419-AABE2E86ECFE}"/>
              </a:ext>
            </a:extLst>
          </p:cNvPr>
          <p:cNvSpPr>
            <a:spLocks noGrp="1"/>
          </p:cNvSpPr>
          <p:nvPr>
            <p:ph idx="1"/>
          </p:nvPr>
        </p:nvSpPr>
        <p:spPr/>
        <p:txBody>
          <a:bodyPr>
            <a:normAutofit lnSpcReduction="10000"/>
          </a:bodyPr>
          <a:lstStyle/>
          <a:p>
            <a:r>
              <a:rPr lang="en-GB" sz="2000" dirty="0"/>
              <a:t>We have overt infection such as TB. Hepatitis C, syphilis etc</a:t>
            </a:r>
          </a:p>
          <a:p>
            <a:r>
              <a:rPr lang="en-GB" sz="2000" dirty="0"/>
              <a:t>We have molecular mimicry whereby inflammatory processes are driven by cross-reaction </a:t>
            </a:r>
            <a:r>
              <a:rPr lang="en-GB" sz="2000" dirty="0" err="1"/>
              <a:t>eg</a:t>
            </a:r>
            <a:r>
              <a:rPr lang="en-GB" sz="2000" dirty="0"/>
              <a:t> ankylosing spondylitis</a:t>
            </a:r>
          </a:p>
          <a:p>
            <a:r>
              <a:rPr lang="en-GB" sz="2000" dirty="0"/>
              <a:t>Low grade microbial presence (perhaps behind biofilm) which drives disease </a:t>
            </a:r>
            <a:r>
              <a:rPr lang="en-GB" sz="2000" dirty="0" err="1"/>
              <a:t>eg</a:t>
            </a:r>
            <a:r>
              <a:rPr lang="en-GB" sz="2000" dirty="0"/>
              <a:t> dental plaque</a:t>
            </a:r>
          </a:p>
          <a:p>
            <a:r>
              <a:rPr lang="en-GB" sz="2000" dirty="0"/>
              <a:t>Low grade microbial presence with amyloid as a biofilm defence…….ie prion disorders (Alzheimer’s, MND, PD)</a:t>
            </a:r>
          </a:p>
          <a:p>
            <a:r>
              <a:rPr lang="en-GB" sz="2000" dirty="0"/>
              <a:t>The fermenting gut – microbes spilling over into the blood stream to drive inflammation at distal sites. I think of this as allergy to microbes…….. </a:t>
            </a:r>
            <a:r>
              <a:rPr lang="en-GB" sz="2000" dirty="0" err="1"/>
              <a:t>eg</a:t>
            </a:r>
            <a:r>
              <a:rPr lang="en-GB" sz="2000" dirty="0"/>
              <a:t> interstitial cystitis…but many other disease processes</a:t>
            </a:r>
          </a:p>
          <a:p>
            <a:r>
              <a:rPr lang="en-GB" sz="2000" dirty="0"/>
              <a:t>Toxins from fermenting microbes in the body </a:t>
            </a:r>
            <a:r>
              <a:rPr lang="en-GB" sz="2000" dirty="0" err="1"/>
              <a:t>eg</a:t>
            </a:r>
            <a:r>
              <a:rPr lang="en-GB" sz="2000" dirty="0"/>
              <a:t> mycotoxins from chronic infection of the upper or lower airways (or environmental moulds, food contaminants </a:t>
            </a:r>
            <a:r>
              <a:rPr lang="en-GB" sz="2000" dirty="0" err="1"/>
              <a:t>eg</a:t>
            </a:r>
            <a:r>
              <a:rPr lang="en-GB" sz="2000" dirty="0"/>
              <a:t> Plague of Athens 5</a:t>
            </a:r>
            <a:r>
              <a:rPr lang="en-GB" sz="2000" baseline="30000" dirty="0"/>
              <a:t>th</a:t>
            </a:r>
            <a:r>
              <a:rPr lang="en-GB" sz="2000" dirty="0"/>
              <a:t> C BC and Fusarium)</a:t>
            </a:r>
            <a:endParaRPr lang="en-GB" sz="4000" dirty="0"/>
          </a:p>
          <a:p>
            <a:r>
              <a:rPr lang="en-GB" sz="4000" dirty="0"/>
              <a:t>These microbes effectively are all parasites</a:t>
            </a:r>
          </a:p>
          <a:p>
            <a:endParaRPr lang="en-GB" dirty="0"/>
          </a:p>
        </p:txBody>
      </p:sp>
    </p:spTree>
    <p:extLst>
      <p:ext uri="{BB962C8B-B14F-4D97-AF65-F5344CB8AC3E}">
        <p14:creationId xmlns:p14="http://schemas.microsoft.com/office/powerpoint/2010/main" val="457923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B9C2A-6C03-4174-9853-A5D4B2451D87}"/>
              </a:ext>
            </a:extLst>
          </p:cNvPr>
          <p:cNvSpPr>
            <a:spLocks noGrp="1"/>
          </p:cNvSpPr>
          <p:nvPr>
            <p:ph type="title"/>
          </p:nvPr>
        </p:nvSpPr>
        <p:spPr/>
        <p:txBody>
          <a:bodyPr>
            <a:normAutofit/>
          </a:bodyPr>
          <a:lstStyle/>
          <a:p>
            <a:r>
              <a:rPr lang="en-GB" sz="2800" dirty="0"/>
              <a:t>So in response to the question: t</a:t>
            </a:r>
            <a:r>
              <a:rPr lang="en-GB" sz="2800" i="1" dirty="0"/>
              <a:t>he Somatisation of ME Patients in the UK: How Many are Actually Suffering from Infections?</a:t>
            </a:r>
            <a:br>
              <a:rPr lang="en-GB" sz="2800" i="1" dirty="0"/>
            </a:br>
            <a:endParaRPr lang="en-GB" sz="2800" dirty="0"/>
          </a:p>
        </p:txBody>
      </p:sp>
      <p:sp>
        <p:nvSpPr>
          <p:cNvPr id="3" name="Content Placeholder 2">
            <a:extLst>
              <a:ext uri="{FF2B5EF4-FFF2-40B4-BE49-F238E27FC236}">
                <a16:creationId xmlns:a16="http://schemas.microsoft.com/office/drawing/2014/main" id="{743E1D1F-D226-491A-9757-1F5A6F499731}"/>
              </a:ext>
            </a:extLst>
          </p:cNvPr>
          <p:cNvSpPr>
            <a:spLocks noGrp="1"/>
          </p:cNvSpPr>
          <p:nvPr>
            <p:ph idx="1"/>
          </p:nvPr>
        </p:nvSpPr>
        <p:spPr/>
        <p:txBody>
          <a:bodyPr/>
          <a:lstStyle/>
          <a:p>
            <a:pPr marL="0" indent="0" algn="ctr">
              <a:buNone/>
            </a:pPr>
            <a:r>
              <a:rPr lang="en-GB" i="1" dirty="0"/>
              <a:t>The answer:</a:t>
            </a:r>
          </a:p>
          <a:p>
            <a:pPr marL="0" indent="0" algn="ctr">
              <a:buNone/>
            </a:pPr>
            <a:r>
              <a:rPr lang="en-GB" sz="8800" i="1" dirty="0"/>
              <a:t>All of them</a:t>
            </a:r>
          </a:p>
          <a:p>
            <a:pPr marL="0" indent="0" algn="ctr">
              <a:buNone/>
            </a:pPr>
            <a:r>
              <a:rPr lang="en-GB" sz="3200" i="1" dirty="0"/>
              <a:t>ALL MEs CARRY A PARASITIC LOAD OF MICROBES</a:t>
            </a:r>
          </a:p>
          <a:p>
            <a:pPr marL="0" indent="0" algn="ctr">
              <a:buNone/>
            </a:pPr>
            <a:r>
              <a:rPr lang="en-GB" dirty="0"/>
              <a:t>It’s </a:t>
            </a:r>
            <a:r>
              <a:rPr lang="en-GB" dirty="0" err="1"/>
              <a:t>parasitisation</a:t>
            </a:r>
            <a:r>
              <a:rPr lang="en-GB" dirty="0"/>
              <a:t> not somatisation!</a:t>
            </a:r>
            <a:br>
              <a:rPr lang="en-GB" i="1" dirty="0"/>
            </a:br>
            <a:endParaRPr lang="en-GB" dirty="0"/>
          </a:p>
        </p:txBody>
      </p:sp>
    </p:spTree>
    <p:extLst>
      <p:ext uri="{BB962C8B-B14F-4D97-AF65-F5344CB8AC3E}">
        <p14:creationId xmlns:p14="http://schemas.microsoft.com/office/powerpoint/2010/main" val="3828086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2ABB8-1C1D-494E-BE3B-07397E85B6D5}"/>
              </a:ext>
            </a:extLst>
          </p:cNvPr>
          <p:cNvSpPr>
            <a:spLocks noGrp="1"/>
          </p:cNvSpPr>
          <p:nvPr>
            <p:ph type="title"/>
          </p:nvPr>
        </p:nvSpPr>
        <p:spPr/>
        <p:txBody>
          <a:bodyPr>
            <a:normAutofit/>
          </a:bodyPr>
          <a:lstStyle/>
          <a:p>
            <a:r>
              <a:rPr lang="en-GB" sz="3200" dirty="0"/>
              <a:t>Details of which infection is driving which pathology is in</a:t>
            </a:r>
          </a:p>
        </p:txBody>
      </p:sp>
      <p:pic>
        <p:nvPicPr>
          <p:cNvPr id="1026" name="Picture 2" descr="https://images-na.ssl-images-amazon.com/images/I/61KneuGnblL.jpg">
            <a:extLst>
              <a:ext uri="{FF2B5EF4-FFF2-40B4-BE49-F238E27FC236}">
                <a16:creationId xmlns:a16="http://schemas.microsoft.com/office/drawing/2014/main" id="{6BF0E3D7-46B2-41BD-91A7-3D13A783FCF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11877" y="1825625"/>
            <a:ext cx="336824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229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6F90-6E0E-4B87-99A5-721B90E2BE1B}"/>
              </a:ext>
            </a:extLst>
          </p:cNvPr>
          <p:cNvSpPr>
            <a:spLocks noGrp="1"/>
          </p:cNvSpPr>
          <p:nvPr>
            <p:ph type="title"/>
          </p:nvPr>
        </p:nvSpPr>
        <p:spPr/>
        <p:txBody>
          <a:bodyPr>
            <a:noAutofit/>
          </a:bodyPr>
          <a:lstStyle/>
          <a:p>
            <a:pPr algn="ctr"/>
            <a:r>
              <a:rPr lang="en-GB" sz="3200" dirty="0"/>
              <a:t>Most diseases of Westerners have an infectious driver</a:t>
            </a:r>
            <a:br>
              <a:rPr lang="en-GB" sz="3200" dirty="0"/>
            </a:br>
            <a:r>
              <a:rPr lang="en-GB" sz="4000" dirty="0"/>
              <a:t>Look at the microbes which drive dementia…..</a:t>
            </a:r>
          </a:p>
        </p:txBody>
      </p:sp>
      <p:sp>
        <p:nvSpPr>
          <p:cNvPr id="3" name="Content Placeholder 2">
            <a:extLst>
              <a:ext uri="{FF2B5EF4-FFF2-40B4-BE49-F238E27FC236}">
                <a16:creationId xmlns:a16="http://schemas.microsoft.com/office/drawing/2014/main" id="{F46F27A2-0763-4B8E-89C9-03D1878EEA7B}"/>
              </a:ext>
            </a:extLst>
          </p:cNvPr>
          <p:cNvSpPr>
            <a:spLocks noGrp="1"/>
          </p:cNvSpPr>
          <p:nvPr>
            <p:ph idx="1"/>
          </p:nvPr>
        </p:nvSpPr>
        <p:spPr/>
        <p:txBody>
          <a:bodyPr/>
          <a:lstStyle/>
          <a:p>
            <a:pPr marL="0" indent="0">
              <a:buNone/>
            </a:pPr>
            <a:r>
              <a:rPr lang="en-GB" dirty="0"/>
              <a:t>Life is an arms race! You and I are a free lunch………….</a:t>
            </a:r>
          </a:p>
          <a:p>
            <a:pPr marL="0" indent="0">
              <a:buNone/>
            </a:pPr>
            <a:endParaRPr lang="en-GB" dirty="0"/>
          </a:p>
        </p:txBody>
      </p:sp>
      <p:graphicFrame>
        <p:nvGraphicFramePr>
          <p:cNvPr id="4" name="Table 3">
            <a:extLst>
              <a:ext uri="{FF2B5EF4-FFF2-40B4-BE49-F238E27FC236}">
                <a16:creationId xmlns:a16="http://schemas.microsoft.com/office/drawing/2014/main" id="{883098C8-5AC8-417D-A8BC-5391815ED579}"/>
              </a:ext>
            </a:extLst>
          </p:cNvPr>
          <p:cNvGraphicFramePr>
            <a:graphicFrameLocks noGrp="1"/>
          </p:cNvGraphicFramePr>
          <p:nvPr>
            <p:extLst>
              <p:ext uri="{D42A27DB-BD31-4B8C-83A1-F6EECF244321}">
                <p14:modId xmlns:p14="http://schemas.microsoft.com/office/powerpoint/2010/main" val="2056587962"/>
              </p:ext>
            </p:extLst>
          </p:nvPr>
        </p:nvGraphicFramePr>
        <p:xfrm>
          <a:off x="996461" y="2925116"/>
          <a:ext cx="10515600" cy="2926080"/>
        </p:xfrm>
        <a:graphic>
          <a:graphicData uri="http://schemas.openxmlformats.org/drawingml/2006/table">
            <a:tbl>
              <a:tblPr firstRow="1" firstCol="1" bandRow="1">
                <a:tableStyleId>{5C22544A-7EE6-4342-B048-85BDC9FD1C3A}</a:tableStyleId>
              </a:tblPr>
              <a:tblGrid>
                <a:gridCol w="1725906">
                  <a:extLst>
                    <a:ext uri="{9D8B030D-6E8A-4147-A177-3AD203B41FA5}">
                      <a16:colId xmlns:a16="http://schemas.microsoft.com/office/drawing/2014/main" val="2901743177"/>
                    </a:ext>
                  </a:extLst>
                </a:gridCol>
                <a:gridCol w="2915057">
                  <a:extLst>
                    <a:ext uri="{9D8B030D-6E8A-4147-A177-3AD203B41FA5}">
                      <a16:colId xmlns:a16="http://schemas.microsoft.com/office/drawing/2014/main" val="3645066666"/>
                    </a:ext>
                  </a:extLst>
                </a:gridCol>
                <a:gridCol w="2105594">
                  <a:extLst>
                    <a:ext uri="{9D8B030D-6E8A-4147-A177-3AD203B41FA5}">
                      <a16:colId xmlns:a16="http://schemas.microsoft.com/office/drawing/2014/main" val="789204171"/>
                    </a:ext>
                  </a:extLst>
                </a:gridCol>
                <a:gridCol w="3769043">
                  <a:extLst>
                    <a:ext uri="{9D8B030D-6E8A-4147-A177-3AD203B41FA5}">
                      <a16:colId xmlns:a16="http://schemas.microsoft.com/office/drawing/2014/main" val="2278537386"/>
                    </a:ext>
                  </a:extLst>
                </a:gridCol>
              </a:tblGrid>
              <a:tr h="178094">
                <a:tc>
                  <a:txBody>
                    <a:bodyPr/>
                    <a:lstStyle/>
                    <a:p>
                      <a:pPr>
                        <a:spcAft>
                          <a:spcPts val="0"/>
                        </a:spcAft>
                      </a:pPr>
                      <a:r>
                        <a:rPr lang="en-GB" sz="1200">
                          <a:effectLst/>
                        </a:rPr>
                        <a:t>Disease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785" marR="66785" marT="0" marB="0"/>
                </a:tc>
                <a:tc>
                  <a:txBody>
                    <a:bodyPr/>
                    <a:lstStyle/>
                    <a:p>
                      <a:pPr>
                        <a:spcAft>
                          <a:spcPts val="0"/>
                        </a:spcAft>
                      </a:pPr>
                      <a:r>
                        <a:rPr lang="en-GB" sz="1200">
                          <a:effectLst/>
                        </a:rPr>
                        <a:t>Microbes associated with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785" marR="66785" marT="0" marB="0"/>
                </a:tc>
                <a:tc>
                  <a:txBody>
                    <a:bodyPr/>
                    <a:lstStyle/>
                    <a:p>
                      <a:pPr>
                        <a:spcAft>
                          <a:spcPts val="0"/>
                        </a:spcAft>
                      </a:pPr>
                      <a:r>
                        <a:rPr lang="en-GB" sz="1200">
                          <a:effectLst/>
                        </a:rPr>
                        <a:t>Mechanisms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785" marR="66785" marT="0" marB="0"/>
                </a:tc>
                <a:tc>
                  <a:txBody>
                    <a:bodyPr/>
                    <a:lstStyle/>
                    <a:p>
                      <a:pPr>
                        <a:spcAft>
                          <a:spcPts val="0"/>
                        </a:spcAft>
                      </a:pPr>
                      <a:r>
                        <a:rPr lang="en-GB" sz="1200">
                          <a:effectLst/>
                        </a:rPr>
                        <a:t>Other causal associations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785" marR="66785" marT="0" marB="0"/>
                </a:tc>
                <a:extLst>
                  <a:ext uri="{0D108BD9-81ED-4DB2-BD59-A6C34878D82A}">
                    <a16:rowId xmlns:a16="http://schemas.microsoft.com/office/drawing/2014/main" val="2751500870"/>
                  </a:ext>
                </a:extLst>
              </a:tr>
              <a:tr h="2671414">
                <a:tc>
                  <a:txBody>
                    <a:bodyPr/>
                    <a:lstStyle/>
                    <a:p>
                      <a:pPr>
                        <a:spcAft>
                          <a:spcPts val="0"/>
                        </a:spcAft>
                      </a:pPr>
                      <a:r>
                        <a:rPr lang="en-GB" sz="1200">
                          <a:effectLst/>
                        </a:rPr>
                        <a:t>Dementia.</a:t>
                      </a:r>
                      <a:endParaRPr lang="en-GB" sz="1100">
                        <a:effectLst/>
                      </a:endParaRPr>
                    </a:p>
                    <a:p>
                      <a:pPr>
                        <a:spcAft>
                          <a:spcPts val="0"/>
                        </a:spcAft>
                      </a:pPr>
                      <a:r>
                        <a:rPr lang="en-GB" sz="1200">
                          <a:effectLst/>
                        </a:rPr>
                        <a:t>This is now the commonest cause of death in Westerners.</a:t>
                      </a:r>
                      <a:endParaRPr lang="en-GB" sz="1100">
                        <a:effectLst/>
                      </a:endParaRPr>
                    </a:p>
                    <a:p>
                      <a:pPr>
                        <a:spcAft>
                          <a:spcPts val="0"/>
                        </a:spcAft>
                      </a:pPr>
                      <a:r>
                        <a:rPr lang="en-GB" sz="1200">
                          <a:effectLst/>
                        </a:rPr>
                        <a:t>See the Office for National Statistics report “Deaths Registered in England and Wales 2015” dated November 2016 [1]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785" marR="66785" marT="0" marB="0"/>
                </a:tc>
                <a:tc>
                  <a:txBody>
                    <a:bodyPr/>
                    <a:lstStyle/>
                    <a:p>
                      <a:pPr>
                        <a:spcAft>
                          <a:spcPts val="0"/>
                        </a:spcAft>
                      </a:pPr>
                      <a:r>
                        <a:rPr lang="en-GB" sz="1200">
                          <a:effectLst/>
                        </a:rPr>
                        <a:t>Borrelia (Lyme disease).</a:t>
                      </a:r>
                      <a:endParaRPr lang="en-GB" sz="1100">
                        <a:effectLst/>
                      </a:endParaRPr>
                    </a:p>
                    <a:p>
                      <a:pPr>
                        <a:spcAft>
                          <a:spcPts val="0"/>
                        </a:spcAft>
                      </a:pPr>
                      <a:r>
                        <a:rPr lang="en-GB" sz="1200">
                          <a:effectLst/>
                        </a:rPr>
                        <a:t>Toxoplasmosis</a:t>
                      </a:r>
                      <a:endParaRPr lang="en-GB" sz="1100">
                        <a:effectLst/>
                      </a:endParaRPr>
                    </a:p>
                    <a:p>
                      <a:pPr>
                        <a:spcAft>
                          <a:spcPts val="0"/>
                        </a:spcAft>
                      </a:pPr>
                      <a:r>
                        <a:rPr lang="en-GB" sz="1200">
                          <a:effectLst/>
                        </a:rPr>
                        <a:t>Herpes virus 1 (cold sores).</a:t>
                      </a:r>
                      <a:endParaRPr lang="en-GB" sz="1100">
                        <a:effectLst/>
                      </a:endParaRPr>
                    </a:p>
                    <a:p>
                      <a:pPr>
                        <a:spcAft>
                          <a:spcPts val="0"/>
                        </a:spcAft>
                      </a:pPr>
                      <a:r>
                        <a:rPr lang="en-GB" sz="1200">
                          <a:effectLst/>
                        </a:rPr>
                        <a:t>Herpes virus 2 (genital herpes).</a:t>
                      </a:r>
                      <a:endParaRPr lang="en-GB" sz="1100">
                        <a:effectLst/>
                      </a:endParaRPr>
                    </a:p>
                    <a:p>
                      <a:pPr>
                        <a:spcAft>
                          <a:spcPts val="0"/>
                        </a:spcAft>
                      </a:pPr>
                      <a:r>
                        <a:rPr lang="en-GB" sz="1200">
                          <a:effectLst/>
                        </a:rPr>
                        <a:t>Cytomegalovirus.</a:t>
                      </a:r>
                      <a:endParaRPr lang="en-GB" sz="1100">
                        <a:effectLst/>
                      </a:endParaRPr>
                    </a:p>
                    <a:p>
                      <a:pPr>
                        <a:spcAft>
                          <a:spcPts val="0"/>
                        </a:spcAft>
                      </a:pPr>
                      <a:r>
                        <a:rPr lang="en-GB" sz="1200">
                          <a:effectLst/>
                        </a:rPr>
                        <a:t>Cryptococcus.</a:t>
                      </a:r>
                      <a:endParaRPr lang="en-GB" sz="1100">
                        <a:effectLst/>
                      </a:endParaRPr>
                    </a:p>
                    <a:p>
                      <a:pPr>
                        <a:spcAft>
                          <a:spcPts val="0"/>
                        </a:spcAft>
                      </a:pPr>
                      <a:r>
                        <a:rPr lang="en-GB" sz="1200">
                          <a:effectLst/>
                        </a:rPr>
                        <a:t>Cystercercosis.</a:t>
                      </a:r>
                      <a:endParaRPr lang="en-GB" sz="1100">
                        <a:effectLst/>
                      </a:endParaRPr>
                    </a:p>
                    <a:p>
                      <a:pPr>
                        <a:spcAft>
                          <a:spcPts val="0"/>
                        </a:spcAft>
                      </a:pPr>
                      <a:r>
                        <a:rPr lang="en-GB" sz="1200">
                          <a:effectLst/>
                        </a:rPr>
                        <a:t>Mycoplasma.</a:t>
                      </a:r>
                      <a:endParaRPr lang="en-GB" sz="1100">
                        <a:effectLst/>
                      </a:endParaRPr>
                    </a:p>
                    <a:p>
                      <a:pPr>
                        <a:spcAft>
                          <a:spcPts val="0"/>
                        </a:spcAft>
                      </a:pPr>
                      <a:r>
                        <a:rPr lang="en-GB" sz="1200">
                          <a:effectLst/>
                        </a:rPr>
                        <a:t>Syphilis.</a:t>
                      </a:r>
                      <a:endParaRPr lang="en-GB" sz="1100">
                        <a:effectLst/>
                      </a:endParaRPr>
                    </a:p>
                    <a:p>
                      <a:pPr>
                        <a:spcAft>
                          <a:spcPts val="0"/>
                        </a:spcAft>
                      </a:pPr>
                      <a:r>
                        <a:rPr lang="en-GB" sz="1200">
                          <a:effectLst/>
                        </a:rPr>
                        <a:t>HIV.</a:t>
                      </a:r>
                      <a:endParaRPr lang="en-GB" sz="1100">
                        <a:effectLst/>
                      </a:endParaRPr>
                    </a:p>
                    <a:p>
                      <a:pPr>
                        <a:spcAft>
                          <a:spcPts val="0"/>
                        </a:spcAft>
                      </a:pPr>
                      <a:r>
                        <a:rPr lang="en-GB" sz="1200">
                          <a:effectLst/>
                        </a:rPr>
                        <a:t>Creutzfeld Jacob Disease (CJD) (the infectious particle uncertain).</a:t>
                      </a:r>
                      <a:endParaRPr lang="en-GB" sz="1100">
                        <a:effectLst/>
                      </a:endParaRPr>
                    </a:p>
                    <a:p>
                      <a:pPr>
                        <a:spcAft>
                          <a:spcPts val="0"/>
                        </a:spcAft>
                      </a:pPr>
                      <a:r>
                        <a:rPr lang="en-GB" sz="1200">
                          <a:effectLst/>
                        </a:rPr>
                        <a:t>Possibly helicobacter pylori and chlamydia pneumoniae.</a:t>
                      </a:r>
                      <a:endParaRPr lang="en-GB" sz="1100">
                        <a:effectLst/>
                      </a:endParaRPr>
                    </a:p>
                    <a:p>
                      <a:pPr>
                        <a:spcAft>
                          <a:spcPts val="0"/>
                        </a:spcAft>
                      </a:pPr>
                      <a:r>
                        <a:rPr lang="en-GB" sz="1200">
                          <a:effectLst/>
                        </a:rPr>
                        <a:t>Fungal infection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785" marR="66785" marT="0" marB="0"/>
                </a:tc>
                <a:tc>
                  <a:txBody>
                    <a:bodyPr/>
                    <a:lstStyle/>
                    <a:p>
                      <a:pPr>
                        <a:spcAft>
                          <a:spcPts val="0"/>
                        </a:spcAft>
                      </a:pPr>
                      <a:r>
                        <a:rPr lang="en-GB" sz="1200">
                          <a:effectLst/>
                        </a:rPr>
                        <a:t>There is a cumulative effect – the greater the infectious burden and the greater the antibody response to such then the greater the inflammation and risk of dementia.</a:t>
                      </a:r>
                      <a:endParaRPr lang="en-GB" sz="1100">
                        <a:effectLst/>
                      </a:endParaRPr>
                    </a:p>
                    <a:p>
                      <a:pPr>
                        <a:spcAft>
                          <a:spcPts val="0"/>
                        </a:spcAft>
                      </a:pPr>
                      <a:r>
                        <a:rPr lang="en-GB" sz="1200">
                          <a:effectLst/>
                        </a:rPr>
                        <a:t>I suspect prion protein is the biofilm (ie the shield) that defends microbes from the immune system. Non-REM sleep clears this protein from the brain. See chapter 6 for more on this.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6785" marR="66785" marT="0" marB="0"/>
                </a:tc>
                <a:tc>
                  <a:txBody>
                    <a:bodyPr/>
                    <a:lstStyle/>
                    <a:p>
                      <a:pPr>
                        <a:spcAft>
                          <a:spcPts val="0"/>
                        </a:spcAft>
                      </a:pPr>
                      <a:r>
                        <a:rPr lang="en-GB" sz="1200" dirty="0">
                          <a:effectLst/>
                        </a:rPr>
                        <a:t>Sugar (Sugar feeds microbes) and refined carbohydrates. Dementia is also known as type 3 diabetes. </a:t>
                      </a:r>
                      <a:endParaRPr lang="en-GB" sz="1100" dirty="0">
                        <a:effectLst/>
                      </a:endParaRPr>
                    </a:p>
                    <a:p>
                      <a:pPr>
                        <a:spcAft>
                          <a:spcPts val="0"/>
                        </a:spcAft>
                      </a:pPr>
                      <a:r>
                        <a:rPr lang="en-GB" sz="1200" dirty="0">
                          <a:effectLst/>
                        </a:rPr>
                        <a:t>The ketogenic diet reverses dementia. See “Reversal of cognitive decline: A novel therapeutic program” Dale E Bredesen [2]. Dr Bredesen used a ketogenic diet and supplements to reverse cognitive decline in Alzheimer’s patients.</a:t>
                      </a:r>
                      <a:endParaRPr lang="en-GB" sz="1100" dirty="0">
                        <a:effectLst/>
                      </a:endParaRPr>
                    </a:p>
                    <a:p>
                      <a:pPr>
                        <a:spcAft>
                          <a:spcPts val="0"/>
                        </a:spcAft>
                      </a:pPr>
                      <a:r>
                        <a:rPr lang="en-GB" sz="1200" dirty="0">
                          <a:effectLst/>
                        </a:rPr>
                        <a:t>Lack of deep non-REM sleep which is not just a risk factor but also a predictor of Alzheimer’s.</a:t>
                      </a:r>
                      <a:endParaRPr lang="en-GB" sz="1100" dirty="0">
                        <a:effectLst/>
                      </a:endParaRPr>
                    </a:p>
                    <a:p>
                      <a:pPr>
                        <a:spcAft>
                          <a:spcPts val="0"/>
                        </a:spcAft>
                      </a:pPr>
                      <a:r>
                        <a:rPr lang="en-GB" sz="1200" dirty="0">
                          <a:effectLst/>
                        </a:rPr>
                        <a:t>Heavy metals and pesticides (damage the immune system).  </a:t>
                      </a:r>
                      <a:endParaRPr lang="en-GB" sz="1100" dirty="0">
                        <a:effectLst/>
                      </a:endParaRPr>
                    </a:p>
                    <a:p>
                      <a:pPr>
                        <a:spcAft>
                          <a:spcPts val="0"/>
                        </a:spcAft>
                      </a:pPr>
                      <a:r>
                        <a:rPr lang="en-GB" sz="1200" dirty="0">
                          <a:effectLst/>
                        </a:rPr>
                        <a:t>Arterial disease (also driven by sugar and other infections).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785" marR="66785" marT="0" marB="0"/>
                </a:tc>
                <a:extLst>
                  <a:ext uri="{0D108BD9-81ED-4DB2-BD59-A6C34878D82A}">
                    <a16:rowId xmlns:a16="http://schemas.microsoft.com/office/drawing/2014/main" val="897590555"/>
                  </a:ext>
                </a:extLst>
              </a:tr>
            </a:tbl>
          </a:graphicData>
        </a:graphic>
      </p:graphicFrame>
      <p:sp>
        <p:nvSpPr>
          <p:cNvPr id="5" name="Rectangle 1">
            <a:extLst>
              <a:ext uri="{FF2B5EF4-FFF2-40B4-BE49-F238E27FC236}">
                <a16:creationId xmlns:a16="http://schemas.microsoft.com/office/drawing/2014/main" id="{4E9D588B-DA9C-4895-B69C-D13DE0D14020}"/>
              </a:ext>
            </a:extLst>
          </p:cNvPr>
          <p:cNvSpPr>
            <a:spLocks noChangeArrowheads="1"/>
          </p:cNvSpPr>
          <p:nvPr/>
        </p:nvSpPr>
        <p:spPr bwMode="auto">
          <a:xfrm>
            <a:off x="996461" y="29252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2079047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6865</TotalTime>
  <Words>4879</Words>
  <Application>Microsoft Office PowerPoint</Application>
  <PresentationFormat>Widescreen</PresentationFormat>
  <Paragraphs>332</Paragraphs>
  <Slides>56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Arial</vt:lpstr>
      <vt:lpstr>Calibri</vt:lpstr>
      <vt:lpstr>Calibri Light</vt:lpstr>
      <vt:lpstr>Office Theme</vt:lpstr>
      <vt:lpstr>The Infection Game</vt:lpstr>
      <vt:lpstr>Life is an arms race</vt:lpstr>
      <vt:lpstr>What is myalgic-encephalitis ie ME?</vt:lpstr>
      <vt:lpstr>I am not going to speak about CFS today but to address energy delivery mechanisms see the “Rules of the Game” and the “Tools of the Trade” are to be found in this book… </vt:lpstr>
      <vt:lpstr>What is the inflammatory component of ME?</vt:lpstr>
      <vt:lpstr>Most, if not ALL, inflammation is infection driven I use the word driven deliberately because there are several possible mechanisms for such. </vt:lpstr>
      <vt:lpstr>So in response to the question: the Somatisation of ME Patients in the UK: How Many are Actually Suffering from Infections? </vt:lpstr>
      <vt:lpstr>Details of which infection is driving which pathology is in</vt:lpstr>
      <vt:lpstr>Most diseases of Westerners have an infectious driver Look at the microbes which drive dementia…..</vt:lpstr>
      <vt:lpstr>The immune system is our standing army and it is being overwhelmed by the onslaught</vt:lpstr>
      <vt:lpstr>Microbes are clever and are rapidly adapting to the new free lunch.  We are already losing the arms race</vt:lpstr>
      <vt:lpstr>Microbes are so clever that they have recruited humans to help them.</vt:lpstr>
      <vt:lpstr>How do you know you are losing the arms race?</vt:lpstr>
      <vt:lpstr>It starts at birth with…</vt:lpstr>
      <vt:lpstr>PowerPoint Presentation</vt:lpstr>
      <vt:lpstr>Case history: Baby Robyn</vt:lpstr>
      <vt:lpstr>Baby Robyn has started her arms race well. It is never too late to start! We should all be putting in place the defences NOW. Furthermore, this is the starting point to treat all pathology associated with inflammation. AND most pathology is!</vt:lpstr>
      <vt:lpstr>This gives us Groundhog Day strategies……..</vt:lpstr>
      <vt:lpstr>Groundhog basic:  The Paleo-ketogenic diet WHY</vt:lpstr>
      <vt:lpstr>Groundhog Basic: The Paleo Ketogenic diet HOW </vt:lpstr>
      <vt:lpstr>Groundhog Basic: energy delivery mechanisms</vt:lpstr>
      <vt:lpstr>Groundhog Basic</vt:lpstr>
      <vt:lpstr>Groundhog Basic: use your brain “You were born with a perfectly good brain, now is the time to use it!” Mrs Pearce, 1968, before every times-table test, Princes Risborough County Middle School. Craig’s first teacher. </vt:lpstr>
      <vt:lpstr>Groundhog Acute – be prepared “By failing to prepare, you are preparing to fail.”  Benjamin Franklin </vt:lpstr>
      <vt:lpstr>Groundhog Acute: the weapons – vitamin C</vt:lpstr>
      <vt:lpstr>Vit C  - mechanism of action</vt:lpstr>
      <vt:lpstr>Vitamin C to treat acute infection</vt:lpstr>
      <vt:lpstr>REPRESENTATIVE DOSES TO TREAT ACUTE SYMPTOMS OF  DISEASE IN PATIENTS VERY TOLERANT TO ASCORBIC ACID Medical Hypotheses, 7:1359-1376, 1981. Robert F. Cathcart, III, M.D.  Allergy, Environmental, and Orthomolecular Medicine 127 Second Street, Los Altos, California 94022, USA Telephone 650-949-2822 </vt:lpstr>
      <vt:lpstr>From the Eastern Virginia Medical School in Norfolk, Virginia, Dr Paul Marik added intravenous vitamin C to his normal antibiotic protocol for treating patients diagnosed with advanced sepsis and septic shock in his intensive care unit </vt:lpstr>
      <vt:lpstr>I recommend taking vitamin C to bowel tolerance for life. Why? Vit C multitasks</vt:lpstr>
      <vt:lpstr>How to take vit C to bowel tolerance</vt:lpstr>
      <vt:lpstr>Groundhog Acute: the weapons – iodine “Iodine is by far the best antibiotic, antiviral and antiseptic of all time.”  Dr David Derry  </vt:lpstr>
      <vt:lpstr>In 1945, a breakthrough occurred when J.D. Stone and Sir McFarland Burnet (who later went on to win a Nobel Prize for his Clonal Selection Theory) exposed mice to lethal effects of influenza viral mists. </vt:lpstr>
      <vt:lpstr>Vitamin C attacks from the inside out  Iodine attacks from the outside in</vt:lpstr>
      <vt:lpstr>Use iodine topically for any systemic infection</vt:lpstr>
      <vt:lpstr>Iodine and thyroid disease </vt:lpstr>
      <vt:lpstr>Case history: MRSA</vt:lpstr>
      <vt:lpstr>Treatment </vt:lpstr>
      <vt:lpstr>Result!</vt:lpstr>
      <vt:lpstr>The Wolff–Chaikoff effect </vt:lpstr>
      <vt:lpstr>Other weapons include:</vt:lpstr>
      <vt:lpstr>The Infection Game then details how to use these tools to treat</vt:lpstr>
      <vt:lpstr>ME patients come with chronic infections that are well established</vt:lpstr>
      <vt:lpstr>IG Chapter 27 – are you infected?</vt:lpstr>
      <vt:lpstr>At present we have chronic infections that fall into three artificial groups: </vt:lpstr>
      <vt:lpstr>IG Chapter 28 Principles of Diagnosis of Chronic “Stealth” Infections – which tests?</vt:lpstr>
      <vt:lpstr>IG Chapter 29 The General Principles of Treating Stealth Infection </vt:lpstr>
      <vt:lpstr>Groundhog Chronic: improve the defences Treatments for chronic infections which arguably we should all adopt as we age </vt:lpstr>
      <vt:lpstr>Groundhog Chronic: All of GH Basic and GH Acute</vt:lpstr>
      <vt:lpstr>If you are tiring of Groundhog, be inspired by these quotes… </vt:lpstr>
      <vt:lpstr>Die-off, Detox and Diet Reactions</vt:lpstr>
      <vt:lpstr>DDD reactions - mechanisms</vt:lpstr>
      <vt:lpstr>DDD reactions  - symptoms</vt:lpstr>
      <vt:lpstr>Chapters 31 to 38 deal with the management of chronic infections of:</vt:lpstr>
      <vt:lpstr>……..JUST DO IT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dc:creator>
  <cp:lastModifiedBy>Sarah</cp:lastModifiedBy>
  <cp:revision>137</cp:revision>
  <dcterms:created xsi:type="dcterms:W3CDTF">2017-09-02T09:15:42Z</dcterms:created>
  <dcterms:modified xsi:type="dcterms:W3CDTF">2019-02-04T17:52:01Z</dcterms:modified>
</cp:coreProperties>
</file>