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commentAuthors.xml" ContentType="application/vnd.openxmlformats-officedocument.presentationml.commentAuthors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3" r:id="rId2"/>
    <p:sldId id="273" r:id="rId3"/>
    <p:sldId id="284" r:id="rId4"/>
    <p:sldId id="286" r:id="rId5"/>
    <p:sldId id="259" r:id="rId6"/>
    <p:sldId id="272" r:id="rId7"/>
    <p:sldId id="269" r:id="rId8"/>
    <p:sldId id="256" r:id="rId9"/>
    <p:sldId id="274" r:id="rId10"/>
    <p:sldId id="275" r:id="rId11"/>
    <p:sldId id="285" r:id="rId12"/>
    <p:sldId id="276" r:id="rId13"/>
    <p:sldId id="279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ll Snelling" initials="JS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BA1"/>
    <a:srgbClr val="006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45215" autoAdjust="0"/>
  </p:normalViewPr>
  <p:slideViewPr>
    <p:cSldViewPr snapToGrid="0" snapToObjects="1" showGuides="1">
      <p:cViewPr varScale="1">
        <p:scale>
          <a:sx n="107" d="100"/>
          <a:sy n="107" d="100"/>
        </p:scale>
        <p:origin x="-84" y="-276"/>
      </p:cViewPr>
      <p:guideLst>
        <p:guide orient="horz" pos="256"/>
        <p:guide pos="2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190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DE5197-BE16-46C0-B4AB-475A31BA33EB}" type="doc">
      <dgm:prSet loTypeId="urn:microsoft.com/office/officeart/2005/8/layout/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B6FB4A-3C07-4708-89AB-5A9200EB63E4}">
      <dgm:prSet phldrT="[Text]" custT="1"/>
      <dgm:spPr/>
      <dgm:t>
        <a:bodyPr/>
        <a:lstStyle/>
        <a:p>
          <a:r>
            <a:rPr lang="en-GB" sz="1800" dirty="0" smtClean="0"/>
            <a:t>Sept – Dec</a:t>
          </a:r>
        </a:p>
        <a:p>
          <a:r>
            <a:rPr lang="en-GB" sz="1800" dirty="0" smtClean="0"/>
            <a:t>Approval via Learning Spaces Committees</a:t>
          </a:r>
        </a:p>
      </dgm:t>
    </dgm:pt>
    <dgm:pt modelId="{1C8EE300-AC97-4687-8AB8-0CDFFF71AFC3}" type="parTrans" cxnId="{DC7A8224-4E4D-416C-BE59-9D29875C4294}">
      <dgm:prSet/>
      <dgm:spPr/>
      <dgm:t>
        <a:bodyPr/>
        <a:lstStyle/>
        <a:p>
          <a:endParaRPr lang="en-US"/>
        </a:p>
      </dgm:t>
    </dgm:pt>
    <dgm:pt modelId="{AA726713-0ED6-42C5-A39C-7200B0FDE27A}" type="sibTrans" cxnId="{DC7A8224-4E4D-416C-BE59-9D29875C4294}">
      <dgm:prSet/>
      <dgm:spPr/>
      <dgm:t>
        <a:bodyPr/>
        <a:lstStyle/>
        <a:p>
          <a:endParaRPr lang="en-US" dirty="0"/>
        </a:p>
      </dgm:t>
    </dgm:pt>
    <dgm:pt modelId="{47221194-9F9E-479C-9CEC-B17812EF3D15}">
      <dgm:prSet phldrT="[Text]" custT="1"/>
      <dgm:spPr/>
      <dgm:t>
        <a:bodyPr/>
        <a:lstStyle/>
        <a:p>
          <a:r>
            <a:rPr lang="en-GB" sz="1800" dirty="0" smtClean="0"/>
            <a:t>Jan – March</a:t>
          </a:r>
        </a:p>
        <a:p>
          <a:r>
            <a:rPr lang="en-GB" sz="1800" dirty="0" smtClean="0"/>
            <a:t>Stakeholder engagement (meetings, VOTC, data gathering)</a:t>
          </a:r>
        </a:p>
      </dgm:t>
    </dgm:pt>
    <dgm:pt modelId="{4D763C83-F1DA-45BB-B903-8AF589409D1D}" type="parTrans" cxnId="{B96E0728-75D3-44D3-8DB9-9BB73C1EA9C9}">
      <dgm:prSet/>
      <dgm:spPr/>
      <dgm:t>
        <a:bodyPr/>
        <a:lstStyle/>
        <a:p>
          <a:endParaRPr lang="en-US"/>
        </a:p>
      </dgm:t>
    </dgm:pt>
    <dgm:pt modelId="{65480B35-2F08-4A19-847E-06E7CA7E37A8}" type="sibTrans" cxnId="{B96E0728-75D3-44D3-8DB9-9BB73C1EA9C9}">
      <dgm:prSet/>
      <dgm:spPr/>
      <dgm:t>
        <a:bodyPr/>
        <a:lstStyle/>
        <a:p>
          <a:endParaRPr lang="en-US" dirty="0"/>
        </a:p>
      </dgm:t>
    </dgm:pt>
    <dgm:pt modelId="{53B459C8-7E19-441C-8C81-BA65D056BE15}">
      <dgm:prSet phldrT="[Text]" custT="1"/>
      <dgm:spPr/>
      <dgm:t>
        <a:bodyPr/>
        <a:lstStyle/>
        <a:p>
          <a:r>
            <a:rPr lang="en-GB" sz="1800" dirty="0" smtClean="0"/>
            <a:t>March – April</a:t>
          </a:r>
        </a:p>
        <a:p>
          <a:r>
            <a:rPr lang="en-GB" sz="1800" dirty="0" smtClean="0"/>
            <a:t>Communication of final plans &amp; sense check</a:t>
          </a:r>
        </a:p>
      </dgm:t>
    </dgm:pt>
    <dgm:pt modelId="{B672D63E-D8CB-4505-A068-716DFDFAFB31}" type="parTrans" cxnId="{784F1D0C-C576-4811-8422-1E52FABF537A}">
      <dgm:prSet/>
      <dgm:spPr/>
      <dgm:t>
        <a:bodyPr/>
        <a:lstStyle/>
        <a:p>
          <a:endParaRPr lang="en-US"/>
        </a:p>
      </dgm:t>
    </dgm:pt>
    <dgm:pt modelId="{2245E916-DD8E-4753-9CE8-2017EF5F245D}" type="sibTrans" cxnId="{784F1D0C-C576-4811-8422-1E52FABF537A}">
      <dgm:prSet/>
      <dgm:spPr/>
      <dgm:t>
        <a:bodyPr/>
        <a:lstStyle/>
        <a:p>
          <a:endParaRPr lang="en-US" dirty="0"/>
        </a:p>
      </dgm:t>
    </dgm:pt>
    <dgm:pt modelId="{741CA277-B6AB-4FA6-A398-AB32C92570D6}">
      <dgm:prSet phldrT="[Text]" custT="1"/>
      <dgm:spPr/>
      <dgm:t>
        <a:bodyPr/>
        <a:lstStyle/>
        <a:p>
          <a:r>
            <a:rPr lang="en-GB" sz="1800" dirty="0" smtClean="0"/>
            <a:t>June – Sept</a:t>
          </a:r>
        </a:p>
        <a:p>
          <a:r>
            <a:rPr lang="en-GB" sz="1800" dirty="0" smtClean="0"/>
            <a:t>Project Planning – communication of progress</a:t>
          </a:r>
        </a:p>
      </dgm:t>
    </dgm:pt>
    <dgm:pt modelId="{0182B6C4-4828-4E80-B20A-0797A979ECCD}" type="parTrans" cxnId="{330BFDB4-1BFD-4027-9D46-DE003595C9C0}">
      <dgm:prSet/>
      <dgm:spPr/>
      <dgm:t>
        <a:bodyPr/>
        <a:lstStyle/>
        <a:p>
          <a:endParaRPr lang="en-US"/>
        </a:p>
      </dgm:t>
    </dgm:pt>
    <dgm:pt modelId="{2286AF31-EE8E-4B2D-8111-1F48D6E4083D}" type="sibTrans" cxnId="{330BFDB4-1BFD-4027-9D46-DE003595C9C0}">
      <dgm:prSet/>
      <dgm:spPr/>
      <dgm:t>
        <a:bodyPr/>
        <a:lstStyle/>
        <a:p>
          <a:endParaRPr lang="en-US" dirty="0"/>
        </a:p>
      </dgm:t>
    </dgm:pt>
    <dgm:pt modelId="{291EF33E-BE20-4AC8-B3CA-A1B63E16D43F}">
      <dgm:prSet phldrT="[Text]" custT="1"/>
      <dgm:spPr/>
      <dgm:t>
        <a:bodyPr/>
        <a:lstStyle/>
        <a:p>
          <a:r>
            <a:rPr lang="en-GB" sz="1800" dirty="0" smtClean="0"/>
            <a:t>Sept </a:t>
          </a:r>
        </a:p>
        <a:p>
          <a:r>
            <a:rPr lang="en-GB" sz="1800" dirty="0" smtClean="0"/>
            <a:t>Orientation events</a:t>
          </a:r>
        </a:p>
      </dgm:t>
    </dgm:pt>
    <dgm:pt modelId="{C20D68A3-E29A-4D00-B5BE-DEBDF85CE067}" type="parTrans" cxnId="{D0F50DB0-3F8F-428C-8332-B1502DB08F0E}">
      <dgm:prSet/>
      <dgm:spPr/>
      <dgm:t>
        <a:bodyPr/>
        <a:lstStyle/>
        <a:p>
          <a:endParaRPr lang="en-US"/>
        </a:p>
      </dgm:t>
    </dgm:pt>
    <dgm:pt modelId="{63AA65D6-CD73-4E39-A22F-644602BD7D47}" type="sibTrans" cxnId="{D0F50DB0-3F8F-428C-8332-B1502DB08F0E}">
      <dgm:prSet/>
      <dgm:spPr/>
      <dgm:t>
        <a:bodyPr/>
        <a:lstStyle/>
        <a:p>
          <a:endParaRPr lang="en-US" dirty="0"/>
        </a:p>
      </dgm:t>
    </dgm:pt>
    <dgm:pt modelId="{4CE9CAFB-B254-4239-9AB0-89D91669696A}">
      <dgm:prSet custT="1"/>
      <dgm:spPr/>
      <dgm:t>
        <a:bodyPr/>
        <a:lstStyle/>
        <a:p>
          <a:r>
            <a:rPr lang="en-GB" sz="1800" dirty="0" smtClean="0"/>
            <a:t>Oct- Nov</a:t>
          </a:r>
        </a:p>
        <a:p>
          <a:r>
            <a:rPr lang="en-GB" sz="1800" dirty="0" smtClean="0"/>
            <a:t>Post occupancy review</a:t>
          </a:r>
          <a:endParaRPr lang="en-US" sz="1800" dirty="0"/>
        </a:p>
      </dgm:t>
    </dgm:pt>
    <dgm:pt modelId="{8C0873B9-2D1F-47B6-A681-EC6DBCEE821C}" type="parTrans" cxnId="{5D6EE0EE-DAB3-4D4D-A0A4-3CF532C0DDFE}">
      <dgm:prSet/>
      <dgm:spPr/>
      <dgm:t>
        <a:bodyPr/>
        <a:lstStyle/>
        <a:p>
          <a:endParaRPr lang="en-US"/>
        </a:p>
      </dgm:t>
    </dgm:pt>
    <dgm:pt modelId="{D0569059-B9A0-4289-B3A0-C52ADEA7D9E0}" type="sibTrans" cxnId="{5D6EE0EE-DAB3-4D4D-A0A4-3CF532C0DDFE}">
      <dgm:prSet/>
      <dgm:spPr/>
      <dgm:t>
        <a:bodyPr/>
        <a:lstStyle/>
        <a:p>
          <a:endParaRPr lang="en-US"/>
        </a:p>
      </dgm:t>
    </dgm:pt>
    <dgm:pt modelId="{BA24607D-7C5D-4020-9646-DB79FFAD99FF}" type="pres">
      <dgm:prSet presAssocID="{4FDE5197-BE16-46C0-B4AB-475A31BA33E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9BDA3DF-FF92-4B1E-935F-D120466E6A16}" type="pres">
      <dgm:prSet presAssocID="{7FB6FB4A-3C07-4708-89AB-5A9200EB63E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CC483-6484-45F6-A249-59D8173BB046}" type="pres">
      <dgm:prSet presAssocID="{AA726713-0ED6-42C5-A39C-7200B0FDE27A}" presName="sibTrans" presStyleLbl="sibTrans2D1" presStyleIdx="0" presStyleCnt="5"/>
      <dgm:spPr/>
      <dgm:t>
        <a:bodyPr/>
        <a:lstStyle/>
        <a:p>
          <a:endParaRPr lang="en-GB"/>
        </a:p>
      </dgm:t>
    </dgm:pt>
    <dgm:pt modelId="{D12D88AC-F609-43D0-BAD9-264A2F760333}" type="pres">
      <dgm:prSet presAssocID="{AA726713-0ED6-42C5-A39C-7200B0FDE27A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4C286B35-862D-4858-8363-AF23FA61DE8C}" type="pres">
      <dgm:prSet presAssocID="{47221194-9F9E-479C-9CEC-B17812EF3D1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FA12F9-E8CF-41F0-8AA3-664FD86CB885}" type="pres">
      <dgm:prSet presAssocID="{65480B35-2F08-4A19-847E-06E7CA7E37A8}" presName="sibTrans" presStyleLbl="sibTrans2D1" presStyleIdx="1" presStyleCnt="5"/>
      <dgm:spPr/>
      <dgm:t>
        <a:bodyPr/>
        <a:lstStyle/>
        <a:p>
          <a:endParaRPr lang="en-GB"/>
        </a:p>
      </dgm:t>
    </dgm:pt>
    <dgm:pt modelId="{0B2DBEEC-E873-41AE-9C90-C01076C23028}" type="pres">
      <dgm:prSet presAssocID="{65480B35-2F08-4A19-847E-06E7CA7E37A8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117D1DD3-F7D1-4E0C-83AE-F1D349F1DE89}" type="pres">
      <dgm:prSet presAssocID="{53B459C8-7E19-441C-8C81-BA65D056BE1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E19574-DA02-4E84-822B-2F5875F0A24C}" type="pres">
      <dgm:prSet presAssocID="{2245E916-DD8E-4753-9CE8-2017EF5F245D}" presName="sibTrans" presStyleLbl="sibTrans2D1" presStyleIdx="2" presStyleCnt="5"/>
      <dgm:spPr/>
      <dgm:t>
        <a:bodyPr/>
        <a:lstStyle/>
        <a:p>
          <a:endParaRPr lang="en-GB"/>
        </a:p>
      </dgm:t>
    </dgm:pt>
    <dgm:pt modelId="{5AD7EE8F-2987-4FF1-BC8D-2F9A44D1FC5F}" type="pres">
      <dgm:prSet presAssocID="{2245E916-DD8E-4753-9CE8-2017EF5F245D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3173F0C9-5C0C-469C-9C8A-3435A449431A}" type="pres">
      <dgm:prSet presAssocID="{741CA277-B6AB-4FA6-A398-AB32C92570D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E17CFE-A8C1-4E5D-9BA3-9610B229150A}" type="pres">
      <dgm:prSet presAssocID="{2286AF31-EE8E-4B2D-8111-1F48D6E4083D}" presName="sibTrans" presStyleLbl="sibTrans2D1" presStyleIdx="3" presStyleCnt="5"/>
      <dgm:spPr/>
      <dgm:t>
        <a:bodyPr/>
        <a:lstStyle/>
        <a:p>
          <a:endParaRPr lang="en-GB"/>
        </a:p>
      </dgm:t>
    </dgm:pt>
    <dgm:pt modelId="{33D7DA7B-AC4D-4837-AE76-DC41B9E4BD6F}" type="pres">
      <dgm:prSet presAssocID="{2286AF31-EE8E-4B2D-8111-1F48D6E4083D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8DA20C2D-CE5C-46A4-B797-06F418A5F1D6}" type="pres">
      <dgm:prSet presAssocID="{291EF33E-BE20-4AC8-B3CA-A1B63E16D43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C6C9C-BAB5-450A-AD35-1C4014DF999A}" type="pres">
      <dgm:prSet presAssocID="{63AA65D6-CD73-4E39-A22F-644602BD7D47}" presName="sibTrans" presStyleLbl="sibTrans2D1" presStyleIdx="4" presStyleCnt="5"/>
      <dgm:spPr/>
      <dgm:t>
        <a:bodyPr/>
        <a:lstStyle/>
        <a:p>
          <a:endParaRPr lang="en-GB"/>
        </a:p>
      </dgm:t>
    </dgm:pt>
    <dgm:pt modelId="{69BB3ABA-303C-4497-B1EA-286B49526E29}" type="pres">
      <dgm:prSet presAssocID="{63AA65D6-CD73-4E39-A22F-644602BD7D47}" presName="connectorText" presStyleLbl="sibTrans2D1" presStyleIdx="4" presStyleCnt="5"/>
      <dgm:spPr/>
      <dgm:t>
        <a:bodyPr/>
        <a:lstStyle/>
        <a:p>
          <a:endParaRPr lang="en-GB"/>
        </a:p>
      </dgm:t>
    </dgm:pt>
    <dgm:pt modelId="{AB8A989E-56EE-4FD0-8F1A-969C5CD792E3}" type="pres">
      <dgm:prSet presAssocID="{4CE9CAFB-B254-4239-9AB0-89D91669696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C6858F-83EE-4D43-8B64-1E3400565ABD}" type="presOf" srcId="{47221194-9F9E-479C-9CEC-B17812EF3D15}" destId="{4C286B35-862D-4858-8363-AF23FA61DE8C}" srcOrd="0" destOrd="0" presId="urn:microsoft.com/office/officeart/2005/8/layout/process5"/>
    <dgm:cxn modelId="{AE3E2087-21AA-4D3A-80B7-F4366F0F2652}" type="presOf" srcId="{63AA65D6-CD73-4E39-A22F-644602BD7D47}" destId="{BB1C6C9C-BAB5-450A-AD35-1C4014DF999A}" srcOrd="0" destOrd="0" presId="urn:microsoft.com/office/officeart/2005/8/layout/process5"/>
    <dgm:cxn modelId="{5D6EE0EE-DAB3-4D4D-A0A4-3CF532C0DDFE}" srcId="{4FDE5197-BE16-46C0-B4AB-475A31BA33EB}" destId="{4CE9CAFB-B254-4239-9AB0-89D91669696A}" srcOrd="5" destOrd="0" parTransId="{8C0873B9-2D1F-47B6-A681-EC6DBCEE821C}" sibTransId="{D0569059-B9A0-4289-B3A0-C52ADEA7D9E0}"/>
    <dgm:cxn modelId="{935E923E-66F2-47B3-BE91-62A438EB2441}" type="presOf" srcId="{2245E916-DD8E-4753-9CE8-2017EF5F245D}" destId="{5AD7EE8F-2987-4FF1-BC8D-2F9A44D1FC5F}" srcOrd="1" destOrd="0" presId="urn:microsoft.com/office/officeart/2005/8/layout/process5"/>
    <dgm:cxn modelId="{B7EC25AB-9718-484B-9764-C5FAE0D97F4F}" type="presOf" srcId="{53B459C8-7E19-441C-8C81-BA65D056BE15}" destId="{117D1DD3-F7D1-4E0C-83AE-F1D349F1DE89}" srcOrd="0" destOrd="0" presId="urn:microsoft.com/office/officeart/2005/8/layout/process5"/>
    <dgm:cxn modelId="{93E55F46-1E61-4883-AE87-3CBE1630D371}" type="presOf" srcId="{63AA65D6-CD73-4E39-A22F-644602BD7D47}" destId="{69BB3ABA-303C-4497-B1EA-286B49526E29}" srcOrd="1" destOrd="0" presId="urn:microsoft.com/office/officeart/2005/8/layout/process5"/>
    <dgm:cxn modelId="{A3812E1C-E069-4336-9688-75275ABF852B}" type="presOf" srcId="{4CE9CAFB-B254-4239-9AB0-89D91669696A}" destId="{AB8A989E-56EE-4FD0-8F1A-969C5CD792E3}" srcOrd="0" destOrd="0" presId="urn:microsoft.com/office/officeart/2005/8/layout/process5"/>
    <dgm:cxn modelId="{DC7A8224-4E4D-416C-BE59-9D29875C4294}" srcId="{4FDE5197-BE16-46C0-B4AB-475A31BA33EB}" destId="{7FB6FB4A-3C07-4708-89AB-5A9200EB63E4}" srcOrd="0" destOrd="0" parTransId="{1C8EE300-AC97-4687-8AB8-0CDFFF71AFC3}" sibTransId="{AA726713-0ED6-42C5-A39C-7200B0FDE27A}"/>
    <dgm:cxn modelId="{6223237B-C73A-487B-BD4C-330F5E0003AF}" type="presOf" srcId="{2286AF31-EE8E-4B2D-8111-1F48D6E4083D}" destId="{5EE17CFE-A8C1-4E5D-9BA3-9610B229150A}" srcOrd="0" destOrd="0" presId="urn:microsoft.com/office/officeart/2005/8/layout/process5"/>
    <dgm:cxn modelId="{2CA9C930-FEE1-4E13-B78D-6483B600B4AD}" type="presOf" srcId="{4FDE5197-BE16-46C0-B4AB-475A31BA33EB}" destId="{BA24607D-7C5D-4020-9646-DB79FFAD99FF}" srcOrd="0" destOrd="0" presId="urn:microsoft.com/office/officeart/2005/8/layout/process5"/>
    <dgm:cxn modelId="{6EDF7B4B-A556-4433-A0B7-EB6C0E9E0A42}" type="presOf" srcId="{741CA277-B6AB-4FA6-A398-AB32C92570D6}" destId="{3173F0C9-5C0C-469C-9C8A-3435A449431A}" srcOrd="0" destOrd="0" presId="urn:microsoft.com/office/officeart/2005/8/layout/process5"/>
    <dgm:cxn modelId="{D0BDA88E-D763-4852-BA78-B189F26CD41F}" type="presOf" srcId="{65480B35-2F08-4A19-847E-06E7CA7E37A8}" destId="{5CFA12F9-E8CF-41F0-8AA3-664FD86CB885}" srcOrd="0" destOrd="0" presId="urn:microsoft.com/office/officeart/2005/8/layout/process5"/>
    <dgm:cxn modelId="{96360F54-5061-471B-BEFB-993FD05AA9B0}" type="presOf" srcId="{291EF33E-BE20-4AC8-B3CA-A1B63E16D43F}" destId="{8DA20C2D-CE5C-46A4-B797-06F418A5F1D6}" srcOrd="0" destOrd="0" presId="urn:microsoft.com/office/officeart/2005/8/layout/process5"/>
    <dgm:cxn modelId="{429000E3-63CE-42A6-A499-46DEF8DCE836}" type="presOf" srcId="{65480B35-2F08-4A19-847E-06E7CA7E37A8}" destId="{0B2DBEEC-E873-41AE-9C90-C01076C23028}" srcOrd="1" destOrd="0" presId="urn:microsoft.com/office/officeart/2005/8/layout/process5"/>
    <dgm:cxn modelId="{B96E0728-75D3-44D3-8DB9-9BB73C1EA9C9}" srcId="{4FDE5197-BE16-46C0-B4AB-475A31BA33EB}" destId="{47221194-9F9E-479C-9CEC-B17812EF3D15}" srcOrd="1" destOrd="0" parTransId="{4D763C83-F1DA-45BB-B903-8AF589409D1D}" sibTransId="{65480B35-2F08-4A19-847E-06E7CA7E37A8}"/>
    <dgm:cxn modelId="{6771F311-B4B0-4DFA-8FB7-510205959CDD}" type="presOf" srcId="{2286AF31-EE8E-4B2D-8111-1F48D6E4083D}" destId="{33D7DA7B-AC4D-4837-AE76-DC41B9E4BD6F}" srcOrd="1" destOrd="0" presId="urn:microsoft.com/office/officeart/2005/8/layout/process5"/>
    <dgm:cxn modelId="{E80C3A8B-7E23-408E-9463-7917D91591A5}" type="presOf" srcId="{AA726713-0ED6-42C5-A39C-7200B0FDE27A}" destId="{8ADCC483-6484-45F6-A249-59D8173BB046}" srcOrd="0" destOrd="0" presId="urn:microsoft.com/office/officeart/2005/8/layout/process5"/>
    <dgm:cxn modelId="{79EF531C-52AE-4B13-A4D5-EC248370354F}" type="presOf" srcId="{AA726713-0ED6-42C5-A39C-7200B0FDE27A}" destId="{D12D88AC-F609-43D0-BAD9-264A2F760333}" srcOrd="1" destOrd="0" presId="urn:microsoft.com/office/officeart/2005/8/layout/process5"/>
    <dgm:cxn modelId="{D0F50DB0-3F8F-428C-8332-B1502DB08F0E}" srcId="{4FDE5197-BE16-46C0-B4AB-475A31BA33EB}" destId="{291EF33E-BE20-4AC8-B3CA-A1B63E16D43F}" srcOrd="4" destOrd="0" parTransId="{C20D68A3-E29A-4D00-B5BE-DEBDF85CE067}" sibTransId="{63AA65D6-CD73-4E39-A22F-644602BD7D47}"/>
    <dgm:cxn modelId="{EACE9F17-BAF7-4E0E-80C3-727E761FB64C}" type="presOf" srcId="{2245E916-DD8E-4753-9CE8-2017EF5F245D}" destId="{A3E19574-DA02-4E84-822B-2F5875F0A24C}" srcOrd="0" destOrd="0" presId="urn:microsoft.com/office/officeart/2005/8/layout/process5"/>
    <dgm:cxn modelId="{330BFDB4-1BFD-4027-9D46-DE003595C9C0}" srcId="{4FDE5197-BE16-46C0-B4AB-475A31BA33EB}" destId="{741CA277-B6AB-4FA6-A398-AB32C92570D6}" srcOrd="3" destOrd="0" parTransId="{0182B6C4-4828-4E80-B20A-0797A979ECCD}" sibTransId="{2286AF31-EE8E-4B2D-8111-1F48D6E4083D}"/>
    <dgm:cxn modelId="{784F1D0C-C576-4811-8422-1E52FABF537A}" srcId="{4FDE5197-BE16-46C0-B4AB-475A31BA33EB}" destId="{53B459C8-7E19-441C-8C81-BA65D056BE15}" srcOrd="2" destOrd="0" parTransId="{B672D63E-D8CB-4505-A068-716DFDFAFB31}" sibTransId="{2245E916-DD8E-4753-9CE8-2017EF5F245D}"/>
    <dgm:cxn modelId="{D89F8293-287A-4AFD-9803-92B16DDD8E64}" type="presOf" srcId="{7FB6FB4A-3C07-4708-89AB-5A9200EB63E4}" destId="{69BDA3DF-FF92-4B1E-935F-D120466E6A16}" srcOrd="0" destOrd="0" presId="urn:microsoft.com/office/officeart/2005/8/layout/process5"/>
    <dgm:cxn modelId="{1EDE199C-B5DC-40F5-A388-3E713F906985}" type="presParOf" srcId="{BA24607D-7C5D-4020-9646-DB79FFAD99FF}" destId="{69BDA3DF-FF92-4B1E-935F-D120466E6A16}" srcOrd="0" destOrd="0" presId="urn:microsoft.com/office/officeart/2005/8/layout/process5"/>
    <dgm:cxn modelId="{0B211AD5-1295-4E79-89A8-8FD24909F4F4}" type="presParOf" srcId="{BA24607D-7C5D-4020-9646-DB79FFAD99FF}" destId="{8ADCC483-6484-45F6-A249-59D8173BB046}" srcOrd="1" destOrd="0" presId="urn:microsoft.com/office/officeart/2005/8/layout/process5"/>
    <dgm:cxn modelId="{D1C35EC4-5E3E-4541-9097-112DD9558AB6}" type="presParOf" srcId="{8ADCC483-6484-45F6-A249-59D8173BB046}" destId="{D12D88AC-F609-43D0-BAD9-264A2F760333}" srcOrd="0" destOrd="0" presId="urn:microsoft.com/office/officeart/2005/8/layout/process5"/>
    <dgm:cxn modelId="{3E97F0FF-0525-4D3F-9CA9-F8B51DD4F09B}" type="presParOf" srcId="{BA24607D-7C5D-4020-9646-DB79FFAD99FF}" destId="{4C286B35-862D-4858-8363-AF23FA61DE8C}" srcOrd="2" destOrd="0" presId="urn:microsoft.com/office/officeart/2005/8/layout/process5"/>
    <dgm:cxn modelId="{3BF504DF-C5E6-42B5-B404-D25E0506DF43}" type="presParOf" srcId="{BA24607D-7C5D-4020-9646-DB79FFAD99FF}" destId="{5CFA12F9-E8CF-41F0-8AA3-664FD86CB885}" srcOrd="3" destOrd="0" presId="urn:microsoft.com/office/officeart/2005/8/layout/process5"/>
    <dgm:cxn modelId="{D4323770-F68C-4A49-B2A4-0E619A95979E}" type="presParOf" srcId="{5CFA12F9-E8CF-41F0-8AA3-664FD86CB885}" destId="{0B2DBEEC-E873-41AE-9C90-C01076C23028}" srcOrd="0" destOrd="0" presId="urn:microsoft.com/office/officeart/2005/8/layout/process5"/>
    <dgm:cxn modelId="{96ED5688-44C8-478F-86FD-4529FDA9DB04}" type="presParOf" srcId="{BA24607D-7C5D-4020-9646-DB79FFAD99FF}" destId="{117D1DD3-F7D1-4E0C-83AE-F1D349F1DE89}" srcOrd="4" destOrd="0" presId="urn:microsoft.com/office/officeart/2005/8/layout/process5"/>
    <dgm:cxn modelId="{3C40A01D-8BE6-4DF3-9AD7-39D9502506D9}" type="presParOf" srcId="{BA24607D-7C5D-4020-9646-DB79FFAD99FF}" destId="{A3E19574-DA02-4E84-822B-2F5875F0A24C}" srcOrd="5" destOrd="0" presId="urn:microsoft.com/office/officeart/2005/8/layout/process5"/>
    <dgm:cxn modelId="{FF4512D9-A2FF-4F1E-8F37-746E0758FEB8}" type="presParOf" srcId="{A3E19574-DA02-4E84-822B-2F5875F0A24C}" destId="{5AD7EE8F-2987-4FF1-BC8D-2F9A44D1FC5F}" srcOrd="0" destOrd="0" presId="urn:microsoft.com/office/officeart/2005/8/layout/process5"/>
    <dgm:cxn modelId="{6DE55797-7777-4BAD-9EAE-7BEFB86C1D4F}" type="presParOf" srcId="{BA24607D-7C5D-4020-9646-DB79FFAD99FF}" destId="{3173F0C9-5C0C-469C-9C8A-3435A449431A}" srcOrd="6" destOrd="0" presId="urn:microsoft.com/office/officeart/2005/8/layout/process5"/>
    <dgm:cxn modelId="{994EABFB-11AE-4040-B39C-9AF67ED7520B}" type="presParOf" srcId="{BA24607D-7C5D-4020-9646-DB79FFAD99FF}" destId="{5EE17CFE-A8C1-4E5D-9BA3-9610B229150A}" srcOrd="7" destOrd="0" presId="urn:microsoft.com/office/officeart/2005/8/layout/process5"/>
    <dgm:cxn modelId="{CBF5FA5D-812C-4176-AAA8-AD7B97F41AE7}" type="presParOf" srcId="{5EE17CFE-A8C1-4E5D-9BA3-9610B229150A}" destId="{33D7DA7B-AC4D-4837-AE76-DC41B9E4BD6F}" srcOrd="0" destOrd="0" presId="urn:microsoft.com/office/officeart/2005/8/layout/process5"/>
    <dgm:cxn modelId="{E8B439A3-B6E5-4E09-AE9C-C2F0EF8637DD}" type="presParOf" srcId="{BA24607D-7C5D-4020-9646-DB79FFAD99FF}" destId="{8DA20C2D-CE5C-46A4-B797-06F418A5F1D6}" srcOrd="8" destOrd="0" presId="urn:microsoft.com/office/officeart/2005/8/layout/process5"/>
    <dgm:cxn modelId="{A934EFD1-3D04-468F-AB4B-26F61B7777CB}" type="presParOf" srcId="{BA24607D-7C5D-4020-9646-DB79FFAD99FF}" destId="{BB1C6C9C-BAB5-450A-AD35-1C4014DF999A}" srcOrd="9" destOrd="0" presId="urn:microsoft.com/office/officeart/2005/8/layout/process5"/>
    <dgm:cxn modelId="{24B01B7D-C87A-4EF5-B6D9-3DB4CCD62A5B}" type="presParOf" srcId="{BB1C6C9C-BAB5-450A-AD35-1C4014DF999A}" destId="{69BB3ABA-303C-4497-B1EA-286B49526E29}" srcOrd="0" destOrd="0" presId="urn:microsoft.com/office/officeart/2005/8/layout/process5"/>
    <dgm:cxn modelId="{CF369725-4777-437F-BC30-256294CA4C48}" type="presParOf" srcId="{BA24607D-7C5D-4020-9646-DB79FFAD99FF}" destId="{AB8A989E-56EE-4FD0-8F1A-969C5CD792E3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DA3DF-FF92-4B1E-935F-D120466E6A16}">
      <dsp:nvSpPr>
        <dsp:cNvPr id="0" name=""/>
        <dsp:cNvSpPr/>
      </dsp:nvSpPr>
      <dsp:spPr>
        <a:xfrm>
          <a:off x="7295" y="413463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Sept – Dec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Approval via Learning Spaces Committees</a:t>
          </a:r>
        </a:p>
      </dsp:txBody>
      <dsp:txXfrm>
        <a:off x="45614" y="451782"/>
        <a:ext cx="2103896" cy="1231682"/>
      </dsp:txXfrm>
    </dsp:sp>
    <dsp:sp modelId="{8ADCC483-6484-45F6-A249-59D8173BB046}">
      <dsp:nvSpPr>
        <dsp:cNvPr id="0" name=""/>
        <dsp:cNvSpPr/>
      </dsp:nvSpPr>
      <dsp:spPr>
        <a:xfrm>
          <a:off x="2379716" y="797237"/>
          <a:ext cx="462273" cy="5407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379716" y="905391"/>
        <a:ext cx="323591" cy="324464"/>
      </dsp:txXfrm>
    </dsp:sp>
    <dsp:sp modelId="{4C286B35-862D-4858-8363-AF23FA61DE8C}">
      <dsp:nvSpPr>
        <dsp:cNvPr id="0" name=""/>
        <dsp:cNvSpPr/>
      </dsp:nvSpPr>
      <dsp:spPr>
        <a:xfrm>
          <a:off x="3060043" y="413463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Jan – March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Stakeholder engagement (meetings, VOTC, data gathering)</a:t>
          </a:r>
        </a:p>
      </dsp:txBody>
      <dsp:txXfrm>
        <a:off x="3098362" y="451782"/>
        <a:ext cx="2103896" cy="1231682"/>
      </dsp:txXfrm>
    </dsp:sp>
    <dsp:sp modelId="{5CFA12F9-E8CF-41F0-8AA3-664FD86CB885}">
      <dsp:nvSpPr>
        <dsp:cNvPr id="0" name=""/>
        <dsp:cNvSpPr/>
      </dsp:nvSpPr>
      <dsp:spPr>
        <a:xfrm>
          <a:off x="5432464" y="797237"/>
          <a:ext cx="462273" cy="5407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5432464" y="905391"/>
        <a:ext cx="323591" cy="324464"/>
      </dsp:txXfrm>
    </dsp:sp>
    <dsp:sp modelId="{117D1DD3-F7D1-4E0C-83AE-F1D349F1DE89}">
      <dsp:nvSpPr>
        <dsp:cNvPr id="0" name=""/>
        <dsp:cNvSpPr/>
      </dsp:nvSpPr>
      <dsp:spPr>
        <a:xfrm>
          <a:off x="6112791" y="413463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March – April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Communication of final plans &amp; sense check</a:t>
          </a:r>
        </a:p>
      </dsp:txBody>
      <dsp:txXfrm>
        <a:off x="6151110" y="451782"/>
        <a:ext cx="2103896" cy="1231682"/>
      </dsp:txXfrm>
    </dsp:sp>
    <dsp:sp modelId="{A3E19574-DA02-4E84-822B-2F5875F0A24C}">
      <dsp:nvSpPr>
        <dsp:cNvPr id="0" name=""/>
        <dsp:cNvSpPr/>
      </dsp:nvSpPr>
      <dsp:spPr>
        <a:xfrm rot="5400000">
          <a:off x="6971921" y="1874421"/>
          <a:ext cx="462273" cy="5407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7040826" y="1913670"/>
        <a:ext cx="324464" cy="323591"/>
      </dsp:txXfrm>
    </dsp:sp>
    <dsp:sp modelId="{3173F0C9-5C0C-469C-9C8A-3435A449431A}">
      <dsp:nvSpPr>
        <dsp:cNvPr id="0" name=""/>
        <dsp:cNvSpPr/>
      </dsp:nvSpPr>
      <dsp:spPr>
        <a:xfrm>
          <a:off x="6112791" y="2593997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June – Sept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Project Planning – communication of progress</a:t>
          </a:r>
        </a:p>
      </dsp:txBody>
      <dsp:txXfrm>
        <a:off x="6151110" y="2632316"/>
        <a:ext cx="2103896" cy="1231682"/>
      </dsp:txXfrm>
    </dsp:sp>
    <dsp:sp modelId="{5EE17CFE-A8C1-4E5D-9BA3-9610B229150A}">
      <dsp:nvSpPr>
        <dsp:cNvPr id="0" name=""/>
        <dsp:cNvSpPr/>
      </dsp:nvSpPr>
      <dsp:spPr>
        <a:xfrm rot="10800000">
          <a:off x="5458631" y="2977771"/>
          <a:ext cx="462273" cy="5407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5597313" y="3085925"/>
        <a:ext cx="323591" cy="324464"/>
      </dsp:txXfrm>
    </dsp:sp>
    <dsp:sp modelId="{8DA20C2D-CE5C-46A4-B797-06F418A5F1D6}">
      <dsp:nvSpPr>
        <dsp:cNvPr id="0" name=""/>
        <dsp:cNvSpPr/>
      </dsp:nvSpPr>
      <dsp:spPr>
        <a:xfrm>
          <a:off x="3060043" y="2593997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Sept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Orientation events</a:t>
          </a:r>
        </a:p>
      </dsp:txBody>
      <dsp:txXfrm>
        <a:off x="3098362" y="2632316"/>
        <a:ext cx="2103896" cy="1231682"/>
      </dsp:txXfrm>
    </dsp:sp>
    <dsp:sp modelId="{BB1C6C9C-BAB5-450A-AD35-1C4014DF999A}">
      <dsp:nvSpPr>
        <dsp:cNvPr id="0" name=""/>
        <dsp:cNvSpPr/>
      </dsp:nvSpPr>
      <dsp:spPr>
        <a:xfrm rot="10800000">
          <a:off x="2405883" y="2977771"/>
          <a:ext cx="462273" cy="5407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10800000">
        <a:off x="2544565" y="3085925"/>
        <a:ext cx="323591" cy="324464"/>
      </dsp:txXfrm>
    </dsp:sp>
    <dsp:sp modelId="{AB8A989E-56EE-4FD0-8F1A-969C5CD792E3}">
      <dsp:nvSpPr>
        <dsp:cNvPr id="0" name=""/>
        <dsp:cNvSpPr/>
      </dsp:nvSpPr>
      <dsp:spPr>
        <a:xfrm>
          <a:off x="7295" y="2593997"/>
          <a:ext cx="2180534" cy="13083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Oct- Nov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Post occupancy review</a:t>
          </a:r>
          <a:endParaRPr lang="en-US" sz="1800" kern="1200" dirty="0"/>
        </a:p>
      </dsp:txBody>
      <dsp:txXfrm>
        <a:off x="45614" y="2632316"/>
        <a:ext cx="2103896" cy="1231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4BC1D-881E-4DE1-A88B-6A114E7F4608}" type="datetimeFigureOut">
              <a:rPr lang="en-GB" smtClean="0"/>
              <a:t>30/06/2014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3B295-1F65-4F24-A907-7CC4A288C1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24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2A335-3ED8-49E8-8647-390874749770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872E6-9C32-4D8F-B787-6B2881325D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98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28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endParaRPr lang="en-GB" sz="1200" dirty="0" smtClean="0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159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44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44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A872E6-9C32-4D8F-B787-6B2881325D7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14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84420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7211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4122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9225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354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2428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5908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3676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62052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49238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7194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5FF64-71D4-9C40-A778-6C49B0848461}" type="datetimeFigureOut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8092-BA19-5540-9279-96EE9364FC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9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s.exeter.ac.uk/learningspaces/" TargetMode="External"/><Relationship Id="rId4" Type="http://schemas.openxmlformats.org/officeDocument/2006/relationships/hyperlink" Target="mailto:e.y.cordy@exeter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93295" y="5556406"/>
            <a:ext cx="84800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b="1" dirty="0" smtClean="0">
                <a:solidFill>
                  <a:srgbClr val="0B0B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“Stakeholder engagement in learning spaces projects    …Who, how, why!”</a:t>
            </a:r>
            <a:endParaRPr lang="en-US" sz="2400" b="1" dirty="0">
              <a:solidFill>
                <a:srgbClr val="0B0B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104147" y="5983839"/>
            <a:ext cx="5221706" cy="39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Elaine Cordy, Head of Learning Spaces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444" y="31443"/>
            <a:ext cx="8486610" cy="546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8596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Agenda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05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2200" dirty="0" smtClean="0">
                <a:latin typeface="Arial" charset="0"/>
                <a:cs typeface="+mn-cs"/>
              </a:rPr>
              <a:t>The presentation today will consider the following:</a:t>
            </a:r>
            <a:endParaRPr lang="en-US" sz="2200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 </a:t>
            </a: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 </a:t>
            </a:r>
            <a:r>
              <a:rPr lang="en-US" sz="2200" dirty="0" smtClean="0">
                <a:latin typeface="Arial" charset="0"/>
              </a:rPr>
              <a:t>Introduction to Learning Spaces</a:t>
            </a:r>
            <a:endParaRPr lang="en-US" sz="2200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  </a:t>
            </a:r>
            <a:r>
              <a:rPr lang="en-US" sz="2200" dirty="0" smtClean="0">
                <a:latin typeface="Arial" charset="0"/>
                <a:cs typeface="+mn-cs"/>
              </a:rPr>
              <a:t>Who, what, why and how at Exeter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 </a:t>
            </a:r>
            <a:r>
              <a:rPr lang="en-US" sz="2200" dirty="0" smtClean="0">
                <a:latin typeface="Arial" charset="0"/>
              </a:rPr>
              <a:t>The challenges</a:t>
            </a:r>
            <a:endParaRPr lang="en-US" sz="2200" dirty="0"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rPr>
              <a:t>  </a:t>
            </a:r>
            <a:r>
              <a:rPr lang="en-US" sz="2200" dirty="0" smtClean="0">
                <a:latin typeface="Arial" charset="0"/>
                <a:cs typeface="+mn-cs"/>
              </a:rPr>
              <a:t>The improvements brought by this customer focused perspective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en-US" sz="2200" dirty="0" smtClean="0">
                <a:latin typeface="Arial" charset="0"/>
              </a:rPr>
              <a:t>Time for questions/shared perspectives</a:t>
            </a:r>
            <a:endParaRPr lang="en-US" sz="2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6745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9" y="26860"/>
            <a:ext cx="9169873" cy="6858000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95" y="1460"/>
            <a:ext cx="3560730" cy="234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3443071"/>
            <a:ext cx="3263712" cy="245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70" y="3385921"/>
            <a:ext cx="3604661" cy="252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Learning Spaces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61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43" y="1933994"/>
            <a:ext cx="8477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49" y="3207089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911" y="3210137"/>
            <a:ext cx="8858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49" y="1933994"/>
            <a:ext cx="923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rved Down Arrow 5"/>
          <p:cNvSpPr/>
          <p:nvPr/>
        </p:nvSpPr>
        <p:spPr>
          <a:xfrm>
            <a:off x="3862673" y="1230058"/>
            <a:ext cx="1350188" cy="645665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Left Arrow 12"/>
          <p:cNvSpPr/>
          <p:nvPr/>
        </p:nvSpPr>
        <p:spPr>
          <a:xfrm rot="5400000">
            <a:off x="4330439" y="3697337"/>
            <a:ext cx="501440" cy="1540446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 rot="10740000">
            <a:off x="2849819" y="2298230"/>
            <a:ext cx="501440" cy="1540446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Curved Left Arrow 1"/>
          <p:cNvSpPr/>
          <p:nvPr/>
        </p:nvSpPr>
        <p:spPr>
          <a:xfrm>
            <a:off x="5775900" y="2276568"/>
            <a:ext cx="501440" cy="1540446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7675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600" dirty="0" smtClean="0">
                <a:solidFill>
                  <a:srgbClr val="0062AB"/>
                </a:solidFill>
                <a:latin typeface="Arial" charset="0"/>
              </a:rPr>
              <a:t>What – Annual Surveys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031" y="1022350"/>
            <a:ext cx="6415909" cy="2526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7082" y="3548843"/>
            <a:ext cx="5046918" cy="234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745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owerpoint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8575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600" dirty="0" smtClean="0">
                <a:solidFill>
                  <a:srgbClr val="0062AB"/>
                </a:solidFill>
                <a:cs typeface="+mn-cs"/>
              </a:rPr>
              <a:t>What – per project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13952" y="1022350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Colours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737336" y="1766810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Furniture - comfort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0362" y="1637097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Pedagogy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944362" y="975280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Interior Design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0362" y="3457575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AV equipment standards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577935" y="2762805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IT Systems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30578" y="2650015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Access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464293" y="4400735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Fixtures and Fittings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787501" y="3600450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Ventilation/ heating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823077" y="4400735"/>
            <a:ext cx="1997476" cy="133239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Lighting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105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oE Corporate Ppoint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810" y="1503129"/>
            <a:ext cx="1666032" cy="192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Who?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2" y="1266825"/>
            <a:ext cx="6809737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2000" dirty="0" smtClean="0">
                <a:latin typeface="Arial" charset="0"/>
              </a:rPr>
              <a:t>At Exeter we see our main stakeholders as:</a:t>
            </a:r>
            <a:endParaRPr lang="en-US" sz="2000" dirty="0"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000" dirty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000" dirty="0">
                <a:solidFill>
                  <a:srgbClr val="42535A"/>
                </a:solidFill>
                <a:latin typeface="Arial" charset="0"/>
              </a:rPr>
              <a:t>  </a:t>
            </a:r>
            <a:r>
              <a:rPr lang="en-US" sz="2000" dirty="0" smtClean="0">
                <a:latin typeface="Arial" charset="0"/>
              </a:rPr>
              <a:t>Students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000" dirty="0" smtClean="0">
                <a:solidFill>
                  <a:srgbClr val="42535A"/>
                </a:solidFill>
                <a:latin typeface="Arial" charset="0"/>
              </a:rPr>
              <a:t>  </a:t>
            </a:r>
            <a:r>
              <a:rPr lang="en-US" sz="2000" dirty="0" smtClean="0">
                <a:latin typeface="Arial" charset="0"/>
              </a:rPr>
              <a:t>Academic/teaching staff –from each College/Discipline 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000" dirty="0" smtClean="0">
                <a:solidFill>
                  <a:srgbClr val="42535A"/>
                </a:solidFill>
                <a:latin typeface="Arial" charset="0"/>
              </a:rPr>
              <a:t>  </a:t>
            </a:r>
            <a:r>
              <a:rPr lang="en-US" sz="2000" dirty="0" smtClean="0">
                <a:latin typeface="Arial" charset="0"/>
              </a:rPr>
              <a:t>Professional Services staff – AV Support team, ExeterIT, Estate Development (including project manager and Space management), Education Enhancement, Cleaning and Portering, Library)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GB" sz="2000" dirty="0" smtClean="0">
                <a:solidFill>
                  <a:srgbClr val="808080"/>
                </a:solidFill>
                <a:latin typeface="Arial" charset="0"/>
              </a:rPr>
              <a:t> </a:t>
            </a:r>
            <a:r>
              <a:rPr lang="en-GB" sz="2000" dirty="0" smtClean="0">
                <a:latin typeface="Arial" charset="0"/>
              </a:rPr>
              <a:t>Other Users of the spaces – through our Events Team</a:t>
            </a:r>
            <a:endParaRPr lang="en-US" sz="2000" dirty="0" smtClean="0">
              <a:latin typeface="Arial" charset="0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endParaRPr lang="en-US" sz="2000" dirty="0" smtClean="0">
              <a:solidFill>
                <a:srgbClr val="808080"/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811" y="-200025"/>
            <a:ext cx="1671024" cy="223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811" y="4108555"/>
            <a:ext cx="1666031" cy="178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810" y="3019425"/>
            <a:ext cx="1671025" cy="111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398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3" y="28575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Why?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61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endParaRPr lang="en-US" sz="2200" dirty="0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330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latin typeface="Arial" charset="0"/>
                <a:cs typeface="+mn-cs"/>
              </a:rPr>
              <a:t>Capturing expectations </a:t>
            </a:r>
            <a:r>
              <a:rPr lang="en-US" sz="2200" dirty="0" smtClean="0">
                <a:latin typeface="Arial" charset="0"/>
              </a:rPr>
              <a:t>now which can be reviewed following delivery, the user requirements need to be investigated:</a:t>
            </a:r>
            <a:endParaRPr lang="en-US" sz="2200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>
                <a:solidFill>
                  <a:srgbClr val="0062AB"/>
                </a:solidFill>
                <a:latin typeface="Arial" charset="0"/>
                <a:cs typeface="+mn-cs"/>
              </a:rPr>
              <a:t>•</a:t>
            </a:r>
            <a:r>
              <a:rPr lang="en-US" sz="2200" dirty="0">
                <a:solidFill>
                  <a:srgbClr val="42535A"/>
                </a:solidFill>
                <a:latin typeface="Arial" charset="0"/>
                <a:cs typeface="+mn-cs"/>
              </a:rPr>
              <a:t>  </a:t>
            </a:r>
            <a:r>
              <a:rPr lang="en-US" sz="2200" dirty="0" smtClean="0">
                <a:latin typeface="Arial" charset="0"/>
              </a:rPr>
              <a:t>The main deliverables: must haves</a:t>
            </a:r>
            <a:endParaRPr lang="en-US" sz="2200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>
                <a:solidFill>
                  <a:srgbClr val="0062AB"/>
                </a:solidFill>
                <a:latin typeface="Arial" charset="0"/>
                <a:cs typeface="+mn-cs"/>
              </a:rPr>
              <a:t>•</a:t>
            </a:r>
            <a:r>
              <a:rPr lang="en-US" sz="2200" dirty="0">
                <a:solidFill>
                  <a:srgbClr val="42535A"/>
                </a:solidFill>
                <a:latin typeface="Arial" charset="0"/>
                <a:cs typeface="+mn-cs"/>
              </a:rPr>
              <a:t>  </a:t>
            </a:r>
            <a:r>
              <a:rPr lang="en-US" sz="2200" dirty="0" smtClean="0">
                <a:latin typeface="Arial" charset="0"/>
              </a:rPr>
              <a:t>Innovation: which changes can improve user experiences? </a:t>
            </a:r>
            <a:endParaRPr lang="en-US" sz="2200" dirty="0" smtClean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en-US" sz="2200" dirty="0" smtClean="0">
                <a:latin typeface="Arial" charset="0"/>
              </a:rPr>
              <a:t>Empowering stakeholders: their views count</a:t>
            </a:r>
            <a:endParaRPr lang="en-US" sz="2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225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oE Corporate Powerpoint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	Stages of  Project Consultation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408373" y="1145219"/>
          <a:ext cx="8300621" cy="4315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8373" y="1145219"/>
            <a:ext cx="2121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    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</a:rPr>
              <a:t>Annual Surveys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363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BDA3DF-FF92-4B1E-935F-D120466E6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69BDA3DF-FF92-4B1E-935F-D120466E6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69BDA3DF-FF92-4B1E-935F-D120466E6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DCC483-6484-45F6-A249-59D8173BB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8ADCC483-6484-45F6-A249-59D8173BB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8ADCC483-6484-45F6-A249-59D8173BB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286B35-862D-4858-8363-AF23FA61D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4C286B35-862D-4858-8363-AF23FA61D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4C286B35-862D-4858-8363-AF23FA61D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CFA12F9-E8CF-41F0-8AA3-664FD86CB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5CFA12F9-E8CF-41F0-8AA3-664FD86CB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5CFA12F9-E8CF-41F0-8AA3-664FD86CB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7D1DD3-F7D1-4E0C-83AE-F1D349F1DE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117D1DD3-F7D1-4E0C-83AE-F1D349F1DE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117D1DD3-F7D1-4E0C-83AE-F1D349F1DE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E19574-DA02-4E84-822B-2F5875F0A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A3E19574-DA02-4E84-822B-2F5875F0A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A3E19574-DA02-4E84-822B-2F5875F0A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73F0C9-5C0C-469C-9C8A-3435A449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3173F0C9-5C0C-469C-9C8A-3435A449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3173F0C9-5C0C-469C-9C8A-3435A449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E17CFE-A8C1-4E5D-9BA3-9610B2291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5EE17CFE-A8C1-4E5D-9BA3-9610B2291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5EE17CFE-A8C1-4E5D-9BA3-9610B22915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A20C2D-CE5C-46A4-B797-06F418A5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8DA20C2D-CE5C-46A4-B797-06F418A5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8DA20C2D-CE5C-46A4-B797-06F418A5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1C6C9C-BAB5-450A-AD35-1C4014DF9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BB1C6C9C-BAB5-450A-AD35-1C4014DF9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BB1C6C9C-BAB5-450A-AD35-1C4014DF99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8A989E-56EE-4FD0-8F1A-969C5CD79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AB8A989E-56EE-4FD0-8F1A-969C5CD79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AB8A989E-56EE-4FD0-8F1A-969C5CD79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How: Student Engagement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61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sz="2200" dirty="0" smtClean="0">
                <a:solidFill>
                  <a:srgbClr val="808080"/>
                </a:solidFill>
                <a:latin typeface="Arial" charset="0"/>
                <a:cs typeface="+mn-cs"/>
              </a:rPr>
              <a:t>Close links with our Guil</a:t>
            </a:r>
            <a:r>
              <a:rPr lang="en-US" sz="2200" dirty="0" smtClean="0">
                <a:solidFill>
                  <a:srgbClr val="808080"/>
                </a:solidFill>
                <a:latin typeface="Arial" charset="0"/>
              </a:rPr>
              <a:t>d Sabb Officer for Education</a:t>
            </a:r>
            <a:endParaRPr lang="en-US" sz="2200" dirty="0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100" y="1728042"/>
            <a:ext cx="2514630" cy="335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4" y="1849657"/>
            <a:ext cx="2795142" cy="169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4868177" y="3041827"/>
            <a:ext cx="1455938" cy="7699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30967" y="4154750"/>
            <a:ext cx="22371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Student Led Comms: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Expose articles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Twitter Feeds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Guild Run surveys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Facebook launches </a:t>
            </a:r>
          </a:p>
          <a:p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3091056" y="2405849"/>
            <a:ext cx="539911" cy="4095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30968" y="1849657"/>
            <a:ext cx="20418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Direct Approach: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Attendance at SSLCs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Stall in the street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NIB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Stakeholder </a:t>
            </a:r>
          </a:p>
          <a:p>
            <a:r>
              <a:rPr lang="en-GB" dirty="0" smtClean="0"/>
              <a:t>Group</a:t>
            </a:r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endParaRPr lang="en-GB" dirty="0" smtClean="0"/>
          </a:p>
          <a:p>
            <a:endParaRPr lang="en-GB" b="1" dirty="0" smtClean="0"/>
          </a:p>
          <a:p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90362" y="3728621"/>
            <a:ext cx="28006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Other Research: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Student complaints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NSS/PTES Comments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Usage stats (PCs etc)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Observation</a:t>
            </a:r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59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dirty="0" smtClean="0">
                <a:solidFill>
                  <a:srgbClr val="0062AB"/>
                </a:solidFill>
                <a:latin typeface="Arial" charset="0"/>
                <a:cs typeface="+mn-cs"/>
              </a:rPr>
              <a:t>How: Staff 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2" y="1345152"/>
            <a:ext cx="86106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lowchart: Process 6"/>
          <p:cNvSpPr/>
          <p:nvPr/>
        </p:nvSpPr>
        <p:spPr>
          <a:xfrm>
            <a:off x="266700" y="1152063"/>
            <a:ext cx="5130923" cy="2461149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266699" y="2869026"/>
            <a:ext cx="2353703" cy="1257552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b="1" dirty="0" smtClean="0">
                <a:solidFill>
                  <a:schemeClr val="tx1"/>
                </a:solidFill>
              </a:rPr>
              <a:t>Other Research: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Staff Complaints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Timetabling change requests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Timetable room demand (utilisation)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Education Strategy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Usage stats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 Room condition audit </a:t>
            </a:r>
          </a:p>
          <a:p>
            <a:pPr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Porters/cleaners reports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5514883" y="3381838"/>
            <a:ext cx="3105334" cy="2268614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4591" y="1038574"/>
            <a:ext cx="5107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Committee: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/>
              <a:t> </a:t>
            </a:r>
            <a:r>
              <a:rPr lang="en-GB" dirty="0" smtClean="0"/>
              <a:t>Learning Spaces Management Group (&amp; LSOG)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/>
              <a:t> </a:t>
            </a:r>
            <a:r>
              <a:rPr lang="en-GB" dirty="0" smtClean="0"/>
              <a:t>Decision making bodies (up to Council)</a:t>
            </a:r>
          </a:p>
          <a:p>
            <a:pPr>
              <a:buFont typeface="Arial" pitchFamily="34" charset="0"/>
              <a:buChar char="•"/>
            </a:pPr>
            <a:r>
              <a:rPr lang="en-GB" b="1" dirty="0" smtClean="0"/>
              <a:t> </a:t>
            </a:r>
            <a:r>
              <a:rPr lang="en-GB" dirty="0" smtClean="0"/>
              <a:t>College</a:t>
            </a:r>
            <a:r>
              <a:rPr lang="en-GB" b="1" dirty="0" smtClean="0"/>
              <a:t> </a:t>
            </a:r>
            <a:r>
              <a:rPr lang="en-GB" dirty="0" smtClean="0"/>
              <a:t>Infrastructure meetings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Attendance of reps on stakeholder group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College Education Strategy Meetings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14883" y="3506680"/>
            <a:ext cx="33860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Survey: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Annual Learning Spaces Survey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Annual AV review feedback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14883" y="4572000"/>
            <a:ext cx="33860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Direct Comms: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NIB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Phone calls/emails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8622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2840" y="1729619"/>
            <a:ext cx="7772400" cy="105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endParaRPr lang="en-GB" sz="2700" dirty="0">
              <a:solidFill>
                <a:srgbClr val="7F7F7F"/>
              </a:solidFill>
              <a:latin typeface="Calibri" charset="0"/>
            </a:endParaRPr>
          </a:p>
          <a:p>
            <a:pPr>
              <a:spcAft>
                <a:spcPts val="1000"/>
              </a:spcAft>
            </a:pPr>
            <a:r>
              <a:rPr lang="en-US" sz="2700" dirty="0">
                <a:solidFill>
                  <a:srgbClr val="7F7F7F"/>
                </a:solidFill>
                <a:latin typeface="Calibri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840" y="292963"/>
            <a:ext cx="846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62A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of the main Challenges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250" y="1493292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17250" y="1064871"/>
            <a:ext cx="858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17250" y="1536888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Innovative technology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8511" y="2654703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Balancing needs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087022" y="1677958"/>
            <a:ext cx="994249" cy="4306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090513" y="2771674"/>
            <a:ext cx="994249" cy="4306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2607" y="3814101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Budget estimate only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111586" y="3966502"/>
            <a:ext cx="994249" cy="4306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81109" y="2654703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Particularly strong voices can dominate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81109" y="3762257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VE required following stakeholder stage completed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81109" y="1493292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Some staff unwilling/unable to change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81109" y="4817482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Those included may not be able to justify decisions when gone!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2607" y="4880901"/>
            <a:ext cx="2216426" cy="73549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Student population turnover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087021" y="4969883"/>
            <a:ext cx="994249" cy="4306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4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oE Corporate Ppoint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0362" y="381000"/>
            <a:ext cx="853769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3600" dirty="0" smtClean="0">
                <a:solidFill>
                  <a:srgbClr val="0062AB"/>
                </a:solidFill>
                <a:latin typeface="Arial" charset="0"/>
              </a:rPr>
              <a:t>Where are we now: To recap</a:t>
            </a:r>
            <a:endParaRPr lang="en-US" sz="3600" dirty="0">
              <a:solidFill>
                <a:srgbClr val="0062AB"/>
              </a:solidFill>
              <a:cs typeface="+mn-cs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5913" y="1266825"/>
            <a:ext cx="8532141" cy="4755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defRPr/>
            </a:pPr>
            <a:r>
              <a:rPr lang="en-US" dirty="0" smtClean="0">
                <a:latin typeface="Arial" charset="0"/>
                <a:cs typeface="+mn-cs"/>
              </a:rPr>
              <a:t>Since the learning spaces refurbishment project began in 2009 we have seen the following discernable differences following changes to how we consult with users:</a:t>
            </a:r>
            <a:endParaRPr lang="en-US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dirty="0">
                <a:solidFill>
                  <a:srgbClr val="0062AB"/>
                </a:solidFill>
                <a:latin typeface="Arial" charset="0"/>
                <a:cs typeface="+mn-cs"/>
              </a:rPr>
              <a:t>•</a:t>
            </a:r>
            <a:r>
              <a:rPr lang="en-US" dirty="0">
                <a:solidFill>
                  <a:srgbClr val="42535A"/>
                </a:solidFill>
                <a:latin typeface="Arial" charset="0"/>
                <a:cs typeface="+mn-cs"/>
              </a:rPr>
              <a:t>  </a:t>
            </a:r>
            <a:r>
              <a:rPr lang="en-US" dirty="0" smtClean="0">
                <a:latin typeface="Arial" charset="0"/>
                <a:cs typeface="+mn-cs"/>
              </a:rPr>
              <a:t>NSS improvement on learning resources from 60</a:t>
            </a:r>
            <a:r>
              <a:rPr lang="en-US" baseline="30000" dirty="0" smtClean="0">
                <a:latin typeface="Arial" charset="0"/>
                <a:cs typeface="+mn-cs"/>
              </a:rPr>
              <a:t>th</a:t>
            </a:r>
            <a:r>
              <a:rPr lang="en-US" dirty="0" smtClean="0">
                <a:latin typeface="Arial" charset="0"/>
                <a:cs typeface="+mn-cs"/>
              </a:rPr>
              <a:t> to 18</a:t>
            </a:r>
            <a:r>
              <a:rPr lang="en-US" baseline="30000" dirty="0" smtClean="0">
                <a:latin typeface="Arial" charset="0"/>
                <a:cs typeface="+mn-cs"/>
              </a:rPr>
              <a:t>th</a:t>
            </a:r>
            <a:r>
              <a:rPr lang="en-US" dirty="0" smtClean="0">
                <a:latin typeface="Arial" charset="0"/>
                <a:cs typeface="+mn-cs"/>
              </a:rPr>
              <a:t> (5</a:t>
            </a:r>
            <a:r>
              <a:rPr lang="en-US" baseline="30000" dirty="0" smtClean="0">
                <a:latin typeface="Arial" charset="0"/>
                <a:cs typeface="+mn-cs"/>
              </a:rPr>
              <a:t>th</a:t>
            </a:r>
            <a:r>
              <a:rPr lang="en-US" dirty="0" smtClean="0">
                <a:latin typeface="Arial" charset="0"/>
                <a:cs typeface="+mn-cs"/>
              </a:rPr>
              <a:t> in our comparator group)</a:t>
            </a:r>
            <a:endParaRPr lang="en-US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dirty="0">
                <a:solidFill>
                  <a:srgbClr val="0062AB"/>
                </a:solidFill>
                <a:latin typeface="Arial" charset="0"/>
                <a:cs typeface="+mn-cs"/>
              </a:rPr>
              <a:t>•</a:t>
            </a:r>
            <a:r>
              <a:rPr lang="en-US" dirty="0">
                <a:solidFill>
                  <a:srgbClr val="42535A"/>
                </a:solidFill>
                <a:latin typeface="Arial" charset="0"/>
                <a:cs typeface="+mn-cs"/>
              </a:rPr>
              <a:t>  </a:t>
            </a:r>
            <a:r>
              <a:rPr lang="en-US" dirty="0" smtClean="0">
                <a:latin typeface="Arial" charset="0"/>
              </a:rPr>
              <a:t>Innovation in teaching rooms</a:t>
            </a:r>
            <a:endParaRPr lang="en-US" dirty="0">
              <a:latin typeface="Arial" charset="0"/>
              <a:cs typeface="+mn-cs"/>
            </a:endParaRP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dirty="0">
                <a:solidFill>
                  <a:srgbClr val="0062AB"/>
                </a:solidFill>
                <a:latin typeface="Arial" charset="0"/>
                <a:cs typeface="+mn-cs"/>
              </a:rPr>
              <a:t>•</a:t>
            </a:r>
            <a:r>
              <a:rPr lang="en-US" dirty="0">
                <a:solidFill>
                  <a:srgbClr val="42535A"/>
                </a:solidFill>
                <a:latin typeface="Arial" charset="0"/>
                <a:cs typeface="+mn-cs"/>
              </a:rPr>
              <a:t>  </a:t>
            </a:r>
            <a:r>
              <a:rPr lang="en-US" dirty="0" smtClean="0">
                <a:latin typeface="Arial" charset="0"/>
                <a:cs typeface="+mn-cs"/>
              </a:rPr>
              <a:t>Improved acceptance into service and handover 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62AB"/>
                </a:solidFill>
                <a:latin typeface="Arial" charset="0"/>
              </a:rPr>
              <a:t>•</a:t>
            </a:r>
            <a:r>
              <a:rPr lang="en-US" dirty="0" smtClean="0">
                <a:solidFill>
                  <a:srgbClr val="42535A"/>
                </a:solidFill>
                <a:latin typeface="Arial" charset="0"/>
              </a:rPr>
              <a:t>  </a:t>
            </a:r>
            <a:r>
              <a:rPr lang="en-US" dirty="0" smtClean="0">
                <a:latin typeface="Arial" charset="0"/>
              </a:rPr>
              <a:t>Fewer staff complaints and improved attendance at orientation events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62AB"/>
                </a:solidFill>
                <a:latin typeface="Arial" charset="0"/>
              </a:rPr>
              <a:t>•  </a:t>
            </a:r>
            <a:r>
              <a:rPr lang="en-US" dirty="0" smtClean="0">
                <a:latin typeface="Arial" charset="0"/>
              </a:rPr>
              <a:t>Improved utilisation of spaces</a:t>
            </a:r>
          </a:p>
          <a:p>
            <a:pPr>
              <a:lnSpc>
                <a:spcPct val="160000"/>
              </a:lnSpc>
              <a:spcBef>
                <a:spcPct val="50000"/>
              </a:spcBef>
              <a:defRPr/>
            </a:pPr>
            <a:endParaRPr lang="en-US" sz="2000" dirty="0">
              <a:solidFill>
                <a:srgbClr val="808080"/>
              </a:solidFill>
              <a:latin typeface="Arial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119" y="2591782"/>
            <a:ext cx="2533710" cy="172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4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2840" y="1729619"/>
            <a:ext cx="7772400" cy="121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endParaRPr lang="en-GB" sz="2700" b="1" dirty="0" smtClean="0">
              <a:solidFill>
                <a:srgbClr val="0062AB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sz="2700" b="1" dirty="0" smtClean="0">
              <a:solidFill>
                <a:srgbClr val="0062AB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2840" y="292963"/>
            <a:ext cx="84682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B0BA1"/>
                </a:solidFill>
                <a:latin typeface="Arial" pitchFamily="34" charset="0"/>
                <a:cs typeface="Arial" pitchFamily="34" charset="0"/>
              </a:rPr>
              <a:t>We did – they said:</a:t>
            </a:r>
          </a:p>
          <a:p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Praise from the Guild regarding the recent Devonshire House project:</a:t>
            </a:r>
          </a:p>
          <a:p>
            <a:endParaRPr lang="en-GB" dirty="0" smtClean="0"/>
          </a:p>
          <a:p>
            <a:r>
              <a:rPr lang="en-GB" dirty="0" smtClean="0"/>
              <a:t>“Elaine has kept the Guild and the student body in touch throughout the project and fought for what students want”</a:t>
            </a:r>
          </a:p>
          <a:p>
            <a:endParaRPr lang="en-GB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Praise from staff:</a:t>
            </a:r>
          </a:p>
          <a:p>
            <a:endParaRPr lang="en-GB" dirty="0" smtClean="0"/>
          </a:p>
          <a:p>
            <a:r>
              <a:rPr lang="en-GB" dirty="0" smtClean="0"/>
              <a:t>“Despite frequent trips to other Universities, I feel that the provision at Exeter is excellent in comparison with our competitors”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7250" y="1493292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855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oE Corporate Ppoint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1" y="25656"/>
            <a:ext cx="9169873" cy="6858000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2840" y="1729619"/>
            <a:ext cx="7772400" cy="2932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endParaRPr lang="en-GB" sz="2700" b="1" dirty="0" smtClean="0">
              <a:solidFill>
                <a:srgbClr val="0062AB"/>
              </a:solidFill>
              <a:latin typeface="Arial"/>
              <a:cs typeface="Arial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sz="2700" b="1" dirty="0" smtClean="0">
                <a:solidFill>
                  <a:srgbClr val="0062AB"/>
                </a:solidFill>
                <a:latin typeface="Arial"/>
                <a:cs typeface="Arial"/>
              </a:rPr>
              <a:t>Any questions?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sz="2700" b="1" dirty="0" smtClean="0">
                <a:solidFill>
                  <a:srgbClr val="0062AB"/>
                </a:solidFill>
                <a:latin typeface="Arial"/>
                <a:cs typeface="Arial"/>
              </a:rPr>
              <a:t>Thank you for your time!</a:t>
            </a:r>
            <a:endParaRPr lang="en-GB" sz="2700" b="1" dirty="0">
              <a:solidFill>
                <a:srgbClr val="0062AB"/>
              </a:solid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endParaRPr lang="en-GB" sz="2700" dirty="0">
              <a:solidFill>
                <a:srgbClr val="7F7F7F"/>
              </a:solidFill>
              <a:latin typeface="Calibri" charset="0"/>
            </a:endParaRPr>
          </a:p>
          <a:p>
            <a:pPr>
              <a:spcAft>
                <a:spcPts val="1000"/>
              </a:spcAft>
            </a:pPr>
            <a:r>
              <a:rPr lang="en-US" sz="2700" dirty="0">
                <a:solidFill>
                  <a:srgbClr val="7F7F7F"/>
                </a:solidFill>
                <a:latin typeface="Calibri" charset="0"/>
              </a:rPr>
              <a:t>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02840" y="4519313"/>
            <a:ext cx="7772400" cy="31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600" b="1" dirty="0">
                <a:solidFill>
                  <a:srgbClr val="7F7F7F"/>
                </a:solidFill>
                <a:latin typeface="Arial" charset="0"/>
              </a:rPr>
              <a:t>Contact us</a:t>
            </a:r>
            <a:r>
              <a:rPr lang="en-US" sz="1600" b="1" dirty="0" smtClean="0">
                <a:solidFill>
                  <a:srgbClr val="7F7F7F"/>
                </a:solidFill>
                <a:latin typeface="Arial" charset="0"/>
              </a:rPr>
              <a:t>: Elaine Cordy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2840" y="4862213"/>
            <a:ext cx="7772400" cy="65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sz="1600" dirty="0" smtClean="0">
                <a:solidFill>
                  <a:srgbClr val="7F7F7F"/>
                </a:solidFill>
                <a:latin typeface="Arial" charset="0"/>
                <a:hlinkClick r:id="rId4"/>
              </a:rPr>
              <a:t>e.y.cordy@exeter.ac.uk</a:t>
            </a:r>
            <a:r>
              <a:rPr lang="en-GB" sz="1600" dirty="0" smtClean="0">
                <a:solidFill>
                  <a:srgbClr val="7F7F7F"/>
                </a:solidFill>
                <a:latin typeface="Arial" charset="0"/>
              </a:rPr>
              <a:t> </a:t>
            </a:r>
            <a:endParaRPr lang="en-US" sz="1600" dirty="0">
              <a:solidFill>
                <a:srgbClr val="7F7F7F"/>
              </a:solidFill>
              <a:latin typeface="Arial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GB" sz="1600" dirty="0" smtClean="0">
                <a:solidFill>
                  <a:srgbClr val="7F7F7F"/>
                </a:solidFill>
                <a:latin typeface="Arial" charset="0"/>
              </a:rPr>
              <a:t>Learning Spaces web address </a:t>
            </a:r>
            <a:r>
              <a:rPr lang="en-GB" sz="1600" u="sng" dirty="0">
                <a:hlinkClick r:id="rId5"/>
              </a:rPr>
              <a:t>http://as.exeter.ac.uk/learningspaces</a:t>
            </a:r>
            <a:r>
              <a:rPr lang="en-GB" sz="1600" u="sng" dirty="0" smtClean="0">
                <a:hlinkClick r:id="rId5"/>
              </a:rPr>
              <a:t>/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17250" y="1493292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855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CD665931FBCD4DB673C8A04AEEEA79" ma:contentTypeVersion="10" ma:contentTypeDescription="Create a new document." ma:contentTypeScope="" ma:versionID="af8acf6f9332ad0a700eda4fc66e1912">
  <xsd:schema xmlns:xsd="http://www.w3.org/2001/XMLSchema" xmlns:xs="http://www.w3.org/2001/XMLSchema" xmlns:p="http://schemas.microsoft.com/office/2006/metadata/properties" xmlns:ns2="417dbad5-e497-4d0a-bc1a-013b5a6fa473" xmlns:ns3="4d5c6c5c-4995-4474-b174-605297d87f80" targetNamespace="http://schemas.microsoft.com/office/2006/metadata/properties" ma:root="true" ma:fieldsID="3833f0def3d8c54ef7310c273e9b3f95" ns2:_="" ns3:_="">
    <xsd:import namespace="417dbad5-e497-4d0a-bc1a-013b5a6fa473"/>
    <xsd:import namespace="4d5c6c5c-4995-4474-b174-605297d87f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dbad5-e497-4d0a-bc1a-013b5a6fa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c6c5c-4995-4474-b174-605297d87f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DDB1C9-B6AB-4951-89AC-E14D7282664B}"/>
</file>

<file path=customXml/itemProps2.xml><?xml version="1.0" encoding="utf-8"?>
<ds:datastoreItem xmlns:ds="http://schemas.openxmlformats.org/officeDocument/2006/customXml" ds:itemID="{E7AAA24F-229B-4428-9ED7-E44F0606A73C}"/>
</file>

<file path=customXml/itemProps3.xml><?xml version="1.0" encoding="utf-8"?>
<ds:datastoreItem xmlns:ds="http://schemas.openxmlformats.org/officeDocument/2006/customXml" ds:itemID="{25D38B43-3C64-4F8B-809F-CDE64FFF35C1}"/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629</Words>
  <Application>Microsoft Office PowerPoint</Application>
  <PresentationFormat>On-screen Show (4:3)</PresentationFormat>
  <Paragraphs>142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Denman</dc:creator>
  <cp:lastModifiedBy>Jill Snelling</cp:lastModifiedBy>
  <cp:revision>140</cp:revision>
  <dcterms:created xsi:type="dcterms:W3CDTF">2011-11-15T11:28:50Z</dcterms:created>
  <dcterms:modified xsi:type="dcterms:W3CDTF">2014-06-30T13:30:27Z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0x010100E6CD665931FBCD4DB673C8A04AEEEA79</vt:lpwstr>
  </property>
</Properties>
</file>