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s/slide3.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9.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1.xml" ContentType="application/vnd.openxmlformats-officedocument.presentationml.slide+xml"/>
  <Override PartName="/ppt/slides/slide20.xml" ContentType="application/vnd.openxmlformats-officedocument.presentationml.slide+xml"/>
  <Override PartName="/ppt/slides/slide23.xml" ContentType="application/vnd.openxmlformats-officedocument.presentationml.slide+xml"/>
  <Override PartName="/ppt/slides/slide22.xml" ContentType="application/vnd.openxmlformats-officedocument.presentationml.slide+xml"/>
  <Override PartName="/ppt/slideMasters/slideMaster1.xml" ContentType="application/vnd.openxmlformats-officedocument.presentationml.slideMaster+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4.xml" ContentType="application/vnd.openxmlformats-officedocument.presentationml.notesSlide+xml"/>
  <Override PartName="/ppt/slideLayouts/slideLayout11.xml" ContentType="application/vnd.openxmlformats-officedocument.presentationml.slideLayout+xml"/>
  <Override PartName="/ppt/notesSlides/notesSlide8.xml" ContentType="application/vnd.openxmlformats-officedocument.presentationml.notesSlide+xml"/>
  <Override PartName="/ppt/slideLayouts/slideLayout10.xml" ContentType="application/vnd.openxmlformats-officedocument.presentationml.slideLayout+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3.xml" ContentType="application/vnd.openxmlformats-officedocument.presentationml.notesSlide+xml"/>
  <Override PartName="/ppt/notesSlides/notesSlide6.xml" ContentType="application/vnd.openxmlformats-officedocument.presentationml.notesSlide+xml"/>
  <Override PartName="/ppt/notesSlides/notesSlide2.xml" ContentType="application/vnd.openxmlformats-officedocument.presentationml.notesSlide+xml"/>
  <Override PartName="/ppt/notesSlides/notesSlide7.xml" ContentType="application/vnd.openxmlformats-officedocument.presentationml.notesSlide+xml"/>
  <Override PartName="/ppt/notesSlides/notesSlide1.xml" ContentType="application/vnd.openxmlformats-officedocument.presentationml.notesSlide+xml"/>
  <Override PartName="/ppt/slideLayouts/slideLayout8.xml" ContentType="application/vnd.openxmlformats-officedocument.presentationml.slideLayout+xml"/>
  <Override PartName="/ppt/notesSlides/notesSlide9.xml" ContentType="application/vnd.openxmlformats-officedocument.presentationml.notesSlide+xml"/>
  <Override PartName="/ppt/slideLayouts/slideLayout7.xml" ContentType="application/vnd.openxmlformats-officedocument.presentationml.slideLayout+xml"/>
  <Override PartName="/ppt/notesSlides/notesSlide10.xml" ContentType="application/vnd.openxmlformats-officedocument.presentationml.notesSlide+xml"/>
  <Override PartName="/ppt/slideLayouts/slideLayout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4.xml" ContentType="application/vnd.openxmlformats-officedocument.presentationml.slideLayout+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app.xml" ContentType="application/vnd.openxmlformats-officedocument.extended-properties+xml"/>
  <Override PartName="/docProps/core.xml" ContentType="application/vnd.openxmlformats-package.core-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9" r:id="rId1"/>
  </p:sldMasterIdLst>
  <p:notesMasterIdLst>
    <p:notesMasterId r:id="rId32"/>
  </p:notesMasterIdLst>
  <p:sldIdLst>
    <p:sldId id="257" r:id="rId2"/>
    <p:sldId id="297" r:id="rId3"/>
    <p:sldId id="294" r:id="rId4"/>
    <p:sldId id="298" r:id="rId5"/>
    <p:sldId id="300" r:id="rId6"/>
    <p:sldId id="292" r:id="rId7"/>
    <p:sldId id="291" r:id="rId8"/>
    <p:sldId id="299" r:id="rId9"/>
    <p:sldId id="296" r:id="rId10"/>
    <p:sldId id="302" r:id="rId11"/>
    <p:sldId id="301" r:id="rId12"/>
    <p:sldId id="303" r:id="rId13"/>
    <p:sldId id="282" r:id="rId14"/>
    <p:sldId id="305" r:id="rId15"/>
    <p:sldId id="307" r:id="rId16"/>
    <p:sldId id="264" r:id="rId17"/>
    <p:sldId id="273" r:id="rId18"/>
    <p:sldId id="285" r:id="rId19"/>
    <p:sldId id="308" r:id="rId20"/>
    <p:sldId id="314" r:id="rId21"/>
    <p:sldId id="309" r:id="rId22"/>
    <p:sldId id="283" r:id="rId23"/>
    <p:sldId id="268" r:id="rId24"/>
    <p:sldId id="274" r:id="rId25"/>
    <p:sldId id="276" r:id="rId26"/>
    <p:sldId id="310" r:id="rId27"/>
    <p:sldId id="311" r:id="rId28"/>
    <p:sldId id="312" r:id="rId29"/>
    <p:sldId id="313" r:id="rId30"/>
    <p:sldId id="288" r:id="rId31"/>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9">
          <p15:clr>
            <a:srgbClr val="A4A3A4"/>
          </p15:clr>
        </p15:guide>
        <p15:guide id="2" pos="2880">
          <p15:clr>
            <a:srgbClr val="A4A3A4"/>
          </p15:clr>
        </p15:guide>
        <p15:guide id="3" orient="horz" pos="323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0033"/>
    <a:srgbClr val="909090"/>
    <a:srgbClr val="B7002B"/>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703" autoAdjust="0"/>
  </p:normalViewPr>
  <p:slideViewPr>
    <p:cSldViewPr snapToGrid="0" snapToObjects="1">
      <p:cViewPr varScale="1">
        <p:scale>
          <a:sx n="68" d="100"/>
          <a:sy n="68" d="100"/>
        </p:scale>
        <p:origin x="408" y="72"/>
      </p:cViewPr>
      <p:guideLst>
        <p:guide orient="horz" pos="4319"/>
        <p:guide pos="2880"/>
        <p:guide orient="horz" pos="3239"/>
      </p:guideLst>
    </p:cSldViewPr>
  </p:slideViewPr>
  <p:notesTextViewPr>
    <p:cViewPr>
      <p:scale>
        <a:sx n="100" d="100"/>
        <a:sy n="100" d="100"/>
      </p:scale>
      <p:origin x="0" y="0"/>
    </p:cViewPr>
  </p:notesTextViewPr>
  <p:notesViewPr>
    <p:cSldViewPr snapToGrid="0" snapToObjects="1">
      <p:cViewPr varScale="1">
        <p:scale>
          <a:sx n="78" d="100"/>
          <a:sy n="78" d="100"/>
        </p:scale>
        <p:origin x="-3144"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customXml" Target="../customXml/item3.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38" Type="http://schemas.openxmlformats.org/officeDocument/2006/relationships/customXml" Target="../customXml/item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customXml" Target="../customXml/item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heme" Target="theme/theme1.xml"/><Relationship Id="rId8" Type="http://schemas.openxmlformats.org/officeDocument/2006/relationships/slide" Target="slides/slide7.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8567163-D80A-114D-807E-A41663FD5BE3}" type="datetimeFigureOut">
              <a:rPr lang="en-US" smtClean="0"/>
              <a:t>7/8/2014</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41A2216-CFCA-0949-AF86-29E2307E517C}" type="slidenum">
              <a:rPr lang="en-US" smtClean="0"/>
              <a:t>‹#›</a:t>
            </a:fld>
            <a:endParaRPr lang="en-US"/>
          </a:p>
        </p:txBody>
      </p:sp>
    </p:spTree>
    <p:extLst>
      <p:ext uri="{BB962C8B-B14F-4D97-AF65-F5344CB8AC3E}">
        <p14:creationId xmlns:p14="http://schemas.microsoft.com/office/powerpoint/2010/main" val="1037127763"/>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sz="1200" b="0" dirty="0" smtClean="0"/>
              <a:t>Thanks!</a:t>
            </a:r>
          </a:p>
          <a:p>
            <a:endParaRPr lang="en-US" sz="1200" b="0" dirty="0" smtClean="0"/>
          </a:p>
        </p:txBody>
      </p:sp>
      <p:sp>
        <p:nvSpPr>
          <p:cNvPr id="4" name="Slide Number Placeholder 3"/>
          <p:cNvSpPr>
            <a:spLocks noGrp="1"/>
          </p:cNvSpPr>
          <p:nvPr>
            <p:ph type="sldNum" sz="quarter" idx="10"/>
          </p:nvPr>
        </p:nvSpPr>
        <p:spPr/>
        <p:txBody>
          <a:bodyPr/>
          <a:lstStyle/>
          <a:p>
            <a:fld id="{241A2216-CFCA-0949-AF86-29E2307E517C}" type="slidenum">
              <a:rPr lang="en-US" smtClean="0"/>
              <a:t>1</a:t>
            </a:fld>
            <a:endParaRPr lang="en-US"/>
          </a:p>
        </p:txBody>
      </p:sp>
    </p:spTree>
    <p:extLst>
      <p:ext uri="{BB962C8B-B14F-4D97-AF65-F5344CB8AC3E}">
        <p14:creationId xmlns:p14="http://schemas.microsoft.com/office/powerpoint/2010/main" val="647061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institution –</a:t>
            </a:r>
            <a:r>
              <a:rPr lang="en-US" baseline="0" dirty="0" smtClean="0"/>
              <a:t> currently 14</a:t>
            </a:r>
            <a:r>
              <a:rPr lang="en-US" baseline="30000" dirty="0" smtClean="0"/>
              <a:t>th</a:t>
            </a:r>
            <a:r>
              <a:rPr lang="en-US" baseline="0" dirty="0" smtClean="0"/>
              <a:t> on the public list – Want to be top 10</a:t>
            </a:r>
          </a:p>
          <a:p>
            <a:endParaRPr lang="en-US" dirty="0"/>
          </a:p>
        </p:txBody>
      </p:sp>
      <p:sp>
        <p:nvSpPr>
          <p:cNvPr id="4" name="Slide Number Placeholder 3"/>
          <p:cNvSpPr>
            <a:spLocks noGrp="1"/>
          </p:cNvSpPr>
          <p:nvPr>
            <p:ph type="sldNum" sz="quarter" idx="10"/>
          </p:nvPr>
        </p:nvSpPr>
        <p:spPr/>
        <p:txBody>
          <a:bodyPr/>
          <a:lstStyle/>
          <a:p>
            <a:fld id="{241A2216-CFCA-0949-AF86-29E2307E517C}" type="slidenum">
              <a:rPr lang="en-US" smtClean="0"/>
              <a:t>6</a:t>
            </a:fld>
            <a:endParaRPr lang="en-US"/>
          </a:p>
        </p:txBody>
      </p:sp>
    </p:spTree>
    <p:extLst>
      <p:ext uri="{BB962C8B-B14F-4D97-AF65-F5344CB8AC3E}">
        <p14:creationId xmlns:p14="http://schemas.microsoft.com/office/powerpoint/2010/main" val="3998515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41A2216-CFCA-0949-AF86-29E2307E517C}" type="slidenum">
              <a:rPr lang="en-US" smtClean="0"/>
              <a:t>7</a:t>
            </a:fld>
            <a:endParaRPr lang="en-US"/>
          </a:p>
        </p:txBody>
      </p:sp>
    </p:spTree>
    <p:extLst>
      <p:ext uri="{BB962C8B-B14F-4D97-AF65-F5344CB8AC3E}">
        <p14:creationId xmlns:p14="http://schemas.microsoft.com/office/powerpoint/2010/main" val="67165956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The vision is to create a </a:t>
            </a:r>
            <a:r>
              <a:rPr lang="en-US" sz="1200" b="1" baseline="0" dirty="0" smtClean="0"/>
              <a:t>robust, highly searchable open access learning space repository that can be peer reviewed.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Joe has been meeting with potential non-competing sponsors to support the production rollout, he’d be happy to respond to questions while roving around.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In terms of peer review, our friends at MERLOT have requested a critical mass of 500 records in order to begin designing the assessment rubrics, and of course as we talk more with the LSRS team, that may influence the development path as well.</a:t>
            </a:r>
          </a:p>
        </p:txBody>
      </p:sp>
      <p:sp>
        <p:nvSpPr>
          <p:cNvPr id="4" name="Slide Number Placeholder 3"/>
          <p:cNvSpPr>
            <a:spLocks noGrp="1"/>
          </p:cNvSpPr>
          <p:nvPr>
            <p:ph type="sldNum" sz="quarter" idx="10"/>
          </p:nvPr>
        </p:nvSpPr>
        <p:spPr/>
        <p:txBody>
          <a:bodyPr/>
          <a:lstStyle/>
          <a:p>
            <a:fld id="{241A2216-CFCA-0949-AF86-29E2307E517C}" type="slidenum">
              <a:rPr lang="en-US" smtClean="0"/>
              <a:t>13</a:t>
            </a:fld>
            <a:endParaRPr lang="en-US"/>
          </a:p>
        </p:txBody>
      </p:sp>
    </p:spTree>
    <p:extLst>
      <p:ext uri="{BB962C8B-B14F-4D97-AF65-F5344CB8AC3E}">
        <p14:creationId xmlns:p14="http://schemas.microsoft.com/office/powerpoint/2010/main" val="22009860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The vision is to create a </a:t>
            </a:r>
            <a:r>
              <a:rPr lang="en-US" sz="1200" b="1" baseline="0" dirty="0" smtClean="0"/>
              <a:t>robust, highly searchable open access learning space repository that can be peer reviewed.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Joe has been meeting with potential non-competing sponsors to support the production rollout, he’d be happy to respond to questions while roving around.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In terms of peer review, our friends at MERLOT have requested a critical mass of 500 records in order to begin designing the assessment rubrics, and of course as we talk more with the LSRS team, that may influence the development path as well.</a:t>
            </a:r>
          </a:p>
        </p:txBody>
      </p:sp>
      <p:sp>
        <p:nvSpPr>
          <p:cNvPr id="4" name="Slide Number Placeholder 3"/>
          <p:cNvSpPr>
            <a:spLocks noGrp="1"/>
          </p:cNvSpPr>
          <p:nvPr>
            <p:ph type="sldNum" sz="quarter" idx="10"/>
          </p:nvPr>
        </p:nvSpPr>
        <p:spPr/>
        <p:txBody>
          <a:bodyPr/>
          <a:lstStyle/>
          <a:p>
            <a:fld id="{241A2216-CFCA-0949-AF86-29E2307E517C}" type="slidenum">
              <a:rPr lang="en-US" smtClean="0"/>
              <a:t>14</a:t>
            </a:fld>
            <a:endParaRPr lang="en-US"/>
          </a:p>
        </p:txBody>
      </p:sp>
    </p:spTree>
    <p:extLst>
      <p:ext uri="{BB962C8B-B14F-4D97-AF65-F5344CB8AC3E}">
        <p14:creationId xmlns:p14="http://schemas.microsoft.com/office/powerpoint/2010/main" val="22009860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The vision is to create a </a:t>
            </a:r>
            <a:r>
              <a:rPr lang="en-US" sz="1200" b="1" baseline="0" dirty="0" smtClean="0"/>
              <a:t>robust, highly searchable open access learning space repository that can be peer reviewed.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Joe has been meeting with potential non-competing sponsors to support the production rollout, he’d be happy to respond to questions while roving around.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In terms of peer review, our friends at MERLOT have requested a critical mass of 500 records in order to begin designing the assessment rubrics, and of course as we talk more with the LSRS team, that may influence the development path as well.</a:t>
            </a:r>
          </a:p>
        </p:txBody>
      </p:sp>
      <p:sp>
        <p:nvSpPr>
          <p:cNvPr id="4" name="Slide Number Placeholder 3"/>
          <p:cNvSpPr>
            <a:spLocks noGrp="1"/>
          </p:cNvSpPr>
          <p:nvPr>
            <p:ph type="sldNum" sz="quarter" idx="10"/>
          </p:nvPr>
        </p:nvSpPr>
        <p:spPr/>
        <p:txBody>
          <a:bodyPr/>
          <a:lstStyle/>
          <a:p>
            <a:fld id="{241A2216-CFCA-0949-AF86-29E2307E517C}" type="slidenum">
              <a:rPr lang="en-US" smtClean="0"/>
              <a:t>15</a:t>
            </a:fld>
            <a:endParaRPr lang="en-US"/>
          </a:p>
        </p:txBody>
      </p:sp>
    </p:spTree>
    <p:extLst>
      <p:ext uri="{BB962C8B-B14F-4D97-AF65-F5344CB8AC3E}">
        <p14:creationId xmlns:p14="http://schemas.microsoft.com/office/powerpoint/2010/main" val="2200986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t>Just a little quick background for those of you who might be new to </a:t>
            </a:r>
            <a:r>
              <a:rPr lang="en-US" sz="1200" b="0" dirty="0" err="1" smtClean="0"/>
              <a:t>FLEXspace</a:t>
            </a:r>
            <a:endParaRPr lang="en-US" sz="1200" b="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0" dirty="0" smtClean="0"/>
              <a:t>It’s a unique</a:t>
            </a:r>
            <a:r>
              <a:rPr lang="en-US" sz="1200" b="0" baseline="0" dirty="0" smtClean="0"/>
              <a:t> collaboration among </a:t>
            </a:r>
            <a:r>
              <a:rPr lang="en-US" sz="1200" b="1" baseline="0" dirty="0" smtClean="0"/>
              <a:t>founding institutional partners – we all </a:t>
            </a:r>
            <a:r>
              <a:rPr lang="en-US" sz="1200" b="0" baseline="0" dirty="0" smtClean="0"/>
              <a:t>have skin in the game, and formed a Core Team, now functioning as an interim board.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0" baseline="0" dirty="0" smtClean="0"/>
          </a:p>
        </p:txBody>
      </p:sp>
      <p:sp>
        <p:nvSpPr>
          <p:cNvPr id="4" name="Slide Number Placeholder 3"/>
          <p:cNvSpPr>
            <a:spLocks noGrp="1"/>
          </p:cNvSpPr>
          <p:nvPr>
            <p:ph type="sldNum" sz="quarter" idx="10"/>
          </p:nvPr>
        </p:nvSpPr>
        <p:spPr/>
        <p:txBody>
          <a:bodyPr/>
          <a:lstStyle/>
          <a:p>
            <a:fld id="{241A2216-CFCA-0949-AF86-29E2307E517C}" type="slidenum">
              <a:rPr lang="en-US" smtClean="0"/>
              <a:t>16</a:t>
            </a:fld>
            <a:endParaRPr lang="en-US"/>
          </a:p>
        </p:txBody>
      </p:sp>
    </p:spTree>
    <p:extLst>
      <p:ext uri="{BB962C8B-B14F-4D97-AF65-F5344CB8AC3E}">
        <p14:creationId xmlns:p14="http://schemas.microsoft.com/office/powerpoint/2010/main" val="22009860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baseline="0" dirty="0" smtClean="0"/>
              <a:t>The </a:t>
            </a:r>
            <a:r>
              <a:rPr lang="en-US" sz="1200" b="0" baseline="0" dirty="0" err="1" smtClean="0"/>
              <a:t>FLEXspace</a:t>
            </a:r>
            <a:r>
              <a:rPr lang="en-US" sz="1200" b="0" baseline="0" dirty="0" smtClean="0"/>
              <a:t> story and many past presentations are available in EDUCAUSE conference archives, or the </a:t>
            </a:r>
            <a:r>
              <a:rPr lang="en-US" sz="1200" b="0" baseline="0" dirty="0" err="1" smtClean="0"/>
              <a:t>FLEXspace</a:t>
            </a:r>
            <a:r>
              <a:rPr lang="en-US" sz="1200" b="0" baseline="0" dirty="0" smtClean="0"/>
              <a:t> informational website – and we encourage you to look there for more details like the business and sponsorship plans.</a:t>
            </a:r>
          </a:p>
          <a:p>
            <a:endParaRPr lang="en-US" dirty="0"/>
          </a:p>
        </p:txBody>
      </p:sp>
      <p:sp>
        <p:nvSpPr>
          <p:cNvPr id="4" name="Slide Number Placeholder 3"/>
          <p:cNvSpPr>
            <a:spLocks noGrp="1"/>
          </p:cNvSpPr>
          <p:nvPr>
            <p:ph type="sldNum" sz="quarter" idx="10"/>
          </p:nvPr>
        </p:nvSpPr>
        <p:spPr/>
        <p:txBody>
          <a:bodyPr/>
          <a:lstStyle/>
          <a:p>
            <a:fld id="{241A2216-CFCA-0949-AF86-29E2307E517C}" type="slidenum">
              <a:rPr lang="en-US" smtClean="0"/>
              <a:t>17</a:t>
            </a:fld>
            <a:endParaRPr lang="en-US"/>
          </a:p>
        </p:txBody>
      </p:sp>
    </p:spTree>
    <p:extLst>
      <p:ext uri="{BB962C8B-B14F-4D97-AF65-F5344CB8AC3E}">
        <p14:creationId xmlns:p14="http://schemas.microsoft.com/office/powerpoint/2010/main" val="37746427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0" baseline="0" dirty="0" smtClean="0"/>
              <a:t>The </a:t>
            </a:r>
            <a:r>
              <a:rPr lang="en-US" sz="1200" b="0" baseline="0" dirty="0" err="1" smtClean="0"/>
              <a:t>FLEXspace</a:t>
            </a:r>
            <a:r>
              <a:rPr lang="en-US" sz="1200" b="0" baseline="0" dirty="0" smtClean="0"/>
              <a:t> story and many past presentations are available in EDUCAUSE conference archives, or the </a:t>
            </a:r>
            <a:r>
              <a:rPr lang="en-US" sz="1200" b="0" baseline="0" dirty="0" err="1" smtClean="0"/>
              <a:t>FLEXspace</a:t>
            </a:r>
            <a:r>
              <a:rPr lang="en-US" sz="1200" b="0" baseline="0" dirty="0" smtClean="0"/>
              <a:t> informational website – and we encourage you to look there for more details like the business and sponsorship plans.</a:t>
            </a:r>
          </a:p>
          <a:p>
            <a:endParaRPr lang="en-US" dirty="0"/>
          </a:p>
        </p:txBody>
      </p:sp>
      <p:sp>
        <p:nvSpPr>
          <p:cNvPr id="4" name="Slide Number Placeholder 3"/>
          <p:cNvSpPr>
            <a:spLocks noGrp="1"/>
          </p:cNvSpPr>
          <p:nvPr>
            <p:ph type="sldNum" sz="quarter" idx="10"/>
          </p:nvPr>
        </p:nvSpPr>
        <p:spPr/>
        <p:txBody>
          <a:bodyPr/>
          <a:lstStyle/>
          <a:p>
            <a:fld id="{241A2216-CFCA-0949-AF86-29E2307E517C}" type="slidenum">
              <a:rPr lang="en-US" smtClean="0"/>
              <a:t>18</a:t>
            </a:fld>
            <a:endParaRPr lang="en-US"/>
          </a:p>
        </p:txBody>
      </p:sp>
    </p:spTree>
    <p:extLst>
      <p:ext uri="{BB962C8B-B14F-4D97-AF65-F5344CB8AC3E}">
        <p14:creationId xmlns:p14="http://schemas.microsoft.com/office/powerpoint/2010/main" val="37746427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The vision is to create a </a:t>
            </a:r>
            <a:r>
              <a:rPr lang="en-US" sz="1200" b="1" baseline="0" dirty="0" smtClean="0"/>
              <a:t>robust, highly searchable open access learning space repository that can be peer reviewed.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Joe has been meeting with potential non-competing sponsors to support the production rollout, he’d be happy to respond to questions while roving around.</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sz="1200" baseline="0" dirty="0" smtClean="0"/>
              <a:t>In terms of peer review, our friends at MERLOT have requested a critical mass of 500 records in order to begin designing the assessment rubrics, and of course as we talk more with the LSRS team, that may influence the development path as well.</a:t>
            </a:r>
          </a:p>
        </p:txBody>
      </p:sp>
      <p:sp>
        <p:nvSpPr>
          <p:cNvPr id="4" name="Slide Number Placeholder 3"/>
          <p:cNvSpPr>
            <a:spLocks noGrp="1"/>
          </p:cNvSpPr>
          <p:nvPr>
            <p:ph type="sldNum" sz="quarter" idx="10"/>
          </p:nvPr>
        </p:nvSpPr>
        <p:spPr/>
        <p:txBody>
          <a:bodyPr/>
          <a:lstStyle/>
          <a:p>
            <a:fld id="{241A2216-CFCA-0949-AF86-29E2307E517C}" type="slidenum">
              <a:rPr lang="en-US" smtClean="0"/>
              <a:t>19</a:t>
            </a:fld>
            <a:endParaRPr lang="en-US"/>
          </a:p>
        </p:txBody>
      </p:sp>
    </p:spTree>
    <p:extLst>
      <p:ext uri="{BB962C8B-B14F-4D97-AF65-F5344CB8AC3E}">
        <p14:creationId xmlns:p14="http://schemas.microsoft.com/office/powerpoint/2010/main" val="22009860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baseline="0" dirty="0" smtClean="0"/>
              <a:t>The </a:t>
            </a:r>
            <a:r>
              <a:rPr lang="en-US" sz="1200" b="1" baseline="0" dirty="0" smtClean="0"/>
              <a:t>key</a:t>
            </a:r>
            <a:r>
              <a:rPr lang="en-US" sz="1200" baseline="0" dirty="0" smtClean="0"/>
              <a:t> community value of </a:t>
            </a:r>
            <a:r>
              <a:rPr lang="en-US" sz="1200" baseline="0" dirty="0" err="1" smtClean="0"/>
              <a:t>FLEXspace</a:t>
            </a:r>
            <a:r>
              <a:rPr lang="en-US" sz="1200" baseline="0" dirty="0" smtClean="0"/>
              <a:t> is sharing best practices.  </a:t>
            </a:r>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baseline="0" dirty="0" smtClean="0"/>
              <a:t>We’re convinced that by </a:t>
            </a:r>
            <a:r>
              <a:rPr lang="en-US" sz="1200" b="1" baseline="0" dirty="0" smtClean="0"/>
              <a:t>creating three separate domains</a:t>
            </a:r>
            <a:r>
              <a:rPr lang="en-US" sz="1200" baseline="0" dirty="0" smtClean="0"/>
              <a:t> to gather information from the perspective of </a:t>
            </a:r>
            <a:r>
              <a:rPr lang="en-US" sz="1200" b="1" baseline="0" dirty="0" smtClean="0"/>
              <a:t>faculty</a:t>
            </a:r>
            <a:r>
              <a:rPr lang="en-US" sz="1200" baseline="0" dirty="0" smtClean="0"/>
              <a:t>, </a:t>
            </a:r>
            <a:r>
              <a:rPr lang="en-US" sz="1200" b="1" baseline="0" dirty="0" smtClean="0"/>
              <a:t>instructional technology support</a:t>
            </a:r>
            <a:r>
              <a:rPr lang="en-US" sz="1200" baseline="0" dirty="0" smtClean="0"/>
              <a:t> and </a:t>
            </a:r>
            <a:r>
              <a:rPr lang="en-US" sz="1200" b="1" baseline="0" dirty="0" smtClean="0"/>
              <a:t>facilities design and support </a:t>
            </a:r>
            <a:r>
              <a:rPr lang="en-US" sz="1200" baseline="0" dirty="0" smtClean="0"/>
              <a:t>expertise we’ll help promote a common understanding across the learning space eco-system.</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baseline="0" dirty="0" smtClean="0"/>
              <a:t>We also know that renovation cycles need to be increasingly agile, and respond to increased demand for digital content capture for a variety of applications.</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baseline="0" dirty="0" smtClean="0"/>
              <a:t>Both the Learning Space Rating System and </a:t>
            </a:r>
            <a:r>
              <a:rPr lang="en-US" sz="1200" baseline="0" dirty="0" err="1" smtClean="0"/>
              <a:t>FLEXspace</a:t>
            </a:r>
            <a:r>
              <a:rPr lang="en-US" sz="1200" baseline="0" dirty="0" smtClean="0"/>
              <a:t> are now in Beta, and in many ways are two sides of the same coin. We anticipate communication will be “ramping up” among these efforts during the beta phase of each project.</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baseline="0" dirty="0" smtClean="0"/>
              <a:t>Also during Beta, we have experts providing external review to assist with assessment of the tool. </a:t>
            </a:r>
          </a:p>
          <a:p>
            <a:pPr marL="0" marR="0" indent="0" algn="l" defTabSz="457200" rtl="0" eaLnBrk="1" fontAlgn="auto" latinLnBrk="0" hangingPunct="1">
              <a:lnSpc>
                <a:spcPct val="100000"/>
              </a:lnSpc>
              <a:spcBef>
                <a:spcPts val="0"/>
              </a:spcBef>
              <a:spcAft>
                <a:spcPts val="0"/>
              </a:spcAft>
              <a:buClrTx/>
              <a:buSzTx/>
              <a:buFont typeface="Arial"/>
              <a:buNone/>
              <a:tabLst/>
              <a:defRPr/>
            </a:pPr>
            <a:endParaRPr lang="en-US" sz="1200" baseline="0" dirty="0" smtClean="0"/>
          </a:p>
          <a:p>
            <a:pPr marL="0" marR="0" indent="0" algn="l" defTabSz="457200" rtl="0" eaLnBrk="1" fontAlgn="auto" latinLnBrk="0" hangingPunct="1">
              <a:lnSpc>
                <a:spcPct val="100000"/>
              </a:lnSpc>
              <a:spcBef>
                <a:spcPts val="0"/>
              </a:spcBef>
              <a:spcAft>
                <a:spcPts val="0"/>
              </a:spcAft>
              <a:buClrTx/>
              <a:buSzTx/>
              <a:buFont typeface="Arial"/>
              <a:buNone/>
              <a:tabLst/>
              <a:defRPr/>
            </a:pPr>
            <a:r>
              <a:rPr lang="en-US" sz="1200" baseline="0" dirty="0" smtClean="0"/>
              <a:t>Both the LSRS and </a:t>
            </a:r>
            <a:r>
              <a:rPr lang="en-US" sz="1200" baseline="0" dirty="0" err="1" smtClean="0"/>
              <a:t>FLEXspace</a:t>
            </a:r>
            <a:r>
              <a:rPr lang="en-US" sz="1200" baseline="0" dirty="0" smtClean="0"/>
              <a:t> teams are very excited to have been interviewed by Campus Technologies Magazine – we think it will be in their March issue, and you’ll see increased information coming out from EDUCAUSE, SCUP and other publishing points. </a:t>
            </a:r>
            <a:endParaRPr lang="en-US" dirty="0" smtClean="0"/>
          </a:p>
        </p:txBody>
      </p:sp>
      <p:sp>
        <p:nvSpPr>
          <p:cNvPr id="4" name="Slide Number Placeholder 3"/>
          <p:cNvSpPr>
            <a:spLocks noGrp="1"/>
          </p:cNvSpPr>
          <p:nvPr>
            <p:ph type="sldNum" sz="quarter" idx="10"/>
          </p:nvPr>
        </p:nvSpPr>
        <p:spPr/>
        <p:txBody>
          <a:bodyPr/>
          <a:lstStyle/>
          <a:p>
            <a:fld id="{241A2216-CFCA-0949-AF86-29E2307E517C}" type="slidenum">
              <a:rPr lang="en-US" smtClean="0"/>
              <a:t>22</a:t>
            </a:fld>
            <a:endParaRPr lang="en-US"/>
          </a:p>
        </p:txBody>
      </p:sp>
    </p:spTree>
    <p:extLst>
      <p:ext uri="{BB962C8B-B14F-4D97-AF65-F5344CB8AC3E}">
        <p14:creationId xmlns:p14="http://schemas.microsoft.com/office/powerpoint/2010/main" val="22009860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b="1" dirty="0" smtClean="0"/>
          </a:p>
        </p:txBody>
      </p:sp>
      <p:sp>
        <p:nvSpPr>
          <p:cNvPr id="4" name="Slide Number Placeholder 3"/>
          <p:cNvSpPr>
            <a:spLocks noGrp="1"/>
          </p:cNvSpPr>
          <p:nvPr>
            <p:ph type="sldNum" sz="quarter" idx="10"/>
          </p:nvPr>
        </p:nvSpPr>
        <p:spPr/>
        <p:txBody>
          <a:bodyPr/>
          <a:lstStyle/>
          <a:p>
            <a:fld id="{241A2216-CFCA-0949-AF86-29E2307E517C}" type="slidenum">
              <a:rPr lang="en-US" smtClean="0"/>
              <a:t>23</a:t>
            </a:fld>
            <a:endParaRPr lang="en-US"/>
          </a:p>
        </p:txBody>
      </p:sp>
    </p:spTree>
    <p:extLst>
      <p:ext uri="{BB962C8B-B14F-4D97-AF65-F5344CB8AC3E}">
        <p14:creationId xmlns:p14="http://schemas.microsoft.com/office/powerpoint/2010/main" val="247229282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a:t>
            </a:r>
            <a:r>
              <a:rPr lang="en-US" b="1" dirty="0" smtClean="0"/>
              <a:t>Lisa wrap up - 2 min</a:t>
            </a:r>
            <a:r>
              <a:rPr lang="en-US" dirty="0" smtClean="0"/>
              <a:t>)</a:t>
            </a:r>
            <a:r>
              <a:rPr lang="en-US" baseline="0" dirty="0" smtClean="0"/>
              <a:t> – Full Listing of the Core Team collaborating on this effort </a:t>
            </a:r>
            <a:endParaRPr lang="en-US" dirty="0"/>
          </a:p>
        </p:txBody>
      </p:sp>
      <p:sp>
        <p:nvSpPr>
          <p:cNvPr id="4" name="Slide Number Placeholder 3"/>
          <p:cNvSpPr>
            <a:spLocks noGrp="1"/>
          </p:cNvSpPr>
          <p:nvPr>
            <p:ph type="sldNum" sz="quarter" idx="10"/>
          </p:nvPr>
        </p:nvSpPr>
        <p:spPr/>
        <p:txBody>
          <a:bodyPr/>
          <a:lstStyle/>
          <a:p>
            <a:fld id="{241A2216-CFCA-0949-AF86-29E2307E517C}" type="slidenum">
              <a:rPr lang="en-US" smtClean="0"/>
              <a:t>24</a:t>
            </a:fld>
            <a:endParaRPr lang="en-US"/>
          </a:p>
        </p:txBody>
      </p:sp>
    </p:spTree>
    <p:extLst>
      <p:ext uri="{BB962C8B-B14F-4D97-AF65-F5344CB8AC3E}">
        <p14:creationId xmlns:p14="http://schemas.microsoft.com/office/powerpoint/2010/main" val="36259172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(Lisa)</a:t>
            </a:r>
            <a:r>
              <a:rPr lang="en-US" baseline="0" dirty="0" smtClean="0"/>
              <a:t> </a:t>
            </a:r>
          </a:p>
          <a:p>
            <a:r>
              <a:rPr lang="en-US" baseline="0" dirty="0" smtClean="0"/>
              <a:t>This is not an exhaustive list, but it represents the key people who have reviewed and refined the original project into the three taxonomies.</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41A2216-CFCA-0949-AF86-29E2307E517C}" type="slidenum">
              <a:rPr lang="en-US" smtClean="0"/>
              <a:t>25</a:t>
            </a:fld>
            <a:endParaRPr lang="en-US"/>
          </a:p>
        </p:txBody>
      </p:sp>
    </p:spTree>
    <p:extLst>
      <p:ext uri="{BB962C8B-B14F-4D97-AF65-F5344CB8AC3E}">
        <p14:creationId xmlns:p14="http://schemas.microsoft.com/office/powerpoint/2010/main" val="27546885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Date Placeholder 3"/>
          <p:cNvSpPr>
            <a:spLocks noGrp="1"/>
          </p:cNvSpPr>
          <p:nvPr>
            <p:ph type="dt" idx="10"/>
          </p:nvPr>
        </p:nvSpPr>
        <p:spPr/>
        <p:txBody>
          <a:bodyPr/>
          <a:lstStyle/>
          <a:p>
            <a:fld id="{33BB8BD9-9BFF-5B48-AB3A-38755047D049}" type="datetime1">
              <a:rPr lang="en-US" smtClean="0"/>
              <a:t>7/8/2014</a:t>
            </a:fld>
            <a:endParaRPr lang="en-US"/>
          </a:p>
        </p:txBody>
      </p:sp>
      <p:sp>
        <p:nvSpPr>
          <p:cNvPr id="5" name="Slide Number Placeholder 4"/>
          <p:cNvSpPr>
            <a:spLocks noGrp="1"/>
          </p:cNvSpPr>
          <p:nvPr>
            <p:ph type="sldNum" sz="quarter" idx="11"/>
          </p:nvPr>
        </p:nvSpPr>
        <p:spPr/>
        <p:txBody>
          <a:bodyPr/>
          <a:lstStyle/>
          <a:p>
            <a:fld id="{150921FF-61D2-4803-8494-4519EE275740}" type="slidenum">
              <a:rPr lang="en-US" smtClean="0"/>
              <a:t>28</a:t>
            </a:fld>
            <a:endParaRPr lang="en-US"/>
          </a:p>
        </p:txBody>
      </p:sp>
    </p:spTree>
    <p:extLst>
      <p:ext uri="{BB962C8B-B14F-4D97-AF65-F5344CB8AC3E}">
        <p14:creationId xmlns:p14="http://schemas.microsoft.com/office/powerpoint/2010/main" val="27068687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smtClean="0"/>
              <a:t>To get the</a:t>
            </a:r>
            <a:r>
              <a:rPr lang="en-US" baseline="0" dirty="0" smtClean="0"/>
              <a:t> demo started and walk you through, we need “hands up” again of who has laptops to follow along in the demo. </a:t>
            </a:r>
          </a:p>
          <a:p>
            <a:r>
              <a:rPr lang="en-US" baseline="0" dirty="0" smtClean="0"/>
              <a:t>Count OFF – as soon as you have your number, use the top 2 lines to login.</a:t>
            </a:r>
          </a:p>
          <a:p>
            <a:r>
              <a:rPr lang="en-US" baseline="0" dirty="0" smtClean="0"/>
              <a:t>This is for today only – you’ll need to request an account from </a:t>
            </a:r>
            <a:r>
              <a:rPr lang="en-US" baseline="0" dirty="0" err="1" smtClean="0"/>
              <a:t>ARTstor</a:t>
            </a:r>
            <a:r>
              <a:rPr lang="en-US" baseline="0" dirty="0" smtClean="0"/>
              <a:t> through their support link to get a real account after today.</a:t>
            </a:r>
          </a:p>
          <a:p>
            <a:endParaRPr lang="en-US" baseline="0" dirty="0" smtClean="0"/>
          </a:p>
          <a:p>
            <a:endParaRPr lang="en-US" baseline="0" dirty="0" smtClean="0"/>
          </a:p>
          <a:p>
            <a:r>
              <a:rPr lang="en-US" baseline="0" dirty="0" smtClean="0"/>
              <a:t>We are specifically looking for ideas based on “first impressions” – and capturing that on video so we can review it later.  </a:t>
            </a:r>
          </a:p>
          <a:p>
            <a:endParaRPr lang="en-US" baseline="0" dirty="0" smtClean="0"/>
          </a:p>
          <a:p>
            <a:endParaRPr lang="en-US" dirty="0"/>
          </a:p>
        </p:txBody>
      </p:sp>
      <p:sp>
        <p:nvSpPr>
          <p:cNvPr id="4" name="Slide Number Placeholder 3"/>
          <p:cNvSpPr>
            <a:spLocks noGrp="1"/>
          </p:cNvSpPr>
          <p:nvPr>
            <p:ph type="sldNum" sz="quarter" idx="10"/>
          </p:nvPr>
        </p:nvSpPr>
        <p:spPr/>
        <p:txBody>
          <a:bodyPr/>
          <a:lstStyle/>
          <a:p>
            <a:fld id="{241A2216-CFCA-0949-AF86-29E2307E517C}" type="slidenum">
              <a:rPr lang="en-US" smtClean="0"/>
              <a:t>30</a:t>
            </a:fld>
            <a:endParaRPr lang="en-US"/>
          </a:p>
        </p:txBody>
      </p:sp>
    </p:spTree>
    <p:extLst>
      <p:ext uri="{BB962C8B-B14F-4D97-AF65-F5344CB8AC3E}">
        <p14:creationId xmlns:p14="http://schemas.microsoft.com/office/powerpoint/2010/main" val="2204319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21"/>
            <a:ext cx="7772400" cy="1102519"/>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2914650"/>
            <a:ext cx="6400800" cy="131445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2A5D6A-BA11-644A-975E-B3368FA527C2}" type="datetimeFigureOut">
              <a:rPr lang="en-US" smtClean="0"/>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E0EBE-E5CD-1949-B795-BCA6862FAFE6}" type="slidenum">
              <a:rPr lang="en-US" smtClean="0"/>
              <a:t>‹#›</a:t>
            </a:fld>
            <a:endParaRPr lang="en-US"/>
          </a:p>
        </p:txBody>
      </p:sp>
    </p:spTree>
    <p:extLst>
      <p:ext uri="{BB962C8B-B14F-4D97-AF65-F5344CB8AC3E}">
        <p14:creationId xmlns:p14="http://schemas.microsoft.com/office/powerpoint/2010/main" val="346090876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2A5D6A-BA11-644A-975E-B3368FA527C2}" type="datetimeFigureOut">
              <a:rPr lang="en-US" smtClean="0"/>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E0EBE-E5CD-1949-B795-BCA6862FAFE6}" type="slidenum">
              <a:rPr lang="en-US" smtClean="0"/>
              <a:t>‹#›</a:t>
            </a:fld>
            <a:endParaRPr lang="en-US"/>
          </a:p>
        </p:txBody>
      </p:sp>
    </p:spTree>
    <p:extLst>
      <p:ext uri="{BB962C8B-B14F-4D97-AF65-F5344CB8AC3E}">
        <p14:creationId xmlns:p14="http://schemas.microsoft.com/office/powerpoint/2010/main" val="326743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2A5D6A-BA11-644A-975E-B3368FA527C2}" type="datetimeFigureOut">
              <a:rPr lang="en-US" smtClean="0"/>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E0EBE-E5CD-1949-B795-BCA6862FAFE6}" type="slidenum">
              <a:rPr lang="en-US" smtClean="0"/>
              <a:t>‹#›</a:t>
            </a:fld>
            <a:endParaRPr lang="en-US"/>
          </a:p>
        </p:txBody>
      </p:sp>
    </p:spTree>
    <p:extLst>
      <p:ext uri="{BB962C8B-B14F-4D97-AF65-F5344CB8AC3E}">
        <p14:creationId xmlns:p14="http://schemas.microsoft.com/office/powerpoint/2010/main" val="19602877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200151"/>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2A5D6A-BA11-644A-975E-B3368FA527C2}" type="datetimeFigureOut">
              <a:rPr lang="en-US" smtClean="0"/>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E0EBE-E5CD-1949-B795-BCA6862FAFE6}" type="slidenum">
              <a:rPr lang="en-US" smtClean="0"/>
              <a:t>‹#›</a:t>
            </a:fld>
            <a:endParaRPr lang="en-US"/>
          </a:p>
        </p:txBody>
      </p:sp>
    </p:spTree>
    <p:extLst>
      <p:ext uri="{BB962C8B-B14F-4D97-AF65-F5344CB8AC3E}">
        <p14:creationId xmlns:p14="http://schemas.microsoft.com/office/powerpoint/2010/main" val="21611201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30"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30"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2A5D6A-BA11-644A-975E-B3368FA527C2}" type="datetimeFigureOut">
              <a:rPr lang="en-US" smtClean="0"/>
              <a:t>7/8/2014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AE0EBE-E5CD-1949-B795-BCA6862FAFE6}" type="slidenum">
              <a:rPr lang="en-US" smtClean="0"/>
              <a:t>‹#›</a:t>
            </a:fld>
            <a:endParaRPr lang="en-US"/>
          </a:p>
        </p:txBody>
      </p:sp>
    </p:spTree>
    <p:extLst>
      <p:ext uri="{BB962C8B-B14F-4D97-AF65-F5344CB8AC3E}">
        <p14:creationId xmlns:p14="http://schemas.microsoft.com/office/powerpoint/2010/main" val="345368652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2A5D6A-BA11-644A-975E-B3368FA527C2}" type="datetimeFigureOut">
              <a:rPr lang="en-US" smtClean="0"/>
              <a:t>7/8/2014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AE0EBE-E5CD-1949-B795-BCA6862FAFE6}" type="slidenum">
              <a:rPr lang="en-US" smtClean="0"/>
              <a:t>‹#›</a:t>
            </a:fld>
            <a:endParaRPr lang="en-US"/>
          </a:p>
        </p:txBody>
      </p:sp>
    </p:spTree>
    <p:extLst>
      <p:ext uri="{BB962C8B-B14F-4D97-AF65-F5344CB8AC3E}">
        <p14:creationId xmlns:p14="http://schemas.microsoft.com/office/powerpoint/2010/main" val="5633121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2A5D6A-BA11-644A-975E-B3368FA527C2}" type="datetimeFigureOut">
              <a:rPr lang="en-US" smtClean="0"/>
              <a:t>7/8/2014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AE0EBE-E5CD-1949-B795-BCA6862FAFE6}" type="slidenum">
              <a:rPr lang="en-US" smtClean="0"/>
              <a:t>‹#›</a:t>
            </a:fld>
            <a:endParaRPr lang="en-US"/>
          </a:p>
        </p:txBody>
      </p:sp>
    </p:spTree>
    <p:extLst>
      <p:ext uri="{BB962C8B-B14F-4D97-AF65-F5344CB8AC3E}">
        <p14:creationId xmlns:p14="http://schemas.microsoft.com/office/powerpoint/2010/main" val="13798636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04787"/>
            <a:ext cx="3008313" cy="871538"/>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04790"/>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5" y="1076328"/>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2A5D6A-BA11-644A-975E-B3368FA527C2}" type="datetimeFigureOut">
              <a:rPr lang="en-US" smtClean="0"/>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E0EBE-E5CD-1949-B795-BCA6862FAFE6}" type="slidenum">
              <a:rPr lang="en-US" smtClean="0"/>
              <a:t>‹#›</a:t>
            </a:fld>
            <a:endParaRPr lang="en-US"/>
          </a:p>
        </p:txBody>
      </p:sp>
    </p:spTree>
    <p:extLst>
      <p:ext uri="{BB962C8B-B14F-4D97-AF65-F5344CB8AC3E}">
        <p14:creationId xmlns:p14="http://schemas.microsoft.com/office/powerpoint/2010/main" val="416892462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1"/>
            <a:ext cx="5486400" cy="425054"/>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4025505"/>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2A5D6A-BA11-644A-975E-B3368FA527C2}" type="datetimeFigureOut">
              <a:rPr lang="en-US" smtClean="0"/>
              <a:t>7/8/2014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AE0EBE-E5CD-1949-B795-BCA6862FAFE6}" type="slidenum">
              <a:rPr lang="en-US" smtClean="0"/>
              <a:t>‹#›</a:t>
            </a:fld>
            <a:endParaRPr lang="en-US"/>
          </a:p>
        </p:txBody>
      </p:sp>
    </p:spTree>
    <p:extLst>
      <p:ext uri="{BB962C8B-B14F-4D97-AF65-F5344CB8AC3E}">
        <p14:creationId xmlns:p14="http://schemas.microsoft.com/office/powerpoint/2010/main" val="28431992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2A5D6A-BA11-644A-975E-B3368FA527C2}" type="datetimeFigureOut">
              <a:rPr lang="en-US" smtClean="0"/>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E0EBE-E5CD-1949-B795-BCA6862FAFE6}" type="slidenum">
              <a:rPr lang="en-US" smtClean="0"/>
              <a:t>‹#›</a:t>
            </a:fld>
            <a:endParaRPr lang="en-US"/>
          </a:p>
        </p:txBody>
      </p:sp>
    </p:spTree>
    <p:extLst>
      <p:ext uri="{BB962C8B-B14F-4D97-AF65-F5344CB8AC3E}">
        <p14:creationId xmlns:p14="http://schemas.microsoft.com/office/powerpoint/2010/main" val="11157255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05980"/>
            <a:ext cx="2057400" cy="4388644"/>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05980"/>
            <a:ext cx="6019800" cy="43886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2A5D6A-BA11-644A-975E-B3368FA527C2}" type="datetimeFigureOut">
              <a:rPr lang="en-US" smtClean="0"/>
              <a:t>7/8/2014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AE0EBE-E5CD-1949-B795-BCA6862FAFE6}" type="slidenum">
              <a:rPr lang="en-US" smtClean="0"/>
              <a:t>‹#›</a:t>
            </a:fld>
            <a:endParaRPr lang="en-US"/>
          </a:p>
        </p:txBody>
      </p:sp>
    </p:spTree>
    <p:extLst>
      <p:ext uri="{BB962C8B-B14F-4D97-AF65-F5344CB8AC3E}">
        <p14:creationId xmlns:p14="http://schemas.microsoft.com/office/powerpoint/2010/main" val="182238395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ody Slide">
    <p:spTree>
      <p:nvGrpSpPr>
        <p:cNvPr id="1" name=""/>
        <p:cNvGrpSpPr/>
        <p:nvPr/>
      </p:nvGrpSpPr>
      <p:grpSpPr>
        <a:xfrm>
          <a:off x="0" y="0"/>
          <a:ext cx="0" cy="0"/>
          <a:chOff x="0" y="0"/>
          <a:chExt cx="0" cy="0"/>
        </a:xfrm>
      </p:grpSpPr>
      <p:sp>
        <p:nvSpPr>
          <p:cNvPr id="2" name="Title 1"/>
          <p:cNvSpPr>
            <a:spLocks noGrp="1"/>
          </p:cNvSpPr>
          <p:nvPr>
            <p:ph type="title"/>
          </p:nvPr>
        </p:nvSpPr>
        <p:spPr>
          <a:xfrm>
            <a:off x="457200" y="430696"/>
            <a:ext cx="8158162" cy="496958"/>
          </a:xfrm>
          <a:prstGeom prst="rect">
            <a:avLst/>
          </a:prstGeom>
        </p:spPr>
        <p:txBody>
          <a:bodyPr vert="horz"/>
          <a:lstStyle>
            <a:lvl1pPr algn="l">
              <a:lnSpc>
                <a:spcPts val="4000"/>
              </a:lnSpc>
              <a:defRPr sz="4000">
                <a:solidFill>
                  <a:schemeClr val="bg2">
                    <a:lumMod val="50000"/>
                  </a:schemeClr>
                </a:solidFill>
                <a:latin typeface="Arial" pitchFamily="34" charset="0"/>
                <a:cs typeface="Arial" pitchFamily="34" charset="0"/>
              </a:defRPr>
            </a:lvl1pPr>
          </a:lstStyle>
          <a:p>
            <a:r>
              <a:rPr lang="en-US" dirty="0" smtClean="0"/>
              <a:t>Click to edit Master title style</a:t>
            </a:r>
            <a:endParaRPr lang="en-US" dirty="0"/>
          </a:p>
        </p:txBody>
      </p:sp>
      <p:sp>
        <p:nvSpPr>
          <p:cNvPr id="4" name="Content Placeholder 3"/>
          <p:cNvSpPr>
            <a:spLocks noGrp="1"/>
          </p:cNvSpPr>
          <p:nvPr>
            <p:ph sz="quarter" idx="10"/>
          </p:nvPr>
        </p:nvSpPr>
        <p:spPr>
          <a:xfrm>
            <a:off x="457205" y="927656"/>
            <a:ext cx="8158163" cy="3602675"/>
          </a:xfrm>
          <a:prstGeom prst="rect">
            <a:avLst/>
          </a:prstGeom>
        </p:spPr>
        <p:txBody>
          <a:bodyPr vert="horz"/>
          <a:lstStyle>
            <a:lvl1pPr marL="342900" indent="-342900">
              <a:lnSpc>
                <a:spcPts val="4000"/>
              </a:lnSpc>
              <a:buClr>
                <a:schemeClr val="bg2">
                  <a:lumMod val="50000"/>
                </a:schemeClr>
              </a:buClr>
              <a:buFont typeface="Wingdings" charset="2"/>
              <a:buChar char="§"/>
              <a:defRPr sz="2400">
                <a:solidFill>
                  <a:schemeClr val="bg2">
                    <a:lumMod val="25000"/>
                  </a:schemeClr>
                </a:solidFill>
                <a:latin typeface="Arial" pitchFamily="34" charset="0"/>
                <a:cs typeface="Arial" pitchFamily="34" charset="0"/>
              </a:defRPr>
            </a:lvl1pPr>
            <a:lvl2pPr marL="742950" indent="-285750">
              <a:lnSpc>
                <a:spcPts val="4000"/>
              </a:lnSpc>
              <a:buClr>
                <a:schemeClr val="bg2">
                  <a:lumMod val="50000"/>
                </a:schemeClr>
              </a:buClr>
              <a:buFont typeface="Wingdings" charset="2"/>
              <a:buChar char="§"/>
              <a:defRPr sz="2400">
                <a:solidFill>
                  <a:schemeClr val="bg2">
                    <a:lumMod val="25000"/>
                  </a:schemeClr>
                </a:solidFill>
                <a:latin typeface="Arial" pitchFamily="34" charset="0"/>
                <a:cs typeface="Arial" pitchFamily="34" charset="0"/>
              </a:defRPr>
            </a:lvl2pPr>
            <a:lvl3pPr marL="1143000" indent="-228600">
              <a:lnSpc>
                <a:spcPts val="4000"/>
              </a:lnSpc>
              <a:buClr>
                <a:schemeClr val="bg2">
                  <a:lumMod val="50000"/>
                </a:schemeClr>
              </a:buClr>
              <a:buFont typeface="Wingdings" charset="2"/>
              <a:buChar char="§"/>
              <a:defRPr sz="2400">
                <a:solidFill>
                  <a:schemeClr val="bg2">
                    <a:lumMod val="25000"/>
                  </a:schemeClr>
                </a:solidFill>
                <a:latin typeface="Arial" pitchFamily="34" charset="0"/>
                <a:cs typeface="Arial" pitchFamily="34" charset="0"/>
              </a:defRPr>
            </a:lvl3pPr>
            <a:lvl4pPr marL="1600200" indent="-228600">
              <a:lnSpc>
                <a:spcPts val="4000"/>
              </a:lnSpc>
              <a:buClr>
                <a:schemeClr val="bg2">
                  <a:lumMod val="50000"/>
                </a:schemeClr>
              </a:buClr>
              <a:buFont typeface="Wingdings" charset="2"/>
              <a:buChar char="§"/>
              <a:defRPr sz="2400">
                <a:solidFill>
                  <a:schemeClr val="bg2">
                    <a:lumMod val="25000"/>
                  </a:schemeClr>
                </a:solidFill>
                <a:latin typeface="Arial" pitchFamily="34" charset="0"/>
                <a:cs typeface="Arial" pitchFamily="34" charset="0"/>
              </a:defRPr>
            </a:lvl4pPr>
            <a:lvl5pPr marL="2057400" indent="-228600">
              <a:lnSpc>
                <a:spcPts val="4000"/>
              </a:lnSpc>
              <a:buClr>
                <a:schemeClr val="bg2">
                  <a:lumMod val="50000"/>
                </a:schemeClr>
              </a:buClr>
              <a:buFont typeface="Wingdings" charset="2"/>
              <a:buChar char="§"/>
              <a:defRPr sz="2400">
                <a:solidFill>
                  <a:schemeClr val="bg2">
                    <a:lumMod val="25000"/>
                  </a:schemeClr>
                </a:solidFill>
                <a:latin typeface="Arial" pitchFamily="34" charset="0"/>
                <a:cs typeface="Arial" pitchFamily="34" charset="0"/>
              </a:defRPr>
            </a:lvl5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Date Placeholder 9"/>
          <p:cNvSpPr>
            <a:spLocks noGrp="1"/>
          </p:cNvSpPr>
          <p:nvPr>
            <p:ph type="dt" sz="half" idx="11"/>
          </p:nvPr>
        </p:nvSpPr>
        <p:spPr/>
        <p:txBody>
          <a:bodyPr/>
          <a:lstStyle/>
          <a:p>
            <a:fld id="{812A5D6A-BA11-644A-975E-B3368FA527C2}" type="datetimeFigureOut">
              <a:rPr lang="en-US" smtClean="0"/>
              <a:t>7/8/2014</a:t>
            </a:fld>
            <a:endParaRPr lang="en-US"/>
          </a:p>
        </p:txBody>
      </p:sp>
      <p:sp>
        <p:nvSpPr>
          <p:cNvPr id="11" name="Footer Placeholder 10"/>
          <p:cNvSpPr>
            <a:spLocks noGrp="1"/>
          </p:cNvSpPr>
          <p:nvPr>
            <p:ph type="ftr" sz="quarter" idx="12"/>
          </p:nvPr>
        </p:nvSpPr>
        <p:spPr/>
        <p:txBody>
          <a:bodyPr/>
          <a:lstStyle/>
          <a:p>
            <a:endParaRPr lang="en-US" dirty="0"/>
          </a:p>
        </p:txBody>
      </p:sp>
      <p:sp>
        <p:nvSpPr>
          <p:cNvPr id="12" name="Slide Number Placeholder 11"/>
          <p:cNvSpPr>
            <a:spLocks noGrp="1"/>
          </p:cNvSpPr>
          <p:nvPr>
            <p:ph type="sldNum" sz="quarter" idx="13"/>
          </p:nvPr>
        </p:nvSpPr>
        <p:spPr/>
        <p:txBody>
          <a:bodyPr/>
          <a:lstStyle/>
          <a:p>
            <a:endParaRPr lang="en-US" dirty="0"/>
          </a:p>
        </p:txBody>
      </p:sp>
    </p:spTree>
    <p:extLst>
      <p:ext uri="{BB962C8B-B14F-4D97-AF65-F5344CB8AC3E}">
        <p14:creationId xmlns:p14="http://schemas.microsoft.com/office/powerpoint/2010/main" val="289135994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EDU Body A">
    <p:spTree>
      <p:nvGrpSpPr>
        <p:cNvPr id="1" name=""/>
        <p:cNvGrpSpPr/>
        <p:nvPr/>
      </p:nvGrpSpPr>
      <p:grpSpPr>
        <a:xfrm>
          <a:off x="0" y="0"/>
          <a:ext cx="0" cy="0"/>
          <a:chOff x="0" y="0"/>
          <a:chExt cx="0" cy="0"/>
        </a:xfrm>
      </p:grpSpPr>
      <p:sp>
        <p:nvSpPr>
          <p:cNvPr id="4" name="Title 1"/>
          <p:cNvSpPr>
            <a:spLocks noGrp="1"/>
          </p:cNvSpPr>
          <p:nvPr>
            <p:ph type="title" hasCustomPrompt="1"/>
          </p:nvPr>
        </p:nvSpPr>
        <p:spPr>
          <a:xfrm>
            <a:off x="606829" y="254007"/>
            <a:ext cx="8021782" cy="547478"/>
          </a:xfrm>
          <a:prstGeom prst="rect">
            <a:avLst/>
          </a:prstGeom>
        </p:spPr>
        <p:txBody>
          <a:bodyPr anchor="t"/>
          <a:lstStyle>
            <a:lvl1pPr algn="l">
              <a:defRPr sz="3600" b="0" cap="none">
                <a:solidFill>
                  <a:schemeClr val="tx1">
                    <a:lumMod val="75000"/>
                    <a:lumOff val="25000"/>
                  </a:schemeClr>
                </a:solidFill>
                <a:latin typeface="Arial"/>
                <a:cs typeface="Arial"/>
              </a:defRPr>
            </a:lvl1pPr>
          </a:lstStyle>
          <a:p>
            <a:r>
              <a:rPr lang="en-US" dirty="0" smtClean="0"/>
              <a:t>Section Header</a:t>
            </a:r>
            <a:endParaRPr lang="en-US" dirty="0"/>
          </a:p>
        </p:txBody>
      </p:sp>
      <p:sp>
        <p:nvSpPr>
          <p:cNvPr id="9" name="Content Placeholder 2"/>
          <p:cNvSpPr>
            <a:spLocks noGrp="1"/>
          </p:cNvSpPr>
          <p:nvPr>
            <p:ph idx="1" hasCustomPrompt="1"/>
          </p:nvPr>
        </p:nvSpPr>
        <p:spPr>
          <a:xfrm>
            <a:off x="606830" y="1028700"/>
            <a:ext cx="8079971" cy="3409949"/>
          </a:xfrm>
          <a:prstGeom prst="rect">
            <a:avLst/>
          </a:prstGeom>
        </p:spPr>
        <p:txBody>
          <a:bodyPr/>
          <a:lstStyle>
            <a:lvl1pPr marL="457200" indent="-457200">
              <a:buClr>
                <a:srgbClr val="B20838"/>
              </a:buClr>
              <a:buFont typeface="Wingdings" pitchFamily="2" charset="2"/>
              <a:buChar char="§"/>
              <a:defRPr sz="3000" baseline="0">
                <a:solidFill>
                  <a:schemeClr val="tx1">
                    <a:lumMod val="75000"/>
                    <a:lumOff val="25000"/>
                  </a:schemeClr>
                </a:solidFill>
                <a:latin typeface="Arial"/>
                <a:cs typeface="Arial"/>
              </a:defRPr>
            </a:lvl1pPr>
            <a:lvl2pPr marL="914400" indent="-457200">
              <a:buClr>
                <a:srgbClr val="B20838"/>
              </a:buClr>
              <a:buFont typeface="Wingdings" pitchFamily="2" charset="2"/>
              <a:buChar char="§"/>
              <a:defRPr sz="2700">
                <a:solidFill>
                  <a:schemeClr val="tx1">
                    <a:lumMod val="75000"/>
                    <a:lumOff val="25000"/>
                  </a:schemeClr>
                </a:solidFill>
                <a:latin typeface="Arial"/>
                <a:cs typeface="Arial"/>
              </a:defRPr>
            </a:lvl2pPr>
            <a:lvl3pPr marL="1257300" indent="-342900">
              <a:buClr>
                <a:srgbClr val="B20838"/>
              </a:buClr>
              <a:buFont typeface="Wingdings" pitchFamily="2" charset="2"/>
              <a:buChar char="§"/>
              <a:defRPr sz="2400">
                <a:solidFill>
                  <a:schemeClr val="tx1">
                    <a:lumMod val="75000"/>
                    <a:lumOff val="25000"/>
                  </a:schemeClr>
                </a:solidFill>
                <a:latin typeface="Arial"/>
                <a:cs typeface="Arial"/>
              </a:defRPr>
            </a:lvl3pPr>
            <a:lvl4pPr marL="1714500" indent="-342900">
              <a:buClr>
                <a:srgbClr val="B20838"/>
              </a:buClr>
              <a:buFont typeface="Wingdings" pitchFamily="2" charset="2"/>
              <a:buChar char="§"/>
              <a:defRPr sz="2100">
                <a:solidFill>
                  <a:schemeClr val="tx1">
                    <a:lumMod val="75000"/>
                    <a:lumOff val="25000"/>
                  </a:schemeClr>
                </a:solidFill>
                <a:latin typeface="Arial"/>
                <a:cs typeface="Arial"/>
              </a:defRPr>
            </a:lvl4pPr>
            <a:lvl5pPr marL="2114550" indent="-285750">
              <a:buClr>
                <a:srgbClr val="B20838"/>
              </a:buClr>
              <a:buFont typeface="Wingdings" pitchFamily="2" charset="2"/>
              <a:buChar char="§"/>
              <a:defRPr sz="1800">
                <a:solidFill>
                  <a:schemeClr val="tx1">
                    <a:lumMod val="75000"/>
                    <a:lumOff val="25000"/>
                  </a:schemeClr>
                </a:solidFill>
                <a:latin typeface="Arial"/>
                <a:cs typeface="Arial"/>
              </a:defRPr>
            </a:lvl5pPr>
          </a:lstStyle>
          <a:p>
            <a:pPr lvl="0"/>
            <a:r>
              <a:rPr lang="en-US" dirty="0" smtClean="0"/>
              <a:t>Body Text</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7314573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457200" y="4767264"/>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812A5D6A-BA11-644A-975E-B3368FA527C2}" type="datetimeFigureOut">
              <a:rPr lang="en-US" smtClean="0"/>
              <a:t>7/8/2014</a:t>
            </a:fld>
            <a:endParaRPr lang="en-US"/>
          </a:p>
        </p:txBody>
      </p:sp>
      <p:sp>
        <p:nvSpPr>
          <p:cNvPr id="5" name="Footer Placeholder 4"/>
          <p:cNvSpPr>
            <a:spLocks noGrp="1"/>
          </p:cNvSpPr>
          <p:nvPr>
            <p:ph type="ftr" sz="quarter" idx="3"/>
          </p:nvPr>
        </p:nvSpPr>
        <p:spPr>
          <a:xfrm>
            <a:off x="3124200" y="4767264"/>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4767264"/>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4EAE0EBE-E5CD-1949-B795-BCA6862FAFE6}" type="slidenum">
              <a:rPr lang="en-US" smtClean="0"/>
              <a:t>‹#›</a:t>
            </a:fld>
            <a:endParaRPr lang="en-US"/>
          </a:p>
        </p:txBody>
      </p:sp>
    </p:spTree>
    <p:extLst>
      <p:ext uri="{BB962C8B-B14F-4D97-AF65-F5344CB8AC3E}">
        <p14:creationId xmlns:p14="http://schemas.microsoft.com/office/powerpoint/2010/main" val="2087523068"/>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 id="2147483692" r:id="rId12"/>
    <p:sldLayoutId id="2147483693"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xml"/><Relationship Id="rId1" Type="http://schemas.openxmlformats.org/officeDocument/2006/relationships/slideLayout" Target="../slideLayouts/slideLayout1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1.gif"/><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12.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12.xml"/><Relationship Id="rId4" Type="http://schemas.openxmlformats.org/officeDocument/2006/relationships/image" Target="../media/image18.png"/></Relationships>
</file>

<file path=ppt/slides/_rels/slide16.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16.png"/><Relationship Id="rId7"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1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25.png"/><Relationship Id="rId4" Type="http://schemas.openxmlformats.org/officeDocument/2006/relationships/image" Target="../media/image19.png"/><Relationship Id="rId9" Type="http://schemas.openxmlformats.org/officeDocument/2006/relationships/image" Target="../media/image24.png"/></Relationships>
</file>

<file path=ppt/slides/_rels/slide17.xml.rels><?xml version="1.0" encoding="UTF-8" standalone="yes"?>
<Relationships xmlns="http://schemas.openxmlformats.org/package/2006/relationships"><Relationship Id="rId3" Type="http://schemas.openxmlformats.org/officeDocument/2006/relationships/hyperlink" Target="http://suny.edu/flexspace" TargetMode="External"/><Relationship Id="rId2" Type="http://schemas.openxmlformats.org/officeDocument/2006/relationships/notesSlide" Target="../notesSlides/notesSlide8.xml"/><Relationship Id="rId1" Type="http://schemas.openxmlformats.org/officeDocument/2006/relationships/slideLayout" Target="../slideLayouts/slideLayout12.xml"/><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12.xml"/><Relationship Id="rId4" Type="http://schemas.openxmlformats.org/officeDocument/2006/relationships/image" Target="../media/image29.png"/></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2.xml"/><Relationship Id="rId1" Type="http://schemas.openxmlformats.org/officeDocument/2006/relationships/slideLayout" Target="../slideLayouts/slideLayout12.xml"/><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5" name="Picture 4" descr="FLEXspace.gif"/>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1376428" y="369674"/>
            <a:ext cx="6446762" cy="1624227"/>
          </a:xfrm>
          <a:prstGeom prst="rect">
            <a:avLst/>
          </a:prstGeom>
        </p:spPr>
      </p:pic>
      <p:sp>
        <p:nvSpPr>
          <p:cNvPr id="6" name="Title 1"/>
          <p:cNvSpPr>
            <a:spLocks noGrp="1"/>
          </p:cNvSpPr>
          <p:nvPr>
            <p:ph type="title"/>
          </p:nvPr>
        </p:nvSpPr>
        <p:spPr>
          <a:xfrm>
            <a:off x="1931381" y="1784695"/>
            <a:ext cx="5941085" cy="496958"/>
          </a:xfrm>
        </p:spPr>
        <p:txBody>
          <a:bodyPr>
            <a:normAutofit fontScale="90000"/>
          </a:bodyPr>
          <a:lstStyle/>
          <a:p>
            <a:r>
              <a:rPr lang="en-US" sz="3200" b="1" dirty="0" smtClean="0"/>
              <a:t> </a:t>
            </a:r>
            <a:endParaRPr lang="en-US" sz="3200" b="1" dirty="0"/>
          </a:p>
        </p:txBody>
      </p:sp>
      <p:sp>
        <p:nvSpPr>
          <p:cNvPr id="14" name="Title 1"/>
          <p:cNvSpPr txBox="1">
            <a:spLocks/>
          </p:cNvSpPr>
          <p:nvPr/>
        </p:nvSpPr>
        <p:spPr>
          <a:xfrm>
            <a:off x="523411" y="2936160"/>
            <a:ext cx="7281323" cy="1500566"/>
          </a:xfrm>
          <a:prstGeom prst="rect">
            <a:avLst/>
          </a:prstGeom>
        </p:spPr>
        <p:txBody>
          <a:bodyPr vert="horz"/>
          <a:lstStyle>
            <a:lvl1pPr algn="l" defTabSz="457200" rtl="0" eaLnBrk="1" latinLnBrk="0" hangingPunct="1">
              <a:lnSpc>
                <a:spcPts val="4000"/>
              </a:lnSpc>
              <a:spcBef>
                <a:spcPct val="0"/>
              </a:spcBef>
              <a:buNone/>
              <a:defRPr sz="4000" kern="1200">
                <a:solidFill>
                  <a:srgbClr val="B7002B"/>
                </a:solidFill>
                <a:latin typeface="Arial" pitchFamily="34" charset="0"/>
                <a:ea typeface="+mj-ea"/>
                <a:cs typeface="Arial" pitchFamily="34" charset="0"/>
              </a:defRPr>
            </a:lvl1pPr>
          </a:lstStyle>
          <a:p>
            <a:pPr algn="r">
              <a:lnSpc>
                <a:spcPct val="110000"/>
              </a:lnSpc>
            </a:pPr>
            <a:r>
              <a:rPr lang="en-US" sz="2000" b="1" dirty="0" smtClean="0">
                <a:solidFill>
                  <a:schemeClr val="accent1">
                    <a:lumMod val="75000"/>
                  </a:schemeClr>
                </a:solidFill>
              </a:rPr>
              <a:t>Mark McCallister</a:t>
            </a:r>
          </a:p>
          <a:p>
            <a:pPr algn="r">
              <a:lnSpc>
                <a:spcPct val="110000"/>
              </a:lnSpc>
            </a:pPr>
            <a:r>
              <a:rPr lang="en-US" sz="1800" b="1" dirty="0" smtClean="0">
                <a:solidFill>
                  <a:schemeClr val="accent1">
                    <a:lumMod val="75000"/>
                  </a:schemeClr>
                </a:solidFill>
              </a:rPr>
              <a:t>Associate Director, UFIT Office of Academic Technology</a:t>
            </a:r>
          </a:p>
          <a:p>
            <a:pPr algn="r">
              <a:lnSpc>
                <a:spcPct val="110000"/>
              </a:lnSpc>
            </a:pPr>
            <a:r>
              <a:rPr lang="en-US" sz="1800" b="1" dirty="0" smtClean="0">
                <a:solidFill>
                  <a:schemeClr val="accent1">
                    <a:lumMod val="75000"/>
                  </a:schemeClr>
                </a:solidFill>
              </a:rPr>
              <a:t>University of Florida</a:t>
            </a:r>
          </a:p>
          <a:p>
            <a:pPr algn="r">
              <a:lnSpc>
                <a:spcPct val="110000"/>
              </a:lnSpc>
            </a:pPr>
            <a:r>
              <a:rPr lang="en-US" sz="1800" b="1" dirty="0" smtClean="0"/>
              <a:t> </a:t>
            </a:r>
            <a:endParaRPr lang="en-US" sz="1800" b="1" dirty="0"/>
          </a:p>
        </p:txBody>
      </p:sp>
    </p:spTree>
    <p:extLst>
      <p:ext uri="{BB962C8B-B14F-4D97-AF65-F5344CB8AC3E}">
        <p14:creationId xmlns:p14="http://schemas.microsoft.com/office/powerpoint/2010/main" val="100640416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Agenda</a:t>
            </a:r>
            <a:endParaRPr lang="en-US" dirty="0"/>
          </a:p>
        </p:txBody>
      </p:sp>
      <p:sp>
        <p:nvSpPr>
          <p:cNvPr id="3" name="Content Placeholder 2"/>
          <p:cNvSpPr>
            <a:spLocks noGrp="1"/>
          </p:cNvSpPr>
          <p:nvPr>
            <p:ph sz="quarter" idx="10"/>
          </p:nvPr>
        </p:nvSpPr>
        <p:spPr/>
        <p:txBody>
          <a:bodyPr/>
          <a:lstStyle/>
          <a:p>
            <a:endParaRPr lang="en-US" dirty="0" smtClean="0"/>
          </a:p>
          <a:p>
            <a:r>
              <a:rPr lang="en-US" dirty="0" smtClean="0"/>
              <a:t>Context</a:t>
            </a:r>
          </a:p>
          <a:p>
            <a:r>
              <a:rPr lang="en-US" dirty="0" err="1" smtClean="0"/>
              <a:t>FLEXSpace</a:t>
            </a:r>
            <a:endParaRPr lang="en-US" dirty="0" smtClean="0"/>
          </a:p>
          <a:p>
            <a:r>
              <a:rPr lang="en-US" dirty="0" smtClean="0"/>
              <a:t>Learning Space Rating System</a:t>
            </a:r>
          </a:p>
          <a:p>
            <a:pPr lvl="1"/>
            <a:endParaRPr lang="en-US" dirty="0"/>
          </a:p>
        </p:txBody>
      </p:sp>
    </p:spTree>
    <p:extLst>
      <p:ext uri="{BB962C8B-B14F-4D97-AF65-F5344CB8AC3E}">
        <p14:creationId xmlns:p14="http://schemas.microsoft.com/office/powerpoint/2010/main" val="99269238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Higher Education in the U.S.</a:t>
            </a:r>
            <a:endParaRPr lang="en-US" dirty="0"/>
          </a:p>
        </p:txBody>
      </p:sp>
      <p:graphicFrame>
        <p:nvGraphicFramePr>
          <p:cNvPr id="4" name="Content Placeholder 3"/>
          <p:cNvGraphicFramePr>
            <a:graphicFrameLocks noGrp="1"/>
          </p:cNvGraphicFramePr>
          <p:nvPr>
            <p:ph sz="quarter" idx="10"/>
            <p:extLst>
              <p:ext uri="{D42A27DB-BD31-4B8C-83A1-F6EECF244321}">
                <p14:modId xmlns:p14="http://schemas.microsoft.com/office/powerpoint/2010/main" val="1444860007"/>
              </p:ext>
            </p:extLst>
          </p:nvPr>
        </p:nvGraphicFramePr>
        <p:xfrm>
          <a:off x="457197" y="963767"/>
          <a:ext cx="8382005" cy="1818641"/>
        </p:xfrm>
        <a:graphic>
          <a:graphicData uri="http://schemas.openxmlformats.org/drawingml/2006/table">
            <a:tbl>
              <a:tblPr firstRow="1" bandRow="1">
                <a:tableStyleId>{5C22544A-7EE6-4342-B048-85BDC9FD1C3A}</a:tableStyleId>
              </a:tblPr>
              <a:tblGrid>
                <a:gridCol w="1676401"/>
                <a:gridCol w="1676401"/>
                <a:gridCol w="1676401"/>
                <a:gridCol w="1676401"/>
                <a:gridCol w="1676401"/>
              </a:tblGrid>
              <a:tr h="705073">
                <a:tc>
                  <a:txBody>
                    <a:bodyPr/>
                    <a:lstStyle/>
                    <a:p>
                      <a:endParaRPr lang="en-US" dirty="0"/>
                    </a:p>
                  </a:txBody>
                  <a:tcPr/>
                </a:tc>
                <a:tc>
                  <a:txBody>
                    <a:bodyPr/>
                    <a:lstStyle/>
                    <a:p>
                      <a:r>
                        <a:rPr lang="en-US" dirty="0" smtClean="0"/>
                        <a:t>Public</a:t>
                      </a:r>
                      <a:endParaRPr lang="en-US" dirty="0"/>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Private</a:t>
                      </a:r>
                      <a:r>
                        <a:rPr lang="en-US" baseline="0" dirty="0" smtClean="0"/>
                        <a:t> </a:t>
                      </a:r>
                      <a:br>
                        <a:rPr lang="en-US" baseline="0" dirty="0" smtClean="0"/>
                      </a:br>
                      <a:r>
                        <a:rPr lang="en-US" baseline="0" dirty="0" smtClean="0"/>
                        <a:t>Not For Profit</a:t>
                      </a:r>
                      <a:endParaRPr lang="en-US" dirty="0" smtClean="0"/>
                    </a:p>
                  </a:txBody>
                  <a:tcPr/>
                </a:tc>
                <a:tc>
                  <a:txBody>
                    <a:bodyPr/>
                    <a:lstStyle/>
                    <a:p>
                      <a:r>
                        <a:rPr lang="en-US" dirty="0" smtClean="0"/>
                        <a:t>Private</a:t>
                      </a:r>
                      <a:br>
                        <a:rPr lang="en-US" dirty="0" smtClean="0"/>
                      </a:br>
                      <a:r>
                        <a:rPr lang="en-US" dirty="0" smtClean="0"/>
                        <a:t>For Profit</a:t>
                      </a:r>
                      <a:endParaRPr lang="en-US" dirty="0"/>
                    </a:p>
                  </a:txBody>
                  <a:tcPr/>
                </a:tc>
                <a:tc>
                  <a:txBody>
                    <a:bodyPr/>
                    <a:lstStyle/>
                    <a:p>
                      <a:r>
                        <a:rPr lang="en-US" dirty="0" smtClean="0"/>
                        <a:t>All Institutions</a:t>
                      </a:r>
                      <a:endParaRPr lang="en-US" dirty="0"/>
                    </a:p>
                  </a:txBody>
                  <a:tcPr/>
                </a:tc>
              </a:tr>
              <a:tr h="705073">
                <a:tc>
                  <a:txBody>
                    <a:bodyPr/>
                    <a:lstStyle/>
                    <a:p>
                      <a:r>
                        <a:rPr lang="en-US" dirty="0" smtClean="0"/>
                        <a:t>Number</a:t>
                      </a:r>
                      <a:r>
                        <a:rPr lang="en-US" baseline="0" dirty="0" smtClean="0"/>
                        <a:t> of Institutions</a:t>
                      </a:r>
                      <a:endParaRPr lang="en-US" dirty="0" smtClean="0"/>
                    </a:p>
                  </a:txBody>
                  <a:tcPr/>
                </a:tc>
                <a:tc>
                  <a:txBody>
                    <a:bodyPr/>
                    <a:lstStyle/>
                    <a:p>
                      <a:r>
                        <a:rPr lang="en-US" dirty="0" smtClean="0"/>
                        <a:t>1704</a:t>
                      </a:r>
                      <a:endParaRPr lang="en-US" dirty="0"/>
                    </a:p>
                  </a:txBody>
                  <a:tcPr/>
                </a:tc>
                <a:tc>
                  <a:txBody>
                    <a:bodyPr/>
                    <a:lstStyle/>
                    <a:p>
                      <a:r>
                        <a:rPr lang="en-US" dirty="0" smtClean="0"/>
                        <a:t>1714</a:t>
                      </a:r>
                      <a:endParaRPr lang="en-US" dirty="0"/>
                    </a:p>
                  </a:txBody>
                  <a:tcPr/>
                </a:tc>
                <a:tc>
                  <a:txBody>
                    <a:bodyPr/>
                    <a:lstStyle/>
                    <a:p>
                      <a:r>
                        <a:rPr lang="en-US" dirty="0" smtClean="0"/>
                        <a:t>1216</a:t>
                      </a:r>
                      <a:endParaRPr lang="en-US" dirty="0"/>
                    </a:p>
                  </a:txBody>
                  <a:tcPr/>
                </a:tc>
                <a:tc>
                  <a:txBody>
                    <a:bodyPr/>
                    <a:lstStyle/>
                    <a:p>
                      <a:r>
                        <a:rPr lang="en-US" dirty="0" smtClean="0"/>
                        <a:t>4634</a:t>
                      </a:r>
                      <a:endParaRPr lang="en-US" dirty="0"/>
                    </a:p>
                  </a:txBody>
                  <a:tcPr/>
                </a:tc>
              </a:tr>
              <a:tr h="408495">
                <a:tc>
                  <a:txBody>
                    <a:bodyPr/>
                    <a:lstStyle/>
                    <a:p>
                      <a:r>
                        <a:rPr lang="en-US" dirty="0" smtClean="0"/>
                        <a:t>Avg.</a:t>
                      </a:r>
                      <a:r>
                        <a:rPr lang="en-US" baseline="0" dirty="0" smtClean="0"/>
                        <a:t> Enrolment</a:t>
                      </a:r>
                      <a:endParaRPr lang="en-US" dirty="0" smtClean="0"/>
                    </a:p>
                  </a:txBody>
                  <a:tcPr/>
                </a:tc>
                <a:tc>
                  <a:txBody>
                    <a:bodyPr/>
                    <a:lstStyle/>
                    <a:p>
                      <a:r>
                        <a:rPr lang="en-US" dirty="0" smtClean="0"/>
                        <a:t>8749</a:t>
                      </a:r>
                      <a:endParaRPr lang="en-US" dirty="0"/>
                    </a:p>
                  </a:txBody>
                  <a:tcPr/>
                </a:tc>
                <a:tc>
                  <a:txBody>
                    <a:bodyPr/>
                    <a:lstStyle/>
                    <a:p>
                      <a:r>
                        <a:rPr lang="en-US" dirty="0" smtClean="0"/>
                        <a:t>2290</a:t>
                      </a:r>
                      <a:endParaRPr lang="en-US" dirty="0"/>
                    </a:p>
                  </a:txBody>
                  <a:tcPr/>
                </a:tc>
                <a:tc>
                  <a:txBody>
                    <a:bodyPr/>
                    <a:lstStyle/>
                    <a:p>
                      <a:r>
                        <a:rPr lang="en-US" dirty="0" smtClean="0"/>
                        <a:t>1557</a:t>
                      </a:r>
                      <a:endParaRPr lang="en-US" dirty="0"/>
                    </a:p>
                  </a:txBody>
                  <a:tcPr/>
                </a:tc>
                <a:tc>
                  <a:txBody>
                    <a:bodyPr/>
                    <a:lstStyle/>
                    <a:p>
                      <a:endParaRPr lang="en-US" dirty="0"/>
                    </a:p>
                  </a:txBody>
                  <a:tcPr/>
                </a:tc>
              </a:tr>
            </a:tbl>
          </a:graphicData>
        </a:graphic>
      </p:graphicFrame>
      <p:sp>
        <p:nvSpPr>
          <p:cNvPr id="5" name="TextBox 4"/>
          <p:cNvSpPr txBox="1"/>
          <p:nvPr/>
        </p:nvSpPr>
        <p:spPr>
          <a:xfrm>
            <a:off x="4978400" y="4802088"/>
            <a:ext cx="4073977" cy="307777"/>
          </a:xfrm>
          <a:prstGeom prst="rect">
            <a:avLst/>
          </a:prstGeom>
          <a:noFill/>
        </p:spPr>
        <p:txBody>
          <a:bodyPr wrap="none" rtlCol="0">
            <a:spAutoFit/>
          </a:bodyPr>
          <a:lstStyle/>
          <a:p>
            <a:r>
              <a:rPr lang="en-US" sz="700" dirty="0"/>
              <a:t>SOURCE: 2010 Carnegie Classification; National Center for Educations Statistics</a:t>
            </a:r>
            <a:r>
              <a:rPr lang="en-US" sz="700" dirty="0" smtClean="0"/>
              <a:t>,</a:t>
            </a:r>
            <a:br>
              <a:rPr lang="en-US" sz="700" dirty="0" smtClean="0"/>
            </a:br>
            <a:r>
              <a:rPr lang="en-US" sz="700" dirty="0" smtClean="0"/>
              <a:t>IPEDS </a:t>
            </a:r>
            <a:r>
              <a:rPr lang="en-US" sz="700" dirty="0"/>
              <a:t>Institutional Characteristics and Fall Enrollment (2009</a:t>
            </a:r>
            <a:r>
              <a:rPr lang="en-US" sz="700" dirty="0" smtClean="0"/>
              <a:t>), College Board, Census Data, </a:t>
            </a:r>
            <a:r>
              <a:rPr lang="en-US" sz="700" dirty="0" err="1" smtClean="0"/>
              <a:t>Whitehouse.gov</a:t>
            </a:r>
            <a:endParaRPr lang="en-US" sz="700" dirty="0"/>
          </a:p>
        </p:txBody>
      </p:sp>
      <p:pic>
        <p:nvPicPr>
          <p:cNvPr id="7" name="Picture 6" descr="Screen Shot 2014-06-18 at 7.30.32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6408" y="2946400"/>
            <a:ext cx="4187792" cy="1788587"/>
          </a:xfrm>
          <a:prstGeom prst="rect">
            <a:avLst/>
          </a:prstGeom>
        </p:spPr>
      </p:pic>
      <p:pic>
        <p:nvPicPr>
          <p:cNvPr id="8" name="Picture 7" descr="Screen Shot 2014-06-18 at 7.31.37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4521201" y="2946400"/>
            <a:ext cx="4435114" cy="1788587"/>
          </a:xfrm>
          <a:prstGeom prst="rect">
            <a:avLst/>
          </a:prstGeom>
        </p:spPr>
      </p:pic>
    </p:spTree>
    <p:extLst>
      <p:ext uri="{BB962C8B-B14F-4D97-AF65-F5344CB8AC3E}">
        <p14:creationId xmlns:p14="http://schemas.microsoft.com/office/powerpoint/2010/main" val="6383522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Higher Education in the U.S.</a:t>
            </a:r>
          </a:p>
        </p:txBody>
      </p:sp>
      <p:graphicFrame>
        <p:nvGraphicFramePr>
          <p:cNvPr id="4" name="Content Placeholder 3"/>
          <p:cNvGraphicFramePr>
            <a:graphicFrameLocks noGrp="1"/>
          </p:cNvGraphicFramePr>
          <p:nvPr>
            <p:ph sz="quarter" idx="10"/>
            <p:extLst>
              <p:ext uri="{D42A27DB-BD31-4B8C-83A1-F6EECF244321}">
                <p14:modId xmlns:p14="http://schemas.microsoft.com/office/powerpoint/2010/main" val="372871973"/>
              </p:ext>
            </p:extLst>
          </p:nvPr>
        </p:nvGraphicFramePr>
        <p:xfrm>
          <a:off x="457200" y="953054"/>
          <a:ext cx="3695700" cy="4023360"/>
        </p:xfrm>
        <a:graphic>
          <a:graphicData uri="http://schemas.openxmlformats.org/drawingml/2006/table">
            <a:tbl>
              <a:tblPr firstRow="1" bandRow="1">
                <a:tableStyleId>{5C22544A-7EE6-4342-B048-85BDC9FD1C3A}</a:tableStyleId>
              </a:tblPr>
              <a:tblGrid>
                <a:gridCol w="707004"/>
                <a:gridCol w="2988696"/>
              </a:tblGrid>
              <a:tr h="337127">
                <a:tc gridSpan="2">
                  <a:txBody>
                    <a:bodyPr/>
                    <a:lstStyle/>
                    <a:p>
                      <a:r>
                        <a:rPr lang="en-US" dirty="0" smtClean="0"/>
                        <a:t>Top 10 U.S. Institutions</a:t>
                      </a:r>
                      <a:endParaRPr lang="en-US" dirty="0"/>
                    </a:p>
                  </a:txBody>
                  <a:tcPr/>
                </a:tc>
                <a:tc hMerge="1">
                  <a:txBody>
                    <a:bodyPr/>
                    <a:lstStyle/>
                    <a:p>
                      <a:endParaRPr lang="en-US" dirty="0"/>
                    </a:p>
                  </a:txBody>
                  <a:tcPr/>
                </a:tc>
              </a:tr>
              <a:tr h="337127">
                <a:tc>
                  <a:txBody>
                    <a:bodyPr/>
                    <a:lstStyle/>
                    <a:p>
                      <a:r>
                        <a:rPr lang="en-US" dirty="0" smtClean="0"/>
                        <a:t>1</a:t>
                      </a:r>
                      <a:endParaRPr lang="en-US" dirty="0"/>
                    </a:p>
                  </a:txBody>
                  <a:tcPr/>
                </a:tc>
                <a:tc>
                  <a:txBody>
                    <a:bodyPr/>
                    <a:lstStyle/>
                    <a:p>
                      <a:r>
                        <a:rPr lang="en-US" dirty="0" smtClean="0"/>
                        <a:t>Princeton</a:t>
                      </a:r>
                      <a:endParaRPr lang="en-US" dirty="0"/>
                    </a:p>
                  </a:txBody>
                  <a:tcPr/>
                </a:tc>
              </a:tr>
              <a:tr h="337127">
                <a:tc>
                  <a:txBody>
                    <a:bodyPr/>
                    <a:lstStyle/>
                    <a:p>
                      <a:r>
                        <a:rPr lang="en-US" dirty="0" smtClean="0"/>
                        <a:t>2</a:t>
                      </a:r>
                      <a:endParaRPr lang="en-US" dirty="0"/>
                    </a:p>
                  </a:txBody>
                  <a:tcPr/>
                </a:tc>
                <a:tc>
                  <a:txBody>
                    <a:bodyPr/>
                    <a:lstStyle/>
                    <a:p>
                      <a:r>
                        <a:rPr lang="en-US" dirty="0" smtClean="0"/>
                        <a:t>Harvard</a:t>
                      </a:r>
                      <a:endParaRPr lang="en-US" dirty="0"/>
                    </a:p>
                  </a:txBody>
                  <a:tcPr/>
                </a:tc>
              </a:tr>
              <a:tr h="337127">
                <a:tc>
                  <a:txBody>
                    <a:bodyPr/>
                    <a:lstStyle/>
                    <a:p>
                      <a:r>
                        <a:rPr lang="en-US" dirty="0" smtClean="0"/>
                        <a:t>3</a:t>
                      </a:r>
                      <a:endParaRPr lang="en-US" dirty="0"/>
                    </a:p>
                  </a:txBody>
                  <a:tcPr/>
                </a:tc>
                <a:tc>
                  <a:txBody>
                    <a:bodyPr/>
                    <a:lstStyle/>
                    <a:p>
                      <a:r>
                        <a:rPr lang="en-US" dirty="0" smtClean="0"/>
                        <a:t>Yale</a:t>
                      </a:r>
                      <a:endParaRPr lang="en-US" dirty="0"/>
                    </a:p>
                  </a:txBody>
                  <a:tcPr/>
                </a:tc>
              </a:tr>
              <a:tr h="337127">
                <a:tc>
                  <a:txBody>
                    <a:bodyPr/>
                    <a:lstStyle/>
                    <a:p>
                      <a:r>
                        <a:rPr lang="en-US" dirty="0" smtClean="0"/>
                        <a:t>4</a:t>
                      </a:r>
                      <a:endParaRPr lang="en-US" dirty="0"/>
                    </a:p>
                  </a:txBody>
                  <a:tcPr/>
                </a:tc>
                <a:tc>
                  <a:txBody>
                    <a:bodyPr/>
                    <a:lstStyle/>
                    <a:p>
                      <a:r>
                        <a:rPr lang="en-US" dirty="0" smtClean="0"/>
                        <a:t>Columbia</a:t>
                      </a:r>
                      <a:endParaRPr lang="en-US" dirty="0"/>
                    </a:p>
                  </a:txBody>
                  <a:tcPr/>
                </a:tc>
              </a:tr>
              <a:tr h="337127">
                <a:tc>
                  <a:txBody>
                    <a:bodyPr/>
                    <a:lstStyle/>
                    <a:p>
                      <a:r>
                        <a:rPr lang="en-US" dirty="0" smtClean="0"/>
                        <a:t>5</a:t>
                      </a:r>
                      <a:endParaRPr lang="en-US" dirty="0"/>
                    </a:p>
                  </a:txBody>
                  <a:tcPr/>
                </a:tc>
                <a:tc>
                  <a:txBody>
                    <a:bodyPr/>
                    <a:lstStyle/>
                    <a:p>
                      <a:r>
                        <a:rPr lang="en-US" dirty="0" smtClean="0"/>
                        <a:t>Stanford</a:t>
                      </a:r>
                      <a:endParaRPr lang="en-US" dirty="0"/>
                    </a:p>
                  </a:txBody>
                  <a:tcPr/>
                </a:tc>
              </a:tr>
              <a:tr h="337127">
                <a:tc>
                  <a:txBody>
                    <a:bodyPr/>
                    <a:lstStyle/>
                    <a:p>
                      <a:r>
                        <a:rPr lang="en-US" dirty="0" smtClean="0"/>
                        <a:t>6</a:t>
                      </a:r>
                      <a:endParaRPr lang="en-US" dirty="0"/>
                    </a:p>
                  </a:txBody>
                  <a:tcPr/>
                </a:tc>
                <a:tc>
                  <a:txBody>
                    <a:bodyPr/>
                    <a:lstStyle/>
                    <a:p>
                      <a:r>
                        <a:rPr lang="en-US" dirty="0" smtClean="0"/>
                        <a:t>Chicago</a:t>
                      </a:r>
                      <a:endParaRPr lang="en-US" dirty="0"/>
                    </a:p>
                  </a:txBody>
                  <a:tcPr/>
                </a:tc>
              </a:tr>
              <a:tr h="337127">
                <a:tc>
                  <a:txBody>
                    <a:bodyPr/>
                    <a:lstStyle/>
                    <a:p>
                      <a:r>
                        <a:rPr lang="en-US" dirty="0" smtClean="0"/>
                        <a:t>7</a:t>
                      </a:r>
                      <a:endParaRPr lang="en-US" dirty="0"/>
                    </a:p>
                  </a:txBody>
                  <a:tcPr/>
                </a:tc>
                <a:tc>
                  <a:txBody>
                    <a:bodyPr/>
                    <a:lstStyle/>
                    <a:p>
                      <a:r>
                        <a:rPr lang="en-US" dirty="0" smtClean="0"/>
                        <a:t>Duke</a:t>
                      </a:r>
                      <a:endParaRPr lang="en-US" dirty="0"/>
                    </a:p>
                  </a:txBody>
                  <a:tcPr/>
                </a:tc>
              </a:tr>
              <a:tr h="337127">
                <a:tc>
                  <a:txBody>
                    <a:bodyPr/>
                    <a:lstStyle/>
                    <a:p>
                      <a:r>
                        <a:rPr lang="en-US" dirty="0" smtClean="0"/>
                        <a:t>8</a:t>
                      </a:r>
                      <a:endParaRPr lang="en-US" dirty="0"/>
                    </a:p>
                  </a:txBody>
                  <a:tcPr/>
                </a:tc>
                <a:tc>
                  <a:txBody>
                    <a:bodyPr/>
                    <a:lstStyle/>
                    <a:p>
                      <a:r>
                        <a:rPr lang="en-US" dirty="0" smtClean="0"/>
                        <a:t>M.I.T.</a:t>
                      </a:r>
                      <a:endParaRPr lang="en-US" dirty="0"/>
                    </a:p>
                  </a:txBody>
                  <a:tcPr/>
                </a:tc>
              </a:tr>
              <a:tr h="337127">
                <a:tc>
                  <a:txBody>
                    <a:bodyPr/>
                    <a:lstStyle/>
                    <a:p>
                      <a:r>
                        <a:rPr lang="en-US" dirty="0" smtClean="0"/>
                        <a:t>9</a:t>
                      </a:r>
                      <a:endParaRPr lang="en-US" dirty="0"/>
                    </a:p>
                  </a:txBody>
                  <a:tcPr/>
                </a:tc>
                <a:tc>
                  <a:txBody>
                    <a:bodyPr/>
                    <a:lstStyle/>
                    <a:p>
                      <a:r>
                        <a:rPr lang="en-US" dirty="0" smtClean="0"/>
                        <a:t>U. of</a:t>
                      </a:r>
                      <a:r>
                        <a:rPr lang="en-US" baseline="0" dirty="0" smtClean="0"/>
                        <a:t> Pennsylvania</a:t>
                      </a:r>
                      <a:endParaRPr lang="en-US" dirty="0"/>
                    </a:p>
                  </a:txBody>
                  <a:tcPr/>
                </a:tc>
              </a:tr>
              <a:tr h="337127">
                <a:tc>
                  <a:txBody>
                    <a:bodyPr/>
                    <a:lstStyle/>
                    <a:p>
                      <a:r>
                        <a:rPr lang="en-US" dirty="0" smtClean="0"/>
                        <a:t>10</a:t>
                      </a:r>
                      <a:endParaRPr lang="en-US" dirty="0"/>
                    </a:p>
                  </a:txBody>
                  <a:tcPr/>
                </a:tc>
                <a:tc>
                  <a:txBody>
                    <a:bodyPr/>
                    <a:lstStyle/>
                    <a:p>
                      <a:r>
                        <a:rPr lang="en-US" dirty="0" smtClean="0"/>
                        <a:t>Cal. Tech/Dartmouth</a:t>
                      </a:r>
                      <a:endParaRPr lang="en-US" dirty="0"/>
                    </a:p>
                  </a:txBody>
                  <a:tcPr/>
                </a:tc>
              </a:tr>
            </a:tbl>
          </a:graphicData>
        </a:graphic>
      </p:graphicFrame>
      <p:graphicFrame>
        <p:nvGraphicFramePr>
          <p:cNvPr id="5" name="Content Placeholder 3"/>
          <p:cNvGraphicFramePr>
            <a:graphicFrameLocks/>
          </p:cNvGraphicFramePr>
          <p:nvPr>
            <p:extLst>
              <p:ext uri="{D42A27DB-BD31-4B8C-83A1-F6EECF244321}">
                <p14:modId xmlns:p14="http://schemas.microsoft.com/office/powerpoint/2010/main" val="315114551"/>
              </p:ext>
            </p:extLst>
          </p:nvPr>
        </p:nvGraphicFramePr>
        <p:xfrm>
          <a:off x="4678362" y="953054"/>
          <a:ext cx="3937000" cy="4023360"/>
        </p:xfrm>
        <a:graphic>
          <a:graphicData uri="http://schemas.openxmlformats.org/drawingml/2006/table">
            <a:tbl>
              <a:tblPr firstRow="1" bandRow="1">
                <a:tableStyleId>{5C22544A-7EE6-4342-B048-85BDC9FD1C3A}</a:tableStyleId>
              </a:tblPr>
              <a:tblGrid>
                <a:gridCol w="650462"/>
                <a:gridCol w="3286538"/>
              </a:tblGrid>
              <a:tr h="333664">
                <a:tc gridSpan="2">
                  <a:txBody>
                    <a:bodyPr/>
                    <a:lstStyle/>
                    <a:p>
                      <a:r>
                        <a:rPr lang="en-US" dirty="0" smtClean="0"/>
                        <a:t>Top 10 U.S.</a:t>
                      </a:r>
                      <a:r>
                        <a:rPr lang="en-US" baseline="0" dirty="0" smtClean="0"/>
                        <a:t> Public Research</a:t>
                      </a:r>
                      <a:endParaRPr lang="en-US" dirty="0"/>
                    </a:p>
                  </a:txBody>
                  <a:tcPr/>
                </a:tc>
                <a:tc hMerge="1">
                  <a:txBody>
                    <a:bodyPr/>
                    <a:lstStyle/>
                    <a:p>
                      <a:endParaRPr lang="en-US" dirty="0"/>
                    </a:p>
                  </a:txBody>
                  <a:tcPr/>
                </a:tc>
              </a:tr>
              <a:tr h="333664">
                <a:tc>
                  <a:txBody>
                    <a:bodyPr/>
                    <a:lstStyle/>
                    <a:p>
                      <a:r>
                        <a:rPr lang="en-US" dirty="0" smtClean="0"/>
                        <a:t>1</a:t>
                      </a:r>
                      <a:endParaRPr lang="en-US" dirty="0"/>
                    </a:p>
                  </a:txBody>
                  <a:tcPr/>
                </a:tc>
                <a:tc>
                  <a:txBody>
                    <a:bodyPr/>
                    <a:lstStyle/>
                    <a:p>
                      <a:r>
                        <a:rPr lang="en-US" dirty="0" smtClean="0"/>
                        <a:t>U.</a:t>
                      </a:r>
                      <a:r>
                        <a:rPr lang="en-US" baseline="0" dirty="0" smtClean="0"/>
                        <a:t> California -</a:t>
                      </a:r>
                      <a:r>
                        <a:rPr lang="en-US" dirty="0" smtClean="0"/>
                        <a:t> Berkeley</a:t>
                      </a:r>
                      <a:endParaRPr lang="en-US" dirty="0"/>
                    </a:p>
                  </a:txBody>
                  <a:tcPr/>
                </a:tc>
              </a:tr>
              <a:tr h="333664">
                <a:tc>
                  <a:txBody>
                    <a:bodyPr/>
                    <a:lstStyle/>
                    <a:p>
                      <a:r>
                        <a:rPr lang="en-US" dirty="0" smtClean="0"/>
                        <a:t>2</a:t>
                      </a:r>
                      <a:endParaRPr lang="en-US" dirty="0"/>
                    </a:p>
                  </a:txBody>
                  <a:tcPr/>
                </a:tc>
                <a:tc>
                  <a:txBody>
                    <a:bodyPr/>
                    <a:lstStyle/>
                    <a:p>
                      <a:r>
                        <a:rPr lang="en-US" dirty="0" smtClean="0"/>
                        <a:t>U. California – Los Angeles</a:t>
                      </a:r>
                      <a:endParaRPr lang="en-US" dirty="0"/>
                    </a:p>
                  </a:txBody>
                  <a:tcPr/>
                </a:tc>
              </a:tr>
              <a:tr h="333664">
                <a:tc>
                  <a:txBody>
                    <a:bodyPr/>
                    <a:lstStyle/>
                    <a:p>
                      <a:r>
                        <a:rPr lang="en-US" dirty="0" smtClean="0"/>
                        <a:t>2</a:t>
                      </a:r>
                      <a:endParaRPr lang="en-US" dirty="0"/>
                    </a:p>
                  </a:txBody>
                  <a:tcPr/>
                </a:tc>
                <a:tc>
                  <a:txBody>
                    <a:bodyPr/>
                    <a:lstStyle/>
                    <a:p>
                      <a:r>
                        <a:rPr lang="en-US" dirty="0" smtClean="0"/>
                        <a:t>U.</a:t>
                      </a:r>
                      <a:r>
                        <a:rPr lang="en-US" baseline="0" dirty="0" smtClean="0"/>
                        <a:t> </a:t>
                      </a:r>
                      <a:r>
                        <a:rPr lang="en-US" dirty="0" smtClean="0"/>
                        <a:t>of Virginia</a:t>
                      </a:r>
                      <a:endParaRPr lang="en-US" dirty="0"/>
                    </a:p>
                  </a:txBody>
                  <a:tcPr/>
                </a:tc>
              </a:tr>
              <a:tr h="333664">
                <a:tc>
                  <a:txBody>
                    <a:bodyPr/>
                    <a:lstStyle/>
                    <a:p>
                      <a:r>
                        <a:rPr lang="en-US" dirty="0" smtClean="0"/>
                        <a:t>4</a:t>
                      </a:r>
                      <a:endParaRPr lang="en-US" dirty="0"/>
                    </a:p>
                  </a:txBody>
                  <a:tcPr/>
                </a:tc>
                <a:tc>
                  <a:txBody>
                    <a:bodyPr/>
                    <a:lstStyle/>
                    <a:p>
                      <a:r>
                        <a:rPr lang="en-US" dirty="0" smtClean="0"/>
                        <a:t>U. of</a:t>
                      </a:r>
                      <a:r>
                        <a:rPr lang="en-US" baseline="0" dirty="0" smtClean="0"/>
                        <a:t> Michigan – Ann Arbor</a:t>
                      </a:r>
                      <a:endParaRPr lang="en-US" dirty="0"/>
                    </a:p>
                  </a:txBody>
                  <a:tcPr/>
                </a:tc>
              </a:tr>
              <a:tr h="333664">
                <a:tc>
                  <a:txBody>
                    <a:bodyPr/>
                    <a:lstStyle/>
                    <a:p>
                      <a:r>
                        <a:rPr lang="en-US" dirty="0" smtClean="0"/>
                        <a:t>5</a:t>
                      </a:r>
                      <a:endParaRPr lang="en-US" dirty="0"/>
                    </a:p>
                  </a:txBody>
                  <a:tcPr/>
                </a:tc>
                <a:tc>
                  <a:txBody>
                    <a:bodyPr/>
                    <a:lstStyle/>
                    <a:p>
                      <a:r>
                        <a:rPr lang="en-US" dirty="0" smtClean="0"/>
                        <a:t>U. of North Carolina – C.H.</a:t>
                      </a:r>
                      <a:endParaRPr lang="en-US" dirty="0"/>
                    </a:p>
                  </a:txBody>
                  <a:tcPr/>
                </a:tc>
              </a:tr>
              <a:tr h="333664">
                <a:tc>
                  <a:txBody>
                    <a:bodyPr/>
                    <a:lstStyle/>
                    <a:p>
                      <a:r>
                        <a:rPr lang="en-US" dirty="0" smtClean="0"/>
                        <a:t>6</a:t>
                      </a:r>
                      <a:endParaRPr lang="en-US" dirty="0"/>
                    </a:p>
                  </a:txBody>
                  <a:tcPr/>
                </a:tc>
                <a:tc>
                  <a:txBody>
                    <a:bodyPr/>
                    <a:lstStyle/>
                    <a:p>
                      <a:r>
                        <a:rPr lang="en-US" dirty="0" smtClean="0"/>
                        <a:t>College of William &amp; Mary</a:t>
                      </a:r>
                      <a:endParaRPr lang="en-US" dirty="0"/>
                    </a:p>
                  </a:txBody>
                  <a:tcPr/>
                </a:tc>
              </a:tr>
              <a:tr h="333664">
                <a:tc>
                  <a:txBody>
                    <a:bodyPr/>
                    <a:lstStyle/>
                    <a:p>
                      <a:r>
                        <a:rPr lang="en-US" dirty="0" smtClean="0"/>
                        <a:t>7</a:t>
                      </a:r>
                      <a:endParaRPr lang="en-US" dirty="0"/>
                    </a:p>
                  </a:txBody>
                  <a:tcPr/>
                </a:tc>
                <a:tc>
                  <a:txBody>
                    <a:bodyPr/>
                    <a:lstStyle/>
                    <a:p>
                      <a:r>
                        <a:rPr lang="en-US" dirty="0" smtClean="0"/>
                        <a:t>Georgia Institute of Technology</a:t>
                      </a:r>
                      <a:endParaRPr lang="en-US" dirty="0"/>
                    </a:p>
                  </a:txBody>
                  <a:tcPr/>
                </a:tc>
              </a:tr>
              <a:tr h="333664">
                <a:tc>
                  <a:txBody>
                    <a:bodyPr/>
                    <a:lstStyle/>
                    <a:p>
                      <a:r>
                        <a:rPr lang="en-US" dirty="0" smtClean="0"/>
                        <a:t>8</a:t>
                      </a:r>
                      <a:endParaRPr lang="en-US" dirty="0"/>
                    </a:p>
                  </a:txBody>
                  <a:tcPr/>
                </a:tc>
                <a:tc>
                  <a:txBody>
                    <a:bodyPr/>
                    <a:lstStyle/>
                    <a:p>
                      <a:r>
                        <a:rPr lang="en-US" dirty="0" smtClean="0"/>
                        <a:t>Penn</a:t>
                      </a:r>
                      <a:r>
                        <a:rPr lang="en-US" baseline="0" dirty="0" smtClean="0"/>
                        <a:t> State</a:t>
                      </a:r>
                    </a:p>
                  </a:txBody>
                  <a:tcPr/>
                </a:tc>
              </a:tr>
              <a:tr h="333664">
                <a:tc>
                  <a:txBody>
                    <a:bodyPr/>
                    <a:lstStyle/>
                    <a:p>
                      <a:r>
                        <a:rPr lang="en-US" dirty="0" smtClean="0"/>
                        <a:t>9</a:t>
                      </a:r>
                      <a:endParaRPr lang="en-US" dirty="0"/>
                    </a:p>
                  </a:txBody>
                  <a:tcPr/>
                </a:tc>
                <a:tc>
                  <a:txBody>
                    <a:bodyPr/>
                    <a:lstStyle/>
                    <a:p>
                      <a:r>
                        <a:rPr lang="en-US" dirty="0" smtClean="0"/>
                        <a:t>U.</a:t>
                      </a:r>
                      <a:r>
                        <a:rPr lang="en-US" baseline="0" dirty="0" smtClean="0"/>
                        <a:t> of California - Davis</a:t>
                      </a:r>
                      <a:endParaRPr lang="en-US" dirty="0"/>
                    </a:p>
                  </a:txBody>
                  <a:tcPr/>
                </a:tc>
              </a:tr>
              <a:tr h="333664">
                <a:tc>
                  <a:txBody>
                    <a:bodyPr/>
                    <a:lstStyle/>
                    <a:p>
                      <a:r>
                        <a:rPr lang="en-US" dirty="0" smtClean="0"/>
                        <a:t>10</a:t>
                      </a:r>
                      <a:endParaRPr lang="en-US" dirty="0"/>
                    </a:p>
                  </a:txBody>
                  <a:tcPr/>
                </a:tc>
                <a:tc>
                  <a:txBody>
                    <a:bodyPr/>
                    <a:lstStyle/>
                    <a:p>
                      <a:r>
                        <a:rPr lang="en-US" dirty="0" smtClean="0"/>
                        <a:t>U. of California</a:t>
                      </a:r>
                      <a:r>
                        <a:rPr lang="en-US" baseline="0" dirty="0" smtClean="0"/>
                        <a:t> – San Diego</a:t>
                      </a:r>
                      <a:endParaRPr lang="en-US" dirty="0"/>
                    </a:p>
                  </a:txBody>
                  <a:tcPr/>
                </a:tc>
              </a:tr>
            </a:tbl>
          </a:graphicData>
        </a:graphic>
      </p:graphicFrame>
    </p:spTree>
    <p:extLst>
      <p:ext uri="{BB962C8B-B14F-4D97-AF65-F5344CB8AC3E}">
        <p14:creationId xmlns:p14="http://schemas.microsoft.com/office/powerpoint/2010/main" val="88074648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Higher Education in Florida</a:t>
            </a:r>
            <a:endParaRPr lang="en-US" dirty="0"/>
          </a:p>
        </p:txBody>
      </p:sp>
      <p:pic>
        <p:nvPicPr>
          <p:cNvPr id="4" name="Content Placeholder 3" descr="explore_map.png"/>
          <p:cNvPicPr>
            <a:picLocks noGrp="1" noChangeAspect="1"/>
          </p:cNvPicPr>
          <p:nvPr>
            <p:ph sz="quarter" idx="10"/>
          </p:nvPr>
        </p:nvPicPr>
        <p:blipFill>
          <a:blip r:embed="rId2" cstate="screen">
            <a:extLst>
              <a:ext uri="{28A0092B-C50C-407E-A947-70E740481C1C}">
                <a14:useLocalDpi xmlns:a14="http://schemas.microsoft.com/office/drawing/2010/main"/>
              </a:ext>
            </a:extLst>
          </a:blip>
          <a:srcRect l="-47784" r="-47784"/>
          <a:stretch>
            <a:fillRect/>
          </a:stretch>
        </p:blipFill>
        <p:spPr>
          <a:xfrm>
            <a:off x="4274944" y="1562657"/>
            <a:ext cx="4869055" cy="2150193"/>
          </a:xfrm>
        </p:spPr>
      </p:pic>
      <p:pic>
        <p:nvPicPr>
          <p:cNvPr id="9" name="Picture 8" descr="Screen Shot 2014-06-18 at 7.23.02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0" y="4363032"/>
            <a:ext cx="9144000" cy="780468"/>
          </a:xfrm>
          <a:prstGeom prst="rect">
            <a:avLst/>
          </a:prstGeom>
        </p:spPr>
      </p:pic>
      <p:graphicFrame>
        <p:nvGraphicFramePr>
          <p:cNvPr id="12" name="Table 11"/>
          <p:cNvGraphicFramePr>
            <a:graphicFrameLocks noGrp="1"/>
          </p:cNvGraphicFramePr>
          <p:nvPr>
            <p:extLst>
              <p:ext uri="{D42A27DB-BD31-4B8C-83A1-F6EECF244321}">
                <p14:modId xmlns:p14="http://schemas.microsoft.com/office/powerpoint/2010/main" val="1315676212"/>
              </p:ext>
            </p:extLst>
          </p:nvPr>
        </p:nvGraphicFramePr>
        <p:xfrm>
          <a:off x="763344" y="1593301"/>
          <a:ext cx="4049956" cy="2119548"/>
        </p:xfrm>
        <a:graphic>
          <a:graphicData uri="http://schemas.openxmlformats.org/drawingml/2006/table">
            <a:tbl>
              <a:tblPr bandCol="1">
                <a:tableStyleId>{5C22544A-7EE6-4342-B048-85BDC9FD1C3A}</a:tableStyleId>
              </a:tblPr>
              <a:tblGrid>
                <a:gridCol w="2024978"/>
                <a:gridCol w="2024978"/>
              </a:tblGrid>
              <a:tr h="1059774">
                <a:tc>
                  <a:txBody>
                    <a:bodyPr/>
                    <a:lstStyle/>
                    <a:p>
                      <a:r>
                        <a:rPr lang="en-US" dirty="0" smtClean="0"/>
                        <a:t>12 Public</a:t>
                      </a:r>
                      <a:r>
                        <a:rPr lang="en-US" baseline="0" dirty="0" smtClean="0"/>
                        <a:t> Universities</a:t>
                      </a:r>
                      <a:endParaRPr lang="en-US" dirty="0"/>
                    </a:p>
                  </a:txBody>
                  <a:tcPr/>
                </a:tc>
                <a:tc>
                  <a:txBody>
                    <a:bodyPr/>
                    <a:lstStyle/>
                    <a:p>
                      <a:r>
                        <a:rPr lang="en-US" dirty="0" smtClean="0"/>
                        <a:t>337,000 students</a:t>
                      </a:r>
                      <a:endParaRPr lang="en-US" dirty="0"/>
                    </a:p>
                  </a:txBody>
                  <a:tcPr/>
                </a:tc>
              </a:tr>
              <a:tr h="1059774">
                <a:tc>
                  <a:txBody>
                    <a:bodyPr/>
                    <a:lstStyle/>
                    <a:p>
                      <a:r>
                        <a:rPr lang="en-US" dirty="0" smtClean="0"/>
                        <a:t>28</a:t>
                      </a:r>
                      <a:r>
                        <a:rPr lang="en-US" baseline="0" dirty="0" smtClean="0"/>
                        <a:t> Community and State Colleges</a:t>
                      </a:r>
                      <a:endParaRPr lang="en-US" dirty="0"/>
                    </a:p>
                  </a:txBody>
                  <a:tcPr/>
                </a:tc>
                <a:tc>
                  <a:txBody>
                    <a:bodyPr/>
                    <a:lstStyle/>
                    <a:p>
                      <a:r>
                        <a:rPr lang="en-US" dirty="0" smtClean="0"/>
                        <a:t>875,000 students</a:t>
                      </a:r>
                      <a:endParaRPr lang="en-US" dirty="0"/>
                    </a:p>
                  </a:txBody>
                  <a:tcPr/>
                </a:tc>
              </a:tr>
            </a:tbl>
          </a:graphicData>
        </a:graphic>
      </p:graphicFrame>
    </p:spTree>
    <p:extLst>
      <p:ext uri="{BB962C8B-B14F-4D97-AF65-F5344CB8AC3E}">
        <p14:creationId xmlns:p14="http://schemas.microsoft.com/office/powerpoint/2010/main" val="223984342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8" descr="Screen Shot 2014-06-18 at 10.56.44 P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1735088" y="0"/>
            <a:ext cx="5666067" cy="5113458"/>
          </a:xfrm>
          <a:prstGeom prst="rect">
            <a:avLst/>
          </a:prstGeom>
        </p:spPr>
      </p:pic>
      <p:pic>
        <p:nvPicPr>
          <p:cNvPr id="8" name="Picture 7" descr="UFsignature.jp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2032001" y="1416049"/>
            <a:ext cx="2654299" cy="487057"/>
          </a:xfrm>
          <a:prstGeom prst="rect">
            <a:avLst/>
          </a:prstGeom>
        </p:spPr>
      </p:pic>
      <p:sp>
        <p:nvSpPr>
          <p:cNvPr id="2" name="Content Placeholder 1"/>
          <p:cNvSpPr>
            <a:spLocks noGrp="1"/>
          </p:cNvSpPr>
          <p:nvPr>
            <p:ph idx="1"/>
          </p:nvPr>
        </p:nvSpPr>
        <p:spPr>
          <a:xfrm>
            <a:off x="1879601" y="3446664"/>
            <a:ext cx="4790430" cy="1331925"/>
          </a:xfrm>
        </p:spPr>
        <p:txBody>
          <a:bodyPr>
            <a:normAutofit fontScale="77500" lnSpcReduction="20000"/>
          </a:bodyPr>
          <a:lstStyle/>
          <a:p>
            <a:pPr>
              <a:buFont typeface="Wingdings" charset="2"/>
              <a:buChar char="Ø"/>
            </a:pPr>
            <a:r>
              <a:rPr lang="en-US" dirty="0" smtClean="0">
                <a:solidFill>
                  <a:schemeClr val="bg1"/>
                </a:solidFill>
              </a:rPr>
              <a:t>State public </a:t>
            </a:r>
            <a:r>
              <a:rPr lang="en-US" dirty="0">
                <a:solidFill>
                  <a:schemeClr val="bg1"/>
                </a:solidFill>
              </a:rPr>
              <a:t>r</a:t>
            </a:r>
            <a:r>
              <a:rPr lang="en-US" dirty="0" smtClean="0">
                <a:solidFill>
                  <a:schemeClr val="bg1"/>
                </a:solidFill>
              </a:rPr>
              <a:t>esearch </a:t>
            </a:r>
            <a:r>
              <a:rPr lang="en-US" dirty="0">
                <a:solidFill>
                  <a:schemeClr val="bg1"/>
                </a:solidFill>
              </a:rPr>
              <a:t>u</a:t>
            </a:r>
            <a:r>
              <a:rPr lang="en-US" dirty="0" smtClean="0">
                <a:solidFill>
                  <a:schemeClr val="bg1"/>
                </a:solidFill>
              </a:rPr>
              <a:t>niversity</a:t>
            </a:r>
          </a:p>
          <a:p>
            <a:pPr>
              <a:buFont typeface="Wingdings" charset="2"/>
              <a:buChar char="Ø"/>
            </a:pPr>
            <a:r>
              <a:rPr lang="en-US" dirty="0" smtClean="0">
                <a:solidFill>
                  <a:schemeClr val="bg1"/>
                </a:solidFill>
              </a:rPr>
              <a:t>50,000 students</a:t>
            </a:r>
          </a:p>
          <a:p>
            <a:pPr>
              <a:buFont typeface="Wingdings" charset="2"/>
              <a:buChar char="Ø"/>
            </a:pPr>
            <a:r>
              <a:rPr lang="en-US" dirty="0" smtClean="0">
                <a:solidFill>
                  <a:schemeClr val="bg1"/>
                </a:solidFill>
              </a:rPr>
              <a:t>34,000 faculty + staff</a:t>
            </a:r>
          </a:p>
        </p:txBody>
      </p:sp>
    </p:spTree>
    <p:extLst>
      <p:ext uri="{BB962C8B-B14F-4D97-AF65-F5344CB8AC3E}">
        <p14:creationId xmlns:p14="http://schemas.microsoft.com/office/powerpoint/2010/main" val="20196500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About the University of Florida</a:t>
            </a:r>
            <a:endParaRPr lang="en-US" dirty="0"/>
          </a:p>
        </p:txBody>
      </p:sp>
      <p:pic>
        <p:nvPicPr>
          <p:cNvPr id="4" name="Picture 3" descr="Screen Shot 2012-11-22 at 3.39.41 AM.png"/>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73099" y="1260144"/>
            <a:ext cx="4110964" cy="2626056"/>
          </a:xfrm>
          <a:prstGeom prst="rect">
            <a:avLst/>
          </a:prstGeom>
        </p:spPr>
      </p:pic>
      <p:pic>
        <p:nvPicPr>
          <p:cNvPr id="5" name="Content Placeholder 4" descr="Screen Shot 2012-11-22 at 3.34.50 AM.png"/>
          <p:cNvPicPr>
            <a:picLocks noGrp="1" noChangeAspect="1"/>
          </p:cNvPicPr>
          <p:nvPr>
            <p:ph sz="quarter" idx="10"/>
          </p:nvPr>
        </p:nvPicPr>
        <p:blipFill>
          <a:blip r:embed="rId4" cstate="screen">
            <a:extLst>
              <a:ext uri="{28A0092B-C50C-407E-A947-70E740481C1C}">
                <a14:useLocalDpi xmlns:a14="http://schemas.microsoft.com/office/drawing/2010/main"/>
              </a:ext>
            </a:extLst>
          </a:blip>
          <a:srcRect l="-63545" r="-63545"/>
          <a:stretch>
            <a:fillRect/>
          </a:stretch>
        </p:blipFill>
        <p:spPr>
          <a:xfrm>
            <a:off x="4216400" y="2237934"/>
            <a:ext cx="5778500" cy="2520784"/>
          </a:xfrm>
          <a:prstGeom prst="rect">
            <a:avLst/>
          </a:prstGeom>
          <a:noFill/>
          <a:ln>
            <a:noFill/>
          </a:ln>
        </p:spPr>
      </p:pic>
      <p:sp>
        <p:nvSpPr>
          <p:cNvPr id="6" name="TextBox 5"/>
          <p:cNvSpPr txBox="1"/>
          <p:nvPr/>
        </p:nvSpPr>
        <p:spPr>
          <a:xfrm>
            <a:off x="457200" y="4088322"/>
            <a:ext cx="4629204" cy="923330"/>
          </a:xfrm>
          <a:prstGeom prst="rect">
            <a:avLst/>
          </a:prstGeom>
          <a:noFill/>
        </p:spPr>
        <p:txBody>
          <a:bodyPr wrap="none" rtlCol="0">
            <a:spAutoFit/>
          </a:bodyPr>
          <a:lstStyle/>
          <a:p>
            <a:r>
              <a:rPr lang="en-US" dirty="0" smtClean="0"/>
              <a:t>Tuition: $6300/</a:t>
            </a:r>
            <a:r>
              <a:rPr lang="en-US" dirty="0" err="1" smtClean="0"/>
              <a:t>yr</a:t>
            </a:r>
            <a:r>
              <a:rPr lang="en-US" dirty="0" smtClean="0"/>
              <a:t> in-state, $28,000 out-of-state</a:t>
            </a:r>
          </a:p>
          <a:p>
            <a:endParaRPr lang="en-US" dirty="0"/>
          </a:p>
          <a:p>
            <a:endParaRPr lang="en-US" dirty="0"/>
          </a:p>
        </p:txBody>
      </p:sp>
      <p:sp>
        <p:nvSpPr>
          <p:cNvPr id="7" name="TextBox 6"/>
          <p:cNvSpPr txBox="1"/>
          <p:nvPr/>
        </p:nvSpPr>
        <p:spPr>
          <a:xfrm>
            <a:off x="5822129" y="1260143"/>
            <a:ext cx="2793233" cy="923330"/>
          </a:xfrm>
          <a:prstGeom prst="rect">
            <a:avLst/>
          </a:prstGeom>
          <a:noFill/>
        </p:spPr>
        <p:txBody>
          <a:bodyPr wrap="square" rtlCol="0">
            <a:spAutoFit/>
          </a:bodyPr>
          <a:lstStyle/>
          <a:p>
            <a:r>
              <a:rPr lang="en-US" dirty="0" smtClean="0"/>
              <a:t>16 colleges, 100 undergraduate and 200 graduate degree programs</a:t>
            </a:r>
            <a:endParaRPr lang="en-US" dirty="0"/>
          </a:p>
        </p:txBody>
      </p:sp>
    </p:spTree>
    <p:extLst>
      <p:ext uri="{BB962C8B-B14F-4D97-AF65-F5344CB8AC3E}">
        <p14:creationId xmlns:p14="http://schemas.microsoft.com/office/powerpoint/2010/main" val="39985809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Information Technology at UF</a:t>
            </a:r>
            <a:endParaRPr lang="en-US" dirty="0"/>
          </a:p>
        </p:txBody>
      </p:sp>
      <p:sp>
        <p:nvSpPr>
          <p:cNvPr id="3" name="Content Placeholder 2"/>
          <p:cNvSpPr>
            <a:spLocks noGrp="1"/>
          </p:cNvSpPr>
          <p:nvPr>
            <p:ph sz="quarter" idx="10"/>
          </p:nvPr>
        </p:nvSpPr>
        <p:spPr/>
        <p:txBody>
          <a:bodyPr/>
          <a:lstStyle/>
          <a:p>
            <a:r>
              <a:rPr lang="en-US" dirty="0" smtClean="0"/>
              <a:t>50/50 split between central and distributed</a:t>
            </a:r>
          </a:p>
          <a:p>
            <a:r>
              <a:rPr lang="en-US" dirty="0" smtClean="0"/>
              <a:t>UFIT Units:</a:t>
            </a:r>
          </a:p>
          <a:p>
            <a:pPr lvl="1"/>
            <a:r>
              <a:rPr lang="en-US" b="1" i="1" dirty="0" smtClean="0"/>
              <a:t>Academic Technology</a:t>
            </a:r>
            <a:r>
              <a:rPr lang="en-US" dirty="0" smtClean="0"/>
              <a:t>, Datacenter, Network,</a:t>
            </a:r>
            <a:br>
              <a:rPr lang="en-US" dirty="0" smtClean="0"/>
            </a:br>
            <a:r>
              <a:rPr lang="en-US" dirty="0" smtClean="0"/>
              <a:t>Admin Applications, Research Computing, Security</a:t>
            </a:r>
          </a:p>
          <a:p>
            <a:r>
              <a:rPr lang="en-US" dirty="0" smtClean="0"/>
              <a:t>Selected Academic Technology Subunits:</a:t>
            </a:r>
          </a:p>
          <a:p>
            <a:pPr lvl="1"/>
            <a:r>
              <a:rPr lang="en-US" i="1" dirty="0" smtClean="0"/>
              <a:t>Classroom Support, A/V Installations, Video Services</a:t>
            </a:r>
          </a:p>
        </p:txBody>
      </p:sp>
      <p:pic>
        <p:nvPicPr>
          <p:cNvPr id="4" name="Picture 3" descr="UFsignature.jp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064137" y="4667249"/>
            <a:ext cx="1551231" cy="284647"/>
          </a:xfrm>
          <a:prstGeom prst="rect">
            <a:avLst/>
          </a:prstGeom>
        </p:spPr>
      </p:pic>
    </p:spTree>
    <p:extLst>
      <p:ext uri="{BB962C8B-B14F-4D97-AF65-F5344CB8AC3E}">
        <p14:creationId xmlns:p14="http://schemas.microsoft.com/office/powerpoint/2010/main" val="1394329671"/>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Recent learning space projects</a:t>
            </a:r>
            <a:endParaRPr lang="en-US" dirty="0"/>
          </a:p>
        </p:txBody>
      </p:sp>
      <p:pic>
        <p:nvPicPr>
          <p:cNvPr id="4" name="Content Placeholder 3" descr="2309-1.jpg"/>
          <p:cNvPicPr>
            <a:picLocks noGrp="1" noChangeAspect="1"/>
          </p:cNvPicPr>
          <p:nvPr>
            <p:ph sz="quarter" idx="10"/>
          </p:nvPr>
        </p:nvPicPr>
        <p:blipFill>
          <a:blip r:embed="rId2" cstate="screen">
            <a:extLst>
              <a:ext uri="{28A0092B-C50C-407E-A947-70E740481C1C}">
                <a14:useLocalDpi xmlns:a14="http://schemas.microsoft.com/office/drawing/2010/main"/>
              </a:ext>
            </a:extLst>
          </a:blip>
          <a:srcRect/>
          <a:stretch>
            <a:fillRect/>
          </a:stretch>
        </p:blipFill>
        <p:spPr>
          <a:xfrm>
            <a:off x="1599470" y="1105457"/>
            <a:ext cx="7015892" cy="3098244"/>
          </a:xfrm>
        </p:spPr>
      </p:pic>
      <p:pic>
        <p:nvPicPr>
          <p:cNvPr id="5" name="Picture 4" descr="2309-2.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65101" y="2603501"/>
            <a:ext cx="3573532" cy="2383518"/>
          </a:xfrm>
          <a:prstGeom prst="rect">
            <a:avLst/>
          </a:prstGeom>
        </p:spPr>
      </p:pic>
    </p:spTree>
    <p:extLst>
      <p:ext uri="{BB962C8B-B14F-4D97-AF65-F5344CB8AC3E}">
        <p14:creationId xmlns:p14="http://schemas.microsoft.com/office/powerpoint/2010/main" val="107205846"/>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Recent learning space projects</a:t>
            </a:r>
          </a:p>
        </p:txBody>
      </p:sp>
      <p:pic>
        <p:nvPicPr>
          <p:cNvPr id="4" name="Content Placeholder 3" descr="CAR100LookingBackCropped.jpg"/>
          <p:cNvPicPr>
            <a:picLocks noGrp="1" noChangeAspect="1"/>
          </p:cNvPicPr>
          <p:nvPr>
            <p:ph sz="quarter" idx="10"/>
          </p:nvPr>
        </p:nvPicPr>
        <p:blipFill>
          <a:blip r:embed="rId2" cstate="screen">
            <a:extLst>
              <a:ext uri="{28A0092B-C50C-407E-A947-70E740481C1C}">
                <a14:useLocalDpi xmlns:a14="http://schemas.microsoft.com/office/drawing/2010/main"/>
              </a:ext>
            </a:extLst>
          </a:blip>
          <a:srcRect/>
          <a:stretch>
            <a:fillRect/>
          </a:stretch>
        </p:blipFill>
        <p:spPr>
          <a:xfrm>
            <a:off x="457200" y="1346757"/>
            <a:ext cx="4801463" cy="2120344"/>
          </a:xfrm>
        </p:spPr>
      </p:pic>
      <p:pic>
        <p:nvPicPr>
          <p:cNvPr id="6" name="Picture 5" descr="IMG_0619 small.jp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085591" y="2197377"/>
            <a:ext cx="3809171" cy="2539447"/>
          </a:xfrm>
          <a:prstGeom prst="rect">
            <a:avLst/>
          </a:prstGeom>
        </p:spPr>
      </p:pic>
    </p:spTree>
    <p:extLst>
      <p:ext uri="{BB962C8B-B14F-4D97-AF65-F5344CB8AC3E}">
        <p14:creationId xmlns:p14="http://schemas.microsoft.com/office/powerpoint/2010/main" val="42091789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A/V Installations at UF</a:t>
            </a:r>
            <a:endParaRPr lang="en-US" dirty="0"/>
          </a:p>
        </p:txBody>
      </p:sp>
      <p:sp>
        <p:nvSpPr>
          <p:cNvPr id="3" name="Content Placeholder 2"/>
          <p:cNvSpPr>
            <a:spLocks noGrp="1"/>
          </p:cNvSpPr>
          <p:nvPr>
            <p:ph sz="quarter" idx="10"/>
          </p:nvPr>
        </p:nvSpPr>
        <p:spPr>
          <a:xfrm>
            <a:off x="457205" y="927656"/>
            <a:ext cx="3263895" cy="3602675"/>
          </a:xfrm>
        </p:spPr>
        <p:txBody>
          <a:bodyPr/>
          <a:lstStyle/>
          <a:p>
            <a:r>
              <a:rPr lang="en-US" dirty="0" smtClean="0"/>
              <a:t>An auxiliary “business”</a:t>
            </a:r>
          </a:p>
          <a:p>
            <a:r>
              <a:rPr lang="en-US" dirty="0" smtClean="0"/>
              <a:t>$1.7M revenue, supports 4 FTE</a:t>
            </a:r>
          </a:p>
          <a:p>
            <a:r>
              <a:rPr lang="en-US" dirty="0" smtClean="0"/>
              <a:t>Boxes and labor hired outside</a:t>
            </a:r>
          </a:p>
        </p:txBody>
      </p:sp>
      <p:pic>
        <p:nvPicPr>
          <p:cNvPr id="4" name="Picture 3" descr="Screen Shot 2014-06-18 at 11.41.43 PM.png"/>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931466" y="1202931"/>
            <a:ext cx="5001396" cy="3060700"/>
          </a:xfrm>
          <a:prstGeom prst="rect">
            <a:avLst/>
          </a:prstGeom>
        </p:spPr>
      </p:pic>
    </p:spTree>
    <p:extLst>
      <p:ext uri="{BB962C8B-B14F-4D97-AF65-F5344CB8AC3E}">
        <p14:creationId xmlns:p14="http://schemas.microsoft.com/office/powerpoint/2010/main" val="9903551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LEXspace.gif"/>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1376428" y="1385674"/>
            <a:ext cx="6446762" cy="1624227"/>
          </a:xfrm>
          <a:prstGeom prst="rect">
            <a:avLst/>
          </a:prstGeom>
        </p:spPr>
      </p:pic>
    </p:spTree>
    <p:extLst>
      <p:ext uri="{BB962C8B-B14F-4D97-AF65-F5344CB8AC3E}">
        <p14:creationId xmlns:p14="http://schemas.microsoft.com/office/powerpoint/2010/main" val="3528638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62142" cy="571500"/>
          </a:xfrm>
          <a:prstGeom prst="rect">
            <a:avLst/>
          </a:prstGeom>
          <a:gradFill flip="none" rotWithShape="1">
            <a:gsLst>
              <a:gs pos="15000">
                <a:srgbClr val="909090"/>
              </a:gs>
              <a:gs pos="100000">
                <a:srgbClr val="FFFFFF"/>
              </a:gs>
            </a:gsLst>
            <a:lin ang="108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4" name="TextBox 13"/>
          <p:cNvSpPr txBox="1"/>
          <p:nvPr/>
        </p:nvSpPr>
        <p:spPr>
          <a:xfrm>
            <a:off x="7702116" y="132686"/>
            <a:ext cx="1017376" cy="461665"/>
          </a:xfrm>
          <a:prstGeom prst="rect">
            <a:avLst/>
          </a:prstGeom>
          <a:noFill/>
        </p:spPr>
        <p:txBody>
          <a:bodyPr wrap="none" rtlCol="0">
            <a:spAutoFit/>
          </a:bodyPr>
          <a:lstStyle/>
          <a:p>
            <a:pPr algn="r"/>
            <a:r>
              <a:rPr lang="en-US" sz="2400" dirty="0">
                <a:solidFill>
                  <a:schemeClr val="bg2">
                    <a:lumMod val="25000"/>
                  </a:schemeClr>
                </a:solidFill>
                <a:latin typeface="Arial" pitchFamily="34" charset="0"/>
                <a:cs typeface="Arial" pitchFamily="34" charset="0"/>
              </a:rPr>
              <a:t>Vision</a:t>
            </a:r>
          </a:p>
        </p:txBody>
      </p:sp>
      <p:pic>
        <p:nvPicPr>
          <p:cNvPr id="6" name="Picture 5" descr="FLEXspace-2-rev.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01599"/>
            <a:ext cx="4030132" cy="581642"/>
          </a:xfrm>
          <a:prstGeom prst="rect">
            <a:avLst/>
          </a:prstGeom>
        </p:spPr>
      </p:pic>
      <p:sp>
        <p:nvSpPr>
          <p:cNvPr id="7" name="Rectangle 6"/>
          <p:cNvSpPr/>
          <p:nvPr/>
        </p:nvSpPr>
        <p:spPr>
          <a:xfrm>
            <a:off x="566061" y="1387854"/>
            <a:ext cx="7974153" cy="2469907"/>
          </a:xfrm>
          <a:prstGeom prst="rect">
            <a:avLst/>
          </a:prstGeom>
        </p:spPr>
        <p:txBody>
          <a:bodyPr wrap="square">
            <a:spAutoFit/>
          </a:bodyPr>
          <a:lstStyle/>
          <a:p>
            <a:r>
              <a:rPr lang="en-US" sz="2400" dirty="0">
                <a:solidFill>
                  <a:schemeClr val="bg2">
                    <a:lumMod val="25000"/>
                  </a:schemeClr>
                </a:solidFill>
                <a:latin typeface="Arial" pitchFamily="34" charset="0"/>
                <a:cs typeface="Arial" pitchFamily="34" charset="0"/>
              </a:rPr>
              <a:t>A </a:t>
            </a:r>
            <a:r>
              <a:rPr lang="en-US" sz="2400" dirty="0" smtClean="0">
                <a:solidFill>
                  <a:schemeClr val="bg2">
                    <a:lumMod val="25000"/>
                  </a:schemeClr>
                </a:solidFill>
                <a:latin typeface="Arial" pitchFamily="34" charset="0"/>
                <a:cs typeface="Arial" pitchFamily="34" charset="0"/>
              </a:rPr>
              <a:t>free service..</a:t>
            </a:r>
          </a:p>
          <a:p>
            <a:r>
              <a:rPr lang="en-US" sz="2400" dirty="0">
                <a:solidFill>
                  <a:schemeClr val="bg2">
                    <a:lumMod val="25000"/>
                  </a:schemeClr>
                </a:solidFill>
                <a:latin typeface="Arial" pitchFamily="34" charset="0"/>
                <a:cs typeface="Arial" pitchFamily="34" charset="0"/>
              </a:rPr>
              <a:t>	</a:t>
            </a:r>
            <a:r>
              <a:rPr lang="en-US" sz="2400" dirty="0" smtClean="0">
                <a:solidFill>
                  <a:schemeClr val="bg2">
                    <a:lumMod val="25000"/>
                  </a:schemeClr>
                </a:solidFill>
                <a:latin typeface="Arial" pitchFamily="34" charset="0"/>
                <a:cs typeface="Arial" pitchFamily="34" charset="0"/>
              </a:rPr>
              <a:t>open access..</a:t>
            </a:r>
          </a:p>
          <a:p>
            <a:r>
              <a:rPr lang="en-US" sz="2400" dirty="0">
                <a:solidFill>
                  <a:schemeClr val="bg2">
                    <a:lumMod val="25000"/>
                  </a:schemeClr>
                </a:solidFill>
                <a:latin typeface="Arial" pitchFamily="34" charset="0"/>
                <a:cs typeface="Arial" pitchFamily="34" charset="0"/>
              </a:rPr>
              <a:t>	</a:t>
            </a:r>
            <a:r>
              <a:rPr lang="en-US" sz="2400" dirty="0" smtClean="0">
                <a:solidFill>
                  <a:schemeClr val="bg2">
                    <a:lumMod val="25000"/>
                  </a:schemeClr>
                </a:solidFill>
                <a:latin typeface="Arial" pitchFamily="34" charset="0"/>
                <a:cs typeface="Arial" pitchFamily="34" charset="0"/>
              </a:rPr>
              <a:t>	searchable.. </a:t>
            </a:r>
            <a:endParaRPr lang="en-US" sz="2400" dirty="0">
              <a:solidFill>
                <a:schemeClr val="bg2">
                  <a:lumMod val="25000"/>
                </a:schemeClr>
              </a:solidFill>
              <a:latin typeface="Arial" pitchFamily="34" charset="0"/>
              <a:cs typeface="Arial" pitchFamily="34" charset="0"/>
            </a:endParaRPr>
          </a:p>
          <a:p>
            <a:r>
              <a:rPr lang="en-US" sz="2400" dirty="0" smtClean="0">
                <a:solidFill>
                  <a:schemeClr val="bg2">
                    <a:lumMod val="25000"/>
                  </a:schemeClr>
                </a:solidFill>
                <a:latin typeface="Arial" pitchFamily="34" charset="0"/>
                <a:cs typeface="Arial" pitchFamily="34" charset="0"/>
              </a:rPr>
              <a:t>			peer</a:t>
            </a:r>
            <a:r>
              <a:rPr lang="en-US" sz="2400" dirty="0">
                <a:solidFill>
                  <a:schemeClr val="bg2">
                    <a:lumMod val="25000"/>
                  </a:schemeClr>
                </a:solidFill>
                <a:latin typeface="Arial" pitchFamily="34" charset="0"/>
                <a:cs typeface="Arial" pitchFamily="34" charset="0"/>
              </a:rPr>
              <a:t>-</a:t>
            </a:r>
            <a:r>
              <a:rPr lang="en-US" sz="2400" dirty="0" smtClean="0">
                <a:solidFill>
                  <a:schemeClr val="bg2">
                    <a:lumMod val="25000"/>
                  </a:schemeClr>
                </a:solidFill>
                <a:latin typeface="Arial" pitchFamily="34" charset="0"/>
                <a:cs typeface="Arial" pitchFamily="34" charset="0"/>
              </a:rPr>
              <a:t>reviewed..</a:t>
            </a:r>
          </a:p>
          <a:p>
            <a:r>
              <a:rPr lang="en-US" sz="2400" dirty="0">
                <a:solidFill>
                  <a:schemeClr val="bg2">
                    <a:lumMod val="25000"/>
                  </a:schemeClr>
                </a:solidFill>
                <a:latin typeface="Arial" pitchFamily="34" charset="0"/>
                <a:cs typeface="Arial" pitchFamily="34" charset="0"/>
              </a:rPr>
              <a:t>	</a:t>
            </a:r>
            <a:r>
              <a:rPr lang="en-US" sz="2400" dirty="0" smtClean="0">
                <a:solidFill>
                  <a:schemeClr val="bg2">
                    <a:lumMod val="25000"/>
                  </a:schemeClr>
                </a:solidFill>
                <a:latin typeface="Arial" pitchFamily="34" charset="0"/>
                <a:cs typeface="Arial" pitchFamily="34" charset="0"/>
              </a:rPr>
              <a:t>			learning </a:t>
            </a:r>
            <a:r>
              <a:rPr lang="en-US" sz="2400" dirty="0">
                <a:solidFill>
                  <a:schemeClr val="bg2">
                    <a:lumMod val="25000"/>
                  </a:schemeClr>
                </a:solidFill>
                <a:latin typeface="Arial" pitchFamily="34" charset="0"/>
                <a:cs typeface="Arial" pitchFamily="34" charset="0"/>
              </a:rPr>
              <a:t>space </a:t>
            </a:r>
            <a:r>
              <a:rPr lang="en-US" sz="2400" dirty="0" smtClean="0">
                <a:solidFill>
                  <a:schemeClr val="bg2">
                    <a:lumMod val="25000"/>
                  </a:schemeClr>
                </a:solidFill>
                <a:latin typeface="Arial" pitchFamily="34" charset="0"/>
                <a:cs typeface="Arial" pitchFamily="34" charset="0"/>
              </a:rPr>
              <a:t>image repository..</a:t>
            </a:r>
          </a:p>
          <a:p>
            <a:r>
              <a:rPr lang="en-US" sz="2400" dirty="0">
                <a:solidFill>
                  <a:schemeClr val="bg2">
                    <a:lumMod val="25000"/>
                  </a:schemeClr>
                </a:solidFill>
                <a:latin typeface="Arial" pitchFamily="34" charset="0"/>
                <a:cs typeface="Arial" pitchFamily="34" charset="0"/>
              </a:rPr>
              <a:t>	</a:t>
            </a:r>
            <a:r>
              <a:rPr lang="en-US" sz="2400" dirty="0" smtClean="0">
                <a:solidFill>
                  <a:schemeClr val="bg2">
                    <a:lumMod val="25000"/>
                  </a:schemeClr>
                </a:solidFill>
                <a:latin typeface="Arial" pitchFamily="34" charset="0"/>
                <a:cs typeface="Arial" pitchFamily="34" charset="0"/>
              </a:rPr>
              <a:t>				with robust metadata.</a:t>
            </a:r>
            <a:endParaRPr lang="en-US" sz="3200" dirty="0">
              <a:solidFill>
                <a:srgbClr val="B7002B"/>
              </a:solidFill>
              <a:latin typeface="+mj-lt"/>
              <a:cs typeface="Chalkboard SE Bold"/>
            </a:endParaRPr>
          </a:p>
          <a:p>
            <a:endParaRPr lang="en-US" sz="1050" dirty="0">
              <a:solidFill>
                <a:srgbClr val="B7002B"/>
              </a:solidFill>
              <a:latin typeface="+mj-lt"/>
              <a:cs typeface="Chalkboard SE Bold"/>
            </a:endParaRPr>
          </a:p>
        </p:txBody>
      </p:sp>
    </p:spTree>
    <p:extLst>
      <p:ext uri="{BB962C8B-B14F-4D97-AF65-F5344CB8AC3E}">
        <p14:creationId xmlns:p14="http://schemas.microsoft.com/office/powerpoint/2010/main" val="405394591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62142" cy="571500"/>
          </a:xfrm>
          <a:prstGeom prst="rect">
            <a:avLst/>
          </a:prstGeom>
          <a:gradFill flip="none" rotWithShape="1">
            <a:gsLst>
              <a:gs pos="15000">
                <a:srgbClr val="909090"/>
              </a:gs>
              <a:gs pos="100000">
                <a:srgbClr val="FFFFFF"/>
              </a:gs>
            </a:gsLst>
            <a:lin ang="108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4" name="TextBox 13"/>
          <p:cNvSpPr txBox="1"/>
          <p:nvPr/>
        </p:nvSpPr>
        <p:spPr>
          <a:xfrm>
            <a:off x="7611496" y="132686"/>
            <a:ext cx="1107996" cy="461665"/>
          </a:xfrm>
          <a:prstGeom prst="rect">
            <a:avLst/>
          </a:prstGeom>
          <a:noFill/>
        </p:spPr>
        <p:txBody>
          <a:bodyPr wrap="none" rtlCol="0">
            <a:spAutoFit/>
          </a:bodyPr>
          <a:lstStyle/>
          <a:p>
            <a:pPr algn="r"/>
            <a:r>
              <a:rPr lang="en-US" sz="2400" dirty="0" err="1" smtClean="0">
                <a:solidFill>
                  <a:schemeClr val="bg2">
                    <a:lumMod val="25000"/>
                  </a:schemeClr>
                </a:solidFill>
                <a:latin typeface="Arial" pitchFamily="34" charset="0"/>
                <a:cs typeface="Arial" pitchFamily="34" charset="0"/>
              </a:rPr>
              <a:t>Artstor</a:t>
            </a:r>
            <a:endParaRPr lang="en-US" sz="2400" dirty="0">
              <a:solidFill>
                <a:schemeClr val="bg2">
                  <a:lumMod val="25000"/>
                </a:schemeClr>
              </a:solidFill>
              <a:latin typeface="Arial" pitchFamily="34" charset="0"/>
              <a:cs typeface="Arial" pitchFamily="34" charset="0"/>
            </a:endParaRPr>
          </a:p>
        </p:txBody>
      </p:sp>
      <p:pic>
        <p:nvPicPr>
          <p:cNvPr id="6" name="Picture 5" descr="FLEXspace-2-rev.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01599"/>
            <a:ext cx="4030132" cy="581642"/>
          </a:xfrm>
          <a:prstGeom prst="rect">
            <a:avLst/>
          </a:prstGeom>
        </p:spPr>
      </p:pic>
      <p:pic>
        <p:nvPicPr>
          <p:cNvPr id="2" name="Picture 1" descr="Screen Shot 2014-06-18 at 11.56.07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934633" y="899141"/>
            <a:ext cx="5080000" cy="4068980"/>
          </a:xfrm>
          <a:prstGeom prst="rect">
            <a:avLst/>
          </a:prstGeom>
        </p:spPr>
      </p:pic>
    </p:spTree>
    <p:extLst>
      <p:ext uri="{BB962C8B-B14F-4D97-AF65-F5344CB8AC3E}">
        <p14:creationId xmlns:p14="http://schemas.microsoft.com/office/powerpoint/2010/main" val="5228135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62142" cy="571500"/>
          </a:xfrm>
          <a:prstGeom prst="rect">
            <a:avLst/>
          </a:prstGeom>
          <a:gradFill flip="none" rotWithShape="1">
            <a:gsLst>
              <a:gs pos="15000">
                <a:srgbClr val="909090"/>
              </a:gs>
              <a:gs pos="100000">
                <a:srgbClr val="FFFFFF"/>
              </a:gs>
            </a:gsLst>
            <a:lin ang="108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6" name="Picture 5" descr="FLEXspace-2-rev.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01599"/>
            <a:ext cx="4030132" cy="581642"/>
          </a:xfrm>
          <a:prstGeom prst="rect">
            <a:avLst/>
          </a:prstGeom>
        </p:spPr>
      </p:pic>
      <p:pic>
        <p:nvPicPr>
          <p:cNvPr id="2" name="Picture 1" descr="Screen Shot 2014-06-19 at 12.11.15 AM.png"/>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1163606" y="965199"/>
            <a:ext cx="6825254" cy="4182995"/>
          </a:xfrm>
          <a:prstGeom prst="rect">
            <a:avLst/>
          </a:prstGeom>
        </p:spPr>
      </p:pic>
    </p:spTree>
    <p:extLst>
      <p:ext uri="{BB962C8B-B14F-4D97-AF65-F5344CB8AC3E}">
        <p14:creationId xmlns:p14="http://schemas.microsoft.com/office/powerpoint/2010/main" val="52281359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62142" cy="571500"/>
          </a:xfrm>
          <a:prstGeom prst="rect">
            <a:avLst/>
          </a:prstGeom>
          <a:gradFill flip="none" rotWithShape="1">
            <a:gsLst>
              <a:gs pos="15000">
                <a:srgbClr val="909090"/>
              </a:gs>
              <a:gs pos="100000">
                <a:srgbClr val="FFFFFF"/>
              </a:gs>
            </a:gsLst>
            <a:lin ang="108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6" name="Picture 5" descr="FLEXspace-2-rev.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01599"/>
            <a:ext cx="4030132" cy="581642"/>
          </a:xfrm>
          <a:prstGeom prst="rect">
            <a:avLst/>
          </a:prstGeom>
        </p:spPr>
      </p:pic>
      <p:pic>
        <p:nvPicPr>
          <p:cNvPr id="7" name="Picture 6" descr="Screen Shot 2013-07-25 at 10.56.02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57417" y="916789"/>
            <a:ext cx="2764663" cy="1285016"/>
          </a:xfrm>
          <a:prstGeom prst="rect">
            <a:avLst/>
          </a:prstGeom>
        </p:spPr>
      </p:pic>
      <p:pic>
        <p:nvPicPr>
          <p:cNvPr id="8" name="Picture 7" descr="Screen Shot 2013-07-25 at 10.56.16 P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44293" y="3777745"/>
            <a:ext cx="2275107" cy="847658"/>
          </a:xfrm>
          <a:prstGeom prst="rect">
            <a:avLst/>
          </a:prstGeom>
        </p:spPr>
      </p:pic>
      <p:pic>
        <p:nvPicPr>
          <p:cNvPr id="9" name="Picture 8" descr="Screen Shot 2013-07-25 at 10.56.59 PM.png"/>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5407748" y="1316044"/>
            <a:ext cx="3311740" cy="569912"/>
          </a:xfrm>
          <a:prstGeom prst="rect">
            <a:avLst/>
          </a:prstGeom>
        </p:spPr>
      </p:pic>
      <p:pic>
        <p:nvPicPr>
          <p:cNvPr id="10" name="Picture 9" descr="Screen Shot 2013-07-25 at 10.56.49 PM.png"/>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4539342" y="3982791"/>
            <a:ext cx="4095516" cy="531425"/>
          </a:xfrm>
          <a:prstGeom prst="rect">
            <a:avLst/>
          </a:prstGeom>
        </p:spPr>
      </p:pic>
      <p:pic>
        <p:nvPicPr>
          <p:cNvPr id="11" name="Picture 10" descr="Screen Shot 2013-07-25 at 10.56.38 PM.png"/>
          <p:cNvPicPr>
            <a:picLocks noChangeAspect="1"/>
          </p:cNvPicPr>
          <p:nvPr/>
        </p:nvPicPr>
        <p:blipFill>
          <a:blip r:embed="rId8">
            <a:extLst>
              <a:ext uri="{28A0092B-C50C-407E-A947-70E740481C1C}">
                <a14:useLocalDpi xmlns:a14="http://schemas.microsoft.com/office/drawing/2010/main"/>
              </a:ext>
            </a:extLst>
          </a:blip>
          <a:stretch>
            <a:fillRect/>
          </a:stretch>
        </p:blipFill>
        <p:spPr>
          <a:xfrm>
            <a:off x="471717" y="2858944"/>
            <a:ext cx="3064325" cy="470600"/>
          </a:xfrm>
          <a:prstGeom prst="rect">
            <a:avLst/>
          </a:prstGeom>
        </p:spPr>
      </p:pic>
      <p:pic>
        <p:nvPicPr>
          <p:cNvPr id="12" name="Picture 11" descr="Screen Shot 2013-07-25 at 10.56.28 PM.png"/>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5407748" y="2649292"/>
            <a:ext cx="3095702" cy="854067"/>
          </a:xfrm>
          <a:prstGeom prst="rect">
            <a:avLst/>
          </a:prstGeom>
        </p:spPr>
      </p:pic>
      <p:sp>
        <p:nvSpPr>
          <p:cNvPr id="13" name="TextBox 12"/>
          <p:cNvSpPr txBox="1"/>
          <p:nvPr/>
        </p:nvSpPr>
        <p:spPr>
          <a:xfrm>
            <a:off x="4409143" y="132686"/>
            <a:ext cx="4310345" cy="461665"/>
          </a:xfrm>
          <a:prstGeom prst="rect">
            <a:avLst/>
          </a:prstGeom>
          <a:noFill/>
        </p:spPr>
        <p:txBody>
          <a:bodyPr wrap="none" rtlCol="0">
            <a:spAutoFit/>
          </a:bodyPr>
          <a:lstStyle/>
          <a:p>
            <a:pPr algn="r"/>
            <a:r>
              <a:rPr lang="en-US" sz="2400" b="1" dirty="0" smtClean="0">
                <a:solidFill>
                  <a:srgbClr val="072C62"/>
                </a:solidFill>
                <a:latin typeface="+mj-lt"/>
                <a:cs typeface="Adobe Garamond Pro"/>
              </a:rPr>
              <a:t>Founding Partners and Sponsors</a:t>
            </a:r>
            <a:endParaRPr lang="en-US" sz="2400" b="1" dirty="0">
              <a:solidFill>
                <a:srgbClr val="072C62"/>
              </a:solidFill>
              <a:latin typeface="+mj-lt"/>
              <a:cs typeface="Adobe Garamond Pro"/>
            </a:endParaRPr>
          </a:p>
        </p:txBody>
      </p:sp>
      <p:pic>
        <p:nvPicPr>
          <p:cNvPr id="14" name="Picture 13" descr="Screen Shot 2014-05-29 at 11.08.33 PM.png"/>
          <p:cNvPicPr>
            <a:picLocks noChangeAspect="1"/>
          </p:cNvPicPr>
          <p:nvPr/>
        </p:nvPicPr>
        <p:blipFill rotWithShape="1">
          <a:blip r:embed="rId10" cstate="screen">
            <a:extLst>
              <a:ext uri="{28A0092B-C50C-407E-A947-70E740481C1C}">
                <a14:useLocalDpi xmlns:a14="http://schemas.microsoft.com/office/drawing/2010/main"/>
              </a:ext>
            </a:extLst>
          </a:blip>
          <a:srcRect/>
          <a:stretch/>
        </p:blipFill>
        <p:spPr>
          <a:xfrm>
            <a:off x="3388780" y="760803"/>
            <a:ext cx="1689100" cy="1511590"/>
          </a:xfrm>
          <a:prstGeom prst="rect">
            <a:avLst/>
          </a:prstGeom>
        </p:spPr>
      </p:pic>
      <p:sp>
        <p:nvSpPr>
          <p:cNvPr id="2" name="TextBox 1"/>
          <p:cNvSpPr txBox="1"/>
          <p:nvPr/>
        </p:nvSpPr>
        <p:spPr>
          <a:xfrm>
            <a:off x="3470188" y="2304534"/>
            <a:ext cx="1544012" cy="369332"/>
          </a:xfrm>
          <a:prstGeom prst="rect">
            <a:avLst/>
          </a:prstGeom>
          <a:noFill/>
        </p:spPr>
        <p:txBody>
          <a:bodyPr wrap="none" rtlCol="0">
            <a:spAutoFit/>
          </a:bodyPr>
          <a:lstStyle/>
          <a:p>
            <a:r>
              <a:rPr lang="en-US" dirty="0" smtClean="0">
                <a:solidFill>
                  <a:srgbClr val="072C62"/>
                </a:solidFill>
              </a:rPr>
              <a:t>Herman Miller</a:t>
            </a:r>
          </a:p>
        </p:txBody>
      </p:sp>
    </p:spTree>
    <p:extLst>
      <p:ext uri="{BB962C8B-B14F-4D97-AF65-F5344CB8AC3E}">
        <p14:creationId xmlns:p14="http://schemas.microsoft.com/office/powerpoint/2010/main" val="244525055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62142" cy="571500"/>
          </a:xfrm>
          <a:prstGeom prst="rect">
            <a:avLst/>
          </a:prstGeom>
          <a:gradFill flip="none" rotWithShape="1">
            <a:gsLst>
              <a:gs pos="15000">
                <a:srgbClr val="909090"/>
              </a:gs>
              <a:gs pos="100000">
                <a:srgbClr val="FFFFFF"/>
              </a:gs>
            </a:gsLst>
            <a:lin ang="108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solidFill>
                <a:schemeClr val="tx1"/>
              </a:solidFill>
            </a:endParaRPr>
          </a:p>
        </p:txBody>
      </p:sp>
      <p:sp>
        <p:nvSpPr>
          <p:cNvPr id="14" name="TextBox 13"/>
          <p:cNvSpPr txBox="1"/>
          <p:nvPr/>
        </p:nvSpPr>
        <p:spPr>
          <a:xfrm>
            <a:off x="7406207" y="132686"/>
            <a:ext cx="1313280" cy="461665"/>
          </a:xfrm>
          <a:prstGeom prst="rect">
            <a:avLst/>
          </a:prstGeom>
          <a:noFill/>
        </p:spPr>
        <p:txBody>
          <a:bodyPr wrap="none" rtlCol="0">
            <a:spAutoFit/>
          </a:bodyPr>
          <a:lstStyle/>
          <a:p>
            <a:pPr algn="r"/>
            <a:r>
              <a:rPr lang="en-US" sz="2400" b="1" dirty="0" smtClean="0">
                <a:solidFill>
                  <a:srgbClr val="072C62"/>
                </a:solidFill>
                <a:latin typeface="+mj-lt"/>
                <a:cs typeface="Adobe Garamond Pro"/>
              </a:rPr>
              <a:t> Website</a:t>
            </a:r>
            <a:endParaRPr lang="en-US" sz="2400" b="1" dirty="0">
              <a:solidFill>
                <a:srgbClr val="072C62"/>
              </a:solidFill>
              <a:latin typeface="+mj-lt"/>
              <a:cs typeface="Adobe Garamond Pro"/>
            </a:endParaRPr>
          </a:p>
        </p:txBody>
      </p:sp>
      <p:sp>
        <p:nvSpPr>
          <p:cNvPr id="4" name="TextBox 3"/>
          <p:cNvSpPr txBox="1"/>
          <p:nvPr/>
        </p:nvSpPr>
        <p:spPr>
          <a:xfrm>
            <a:off x="427570" y="114301"/>
            <a:ext cx="7412569" cy="800219"/>
          </a:xfrm>
          <a:prstGeom prst="rect">
            <a:avLst/>
          </a:prstGeom>
          <a:noFill/>
        </p:spPr>
        <p:txBody>
          <a:bodyPr wrap="square" rtlCol="0">
            <a:spAutoFit/>
          </a:bodyPr>
          <a:lstStyle/>
          <a:p>
            <a:r>
              <a:rPr lang="en-US" sz="2800" b="1" dirty="0" smtClean="0"/>
              <a:t>Quick Link: </a:t>
            </a:r>
            <a:r>
              <a:rPr lang="en-US" sz="2800" b="1" dirty="0" smtClean="0">
                <a:hlinkClick r:id="rId3"/>
              </a:rPr>
              <a:t>http://suny.edu/flexspace</a:t>
            </a:r>
            <a:r>
              <a:rPr lang="en-US" sz="2800" b="1" dirty="0" smtClean="0"/>
              <a:t> </a:t>
            </a:r>
            <a:endParaRPr lang="en-US" sz="2800" b="1" dirty="0"/>
          </a:p>
          <a:p>
            <a:endParaRPr lang="en-US" dirty="0"/>
          </a:p>
        </p:txBody>
      </p:sp>
      <p:pic>
        <p:nvPicPr>
          <p:cNvPr id="5" name="Picture 4" descr="Screen Shot 2014-03-30 at 9.05.41 P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79975" y="752518"/>
            <a:ext cx="5806761" cy="3970124"/>
          </a:xfrm>
          <a:prstGeom prst="rect">
            <a:avLst/>
          </a:prstGeom>
        </p:spPr>
      </p:pic>
      <p:pic>
        <p:nvPicPr>
          <p:cNvPr id="2" name="Picture 1" descr="Screen Shot 2014-05-29 at 11.00.05 PM.png"/>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949170" y="2096107"/>
            <a:ext cx="4386767" cy="1126494"/>
          </a:xfrm>
          <a:prstGeom prst="rect">
            <a:avLst/>
          </a:prstGeom>
        </p:spPr>
      </p:pic>
    </p:spTree>
    <p:extLst>
      <p:ext uri="{BB962C8B-B14F-4D97-AF65-F5344CB8AC3E}">
        <p14:creationId xmlns:p14="http://schemas.microsoft.com/office/powerpoint/2010/main" val="267008790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62142" cy="571500"/>
          </a:xfrm>
          <a:prstGeom prst="rect">
            <a:avLst/>
          </a:prstGeom>
          <a:gradFill flip="none" rotWithShape="1">
            <a:gsLst>
              <a:gs pos="15000">
                <a:srgbClr val="909090"/>
              </a:gs>
              <a:gs pos="100000">
                <a:srgbClr val="FFFFFF"/>
              </a:gs>
            </a:gsLst>
            <a:lin ang="108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b="1" dirty="0">
              <a:solidFill>
                <a:schemeClr val="tx1"/>
              </a:solidFill>
            </a:endParaRPr>
          </a:p>
        </p:txBody>
      </p:sp>
      <p:sp>
        <p:nvSpPr>
          <p:cNvPr id="14" name="TextBox 13"/>
          <p:cNvSpPr txBox="1"/>
          <p:nvPr/>
        </p:nvSpPr>
        <p:spPr>
          <a:xfrm>
            <a:off x="7406207" y="132686"/>
            <a:ext cx="1313280" cy="461665"/>
          </a:xfrm>
          <a:prstGeom prst="rect">
            <a:avLst/>
          </a:prstGeom>
          <a:noFill/>
        </p:spPr>
        <p:txBody>
          <a:bodyPr wrap="none" rtlCol="0">
            <a:spAutoFit/>
          </a:bodyPr>
          <a:lstStyle/>
          <a:p>
            <a:pPr algn="r"/>
            <a:r>
              <a:rPr lang="en-US" sz="2400" b="1" dirty="0" smtClean="0">
                <a:solidFill>
                  <a:srgbClr val="072C62"/>
                </a:solidFill>
                <a:latin typeface="+mj-lt"/>
                <a:cs typeface="Adobe Garamond Pro"/>
              </a:rPr>
              <a:t> Website</a:t>
            </a:r>
            <a:endParaRPr lang="en-US" sz="2400" b="1" dirty="0">
              <a:solidFill>
                <a:srgbClr val="072C62"/>
              </a:solidFill>
              <a:latin typeface="+mj-lt"/>
              <a:cs typeface="Adobe Garamond Pro"/>
            </a:endParaRPr>
          </a:p>
        </p:txBody>
      </p:sp>
      <p:sp>
        <p:nvSpPr>
          <p:cNvPr id="4" name="TextBox 3"/>
          <p:cNvSpPr txBox="1"/>
          <p:nvPr/>
        </p:nvSpPr>
        <p:spPr>
          <a:xfrm>
            <a:off x="427570" y="114301"/>
            <a:ext cx="7412569" cy="800219"/>
          </a:xfrm>
          <a:prstGeom prst="rect">
            <a:avLst/>
          </a:prstGeom>
          <a:noFill/>
        </p:spPr>
        <p:txBody>
          <a:bodyPr wrap="square" rtlCol="0">
            <a:spAutoFit/>
          </a:bodyPr>
          <a:lstStyle/>
          <a:p>
            <a:r>
              <a:rPr lang="en-US" sz="2800" b="1" dirty="0" smtClean="0"/>
              <a:t>Quick Link: </a:t>
            </a:r>
            <a:r>
              <a:rPr lang="en-US" sz="2800" b="1" dirty="0" err="1" smtClean="0"/>
              <a:t>suny.edu</a:t>
            </a:r>
            <a:r>
              <a:rPr lang="en-US" sz="2800" b="1" dirty="0" smtClean="0"/>
              <a:t>/</a:t>
            </a:r>
            <a:r>
              <a:rPr lang="en-US" sz="2800" b="1" dirty="0" err="1" smtClean="0"/>
              <a:t>flexspace</a:t>
            </a:r>
            <a:endParaRPr lang="en-US" sz="2800" b="1" dirty="0"/>
          </a:p>
          <a:p>
            <a:endParaRPr lang="en-US" dirty="0"/>
          </a:p>
        </p:txBody>
      </p:sp>
      <p:pic>
        <p:nvPicPr>
          <p:cNvPr id="10" name="Picture 9" descr="Screen Shot 2014-03-30 at 9.19.07 PM.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698499" y="714463"/>
            <a:ext cx="7658101" cy="3892605"/>
          </a:xfrm>
          <a:prstGeom prst="rect">
            <a:avLst/>
          </a:prstGeom>
          <a:ln w="15875" cmpd="sng">
            <a:solidFill>
              <a:srgbClr val="B7002B"/>
            </a:solidFill>
          </a:ln>
        </p:spPr>
      </p:pic>
      <p:sp>
        <p:nvSpPr>
          <p:cNvPr id="2" name="Left Arrow 1"/>
          <p:cNvSpPr/>
          <p:nvPr/>
        </p:nvSpPr>
        <p:spPr>
          <a:xfrm rot="759802">
            <a:off x="3810001" y="2209801"/>
            <a:ext cx="1981200" cy="812800"/>
          </a:xfrm>
          <a:prstGeom prst="lef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792840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62142" cy="571500"/>
          </a:xfrm>
          <a:prstGeom prst="rect">
            <a:avLst/>
          </a:prstGeom>
          <a:gradFill flip="none" rotWithShape="1">
            <a:gsLst>
              <a:gs pos="15000">
                <a:srgbClr val="909090"/>
              </a:gs>
              <a:gs pos="100000">
                <a:srgbClr val="FFFFFF"/>
              </a:gs>
            </a:gsLst>
            <a:lin ang="108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pic>
        <p:nvPicPr>
          <p:cNvPr id="6" name="Picture 5" descr="FLEXspace-2-rev.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01599"/>
            <a:ext cx="4030132" cy="581642"/>
          </a:xfrm>
          <a:prstGeom prst="rect">
            <a:avLst/>
          </a:prstGeom>
        </p:spPr>
      </p:pic>
      <p:pic>
        <p:nvPicPr>
          <p:cNvPr id="4" name="Picture 3" descr="Screen Shot 2014-06-19 at 12.21.51 AM.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863599" y="683241"/>
            <a:ext cx="7428497" cy="4320559"/>
          </a:xfrm>
          <a:prstGeom prst="rect">
            <a:avLst/>
          </a:prstGeom>
        </p:spPr>
      </p:pic>
    </p:spTree>
    <p:extLst>
      <p:ext uri="{BB962C8B-B14F-4D97-AF65-F5344CB8AC3E}">
        <p14:creationId xmlns:p14="http://schemas.microsoft.com/office/powerpoint/2010/main" val="31517575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Detailed Record</a:t>
            </a:r>
            <a:endParaRPr lang="en-US" dirty="0"/>
          </a:p>
        </p:txBody>
      </p:sp>
      <p:pic>
        <p:nvPicPr>
          <p:cNvPr id="4" name="Content Placeholder 3" descr="Screen Shot 2014-06-19 at 1.08.44 AM.png"/>
          <p:cNvPicPr>
            <a:picLocks noGrp="1" noChangeAspect="1"/>
          </p:cNvPicPr>
          <p:nvPr>
            <p:ph sz="quarter" idx="10"/>
          </p:nvPr>
        </p:nvPicPr>
        <p:blipFill>
          <a:blip r:embed="rId2" cstate="screen">
            <a:extLst>
              <a:ext uri="{28A0092B-C50C-407E-A947-70E740481C1C}">
                <a14:useLocalDpi xmlns:a14="http://schemas.microsoft.com/office/drawing/2010/main"/>
              </a:ext>
            </a:extLst>
          </a:blip>
          <a:srcRect l="-74181" r="-74181"/>
          <a:stretch>
            <a:fillRect/>
          </a:stretch>
        </p:blipFill>
        <p:spPr>
          <a:xfrm>
            <a:off x="1266003" y="190500"/>
            <a:ext cx="10584501" cy="4674155"/>
          </a:xfrm>
        </p:spPr>
      </p:pic>
    </p:spTree>
    <p:extLst>
      <p:ext uri="{BB962C8B-B14F-4D97-AF65-F5344CB8AC3E}">
        <p14:creationId xmlns:p14="http://schemas.microsoft.com/office/powerpoint/2010/main" val="4147949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Useful features</a:t>
            </a:r>
            <a:endParaRPr lang="en-US" dirty="0"/>
          </a:p>
        </p:txBody>
      </p:sp>
      <p:sp>
        <p:nvSpPr>
          <p:cNvPr id="3" name="Content Placeholder 2"/>
          <p:cNvSpPr>
            <a:spLocks noGrp="1"/>
          </p:cNvSpPr>
          <p:nvPr>
            <p:ph sz="quarter" idx="10"/>
          </p:nvPr>
        </p:nvSpPr>
        <p:spPr/>
        <p:txBody>
          <a:bodyPr/>
          <a:lstStyle/>
          <a:p>
            <a:r>
              <a:rPr lang="en-US" dirty="0" smtClean="0"/>
              <a:t>Create your own image groups</a:t>
            </a:r>
          </a:p>
          <a:p>
            <a:r>
              <a:rPr lang="en-US" dirty="0" smtClean="0"/>
              <a:t>Send links to colleagues</a:t>
            </a:r>
          </a:p>
          <a:p>
            <a:r>
              <a:rPr lang="en-US" dirty="0" smtClean="0"/>
              <a:t>Detailed taxonomies</a:t>
            </a:r>
          </a:p>
          <a:p>
            <a:pPr lvl="1"/>
            <a:r>
              <a:rPr lang="en-US" dirty="0" smtClean="0"/>
              <a:t>Pedagogy</a:t>
            </a:r>
          </a:p>
          <a:p>
            <a:pPr lvl="1"/>
            <a:r>
              <a:rPr lang="en-US" dirty="0" smtClean="0"/>
              <a:t>Facilities</a:t>
            </a:r>
          </a:p>
          <a:p>
            <a:pPr lvl="1"/>
            <a:r>
              <a:rPr lang="en-US" dirty="0" smtClean="0"/>
              <a:t>Technology</a:t>
            </a:r>
            <a:endParaRPr lang="en-US" dirty="0"/>
          </a:p>
        </p:txBody>
      </p:sp>
    </p:spTree>
    <p:extLst>
      <p:ext uri="{BB962C8B-B14F-4D97-AF65-F5344CB8AC3E}">
        <p14:creationId xmlns:p14="http://schemas.microsoft.com/office/powerpoint/2010/main" val="168012428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62142" cy="571500"/>
          </a:xfrm>
          <a:prstGeom prst="rect">
            <a:avLst/>
          </a:prstGeom>
          <a:gradFill flip="none" rotWithShape="1">
            <a:gsLst>
              <a:gs pos="15000">
                <a:srgbClr val="909090"/>
              </a:gs>
              <a:gs pos="100000">
                <a:srgbClr val="FFFFFF"/>
              </a:gs>
            </a:gsLst>
            <a:lin ang="108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4" name="TextBox 13"/>
          <p:cNvSpPr txBox="1"/>
          <p:nvPr/>
        </p:nvSpPr>
        <p:spPr>
          <a:xfrm>
            <a:off x="6248137" y="132686"/>
            <a:ext cx="2471350" cy="461665"/>
          </a:xfrm>
          <a:prstGeom prst="rect">
            <a:avLst/>
          </a:prstGeom>
          <a:noFill/>
        </p:spPr>
        <p:txBody>
          <a:bodyPr wrap="none" rtlCol="0">
            <a:spAutoFit/>
          </a:bodyPr>
          <a:lstStyle/>
          <a:p>
            <a:pPr algn="r"/>
            <a:r>
              <a:rPr lang="en-US" sz="2400" b="1" dirty="0" smtClean="0">
                <a:solidFill>
                  <a:srgbClr val="072C62"/>
                </a:solidFill>
                <a:latin typeface="+mj-lt"/>
                <a:cs typeface="Adobe Garamond Pro"/>
              </a:rPr>
              <a:t>Community Value</a:t>
            </a:r>
            <a:endParaRPr lang="en-US" sz="2400" b="1" dirty="0">
              <a:solidFill>
                <a:srgbClr val="072C62"/>
              </a:solidFill>
              <a:latin typeface="+mj-lt"/>
              <a:cs typeface="Adobe Garamond Pro"/>
            </a:endParaRPr>
          </a:p>
        </p:txBody>
      </p:sp>
      <p:sp>
        <p:nvSpPr>
          <p:cNvPr id="15" name="Title 1"/>
          <p:cNvSpPr txBox="1">
            <a:spLocks/>
          </p:cNvSpPr>
          <p:nvPr/>
        </p:nvSpPr>
        <p:spPr>
          <a:xfrm>
            <a:off x="376167" y="875199"/>
            <a:ext cx="8343325" cy="4128602"/>
          </a:xfrm>
          <a:prstGeom prst="rect">
            <a:avLst/>
          </a:prstGeom>
        </p:spPr>
        <p:txBody>
          <a:bodyPr vert="horz"/>
          <a:lstStyle>
            <a:lvl1pPr algn="l" defTabSz="457200" rtl="0" eaLnBrk="1" latinLnBrk="0" hangingPunct="1">
              <a:lnSpc>
                <a:spcPts val="4000"/>
              </a:lnSpc>
              <a:spcBef>
                <a:spcPct val="0"/>
              </a:spcBef>
              <a:buNone/>
              <a:defRPr sz="4000" kern="1200">
                <a:solidFill>
                  <a:srgbClr val="B7002B"/>
                </a:solidFill>
                <a:latin typeface="Arial" pitchFamily="34" charset="0"/>
                <a:ea typeface="+mj-ea"/>
                <a:cs typeface="Arial" pitchFamily="34" charset="0"/>
              </a:defRPr>
            </a:lvl1pPr>
          </a:lstStyle>
          <a:p>
            <a:pPr marL="457200" indent="-457200">
              <a:lnSpc>
                <a:spcPct val="120000"/>
              </a:lnSpc>
              <a:buFont typeface="Arial"/>
              <a:buChar char="•"/>
            </a:pPr>
            <a:r>
              <a:rPr lang="en-US" sz="2400" dirty="0" smtClean="0">
                <a:solidFill>
                  <a:srgbClr val="072C62"/>
                </a:solidFill>
              </a:rPr>
              <a:t>Share and monitor best practices </a:t>
            </a:r>
          </a:p>
          <a:p>
            <a:pPr>
              <a:lnSpc>
                <a:spcPct val="120000"/>
              </a:lnSpc>
            </a:pPr>
            <a:endParaRPr lang="en-US" sz="700" dirty="0" smtClean="0">
              <a:solidFill>
                <a:srgbClr val="072C62"/>
              </a:solidFill>
            </a:endParaRPr>
          </a:p>
          <a:p>
            <a:pPr>
              <a:lnSpc>
                <a:spcPct val="120000"/>
              </a:lnSpc>
            </a:pPr>
            <a:endParaRPr lang="en-US" sz="700" dirty="0" smtClean="0">
              <a:solidFill>
                <a:srgbClr val="072C62"/>
              </a:solidFill>
            </a:endParaRPr>
          </a:p>
          <a:p>
            <a:pPr marL="457200" indent="-457200">
              <a:lnSpc>
                <a:spcPct val="120000"/>
              </a:lnSpc>
              <a:buFont typeface="Arial"/>
              <a:buChar char="•"/>
            </a:pPr>
            <a:r>
              <a:rPr lang="en-US" sz="2400" dirty="0" smtClean="0">
                <a:solidFill>
                  <a:srgbClr val="072C62"/>
                </a:solidFill>
              </a:rPr>
              <a:t>Create common understanding across disciplines and knowledge domains</a:t>
            </a:r>
          </a:p>
          <a:p>
            <a:pPr>
              <a:lnSpc>
                <a:spcPct val="120000"/>
              </a:lnSpc>
            </a:pPr>
            <a:endParaRPr lang="en-US" sz="700" dirty="0" smtClean="0">
              <a:solidFill>
                <a:srgbClr val="072C62"/>
              </a:solidFill>
            </a:endParaRPr>
          </a:p>
          <a:p>
            <a:pPr>
              <a:lnSpc>
                <a:spcPct val="120000"/>
              </a:lnSpc>
            </a:pPr>
            <a:endParaRPr lang="en-US" sz="700" dirty="0" smtClean="0">
              <a:solidFill>
                <a:srgbClr val="072C62"/>
              </a:solidFill>
            </a:endParaRPr>
          </a:p>
          <a:p>
            <a:pPr marL="457200" indent="-457200">
              <a:lnSpc>
                <a:spcPct val="120000"/>
              </a:lnSpc>
              <a:buFont typeface="Arial"/>
              <a:buChar char="•"/>
            </a:pPr>
            <a:r>
              <a:rPr lang="en-US" sz="2400" dirty="0" smtClean="0">
                <a:solidFill>
                  <a:srgbClr val="072C62"/>
                </a:solidFill>
              </a:rPr>
              <a:t>Potential synergies with other efforts </a:t>
            </a:r>
          </a:p>
          <a:p>
            <a:pPr marL="800100" lvl="1" indent="-342900">
              <a:lnSpc>
                <a:spcPct val="120000"/>
              </a:lnSpc>
              <a:buFont typeface="Wingdings" charset="2"/>
              <a:buChar char="Ø"/>
            </a:pPr>
            <a:r>
              <a:rPr lang="en-US" sz="2000" dirty="0" smtClean="0">
                <a:solidFill>
                  <a:srgbClr val="072C62"/>
                </a:solidFill>
              </a:rPr>
              <a:t>Learning Space Rating System</a:t>
            </a:r>
          </a:p>
          <a:p>
            <a:pPr marL="800100" lvl="1" indent="-342900">
              <a:lnSpc>
                <a:spcPct val="120000"/>
              </a:lnSpc>
              <a:buFont typeface="Wingdings" charset="2"/>
              <a:buChar char="Ø"/>
            </a:pPr>
            <a:r>
              <a:rPr lang="en-US" sz="2000" dirty="0" smtClean="0">
                <a:solidFill>
                  <a:srgbClr val="072C62"/>
                </a:solidFill>
              </a:rPr>
              <a:t>Learning Space Toolkits</a:t>
            </a:r>
          </a:p>
          <a:p>
            <a:pPr>
              <a:lnSpc>
                <a:spcPct val="110000"/>
              </a:lnSpc>
            </a:pPr>
            <a:endParaRPr lang="en-US" sz="800" dirty="0" smtClean="0"/>
          </a:p>
          <a:p>
            <a:pPr marL="457200" indent="-457200">
              <a:lnSpc>
                <a:spcPct val="110000"/>
              </a:lnSpc>
              <a:buFont typeface="Arial"/>
              <a:buChar char="•"/>
            </a:pPr>
            <a:endParaRPr lang="en-US" sz="2800" dirty="0" smtClean="0"/>
          </a:p>
        </p:txBody>
      </p:sp>
      <p:pic>
        <p:nvPicPr>
          <p:cNvPr id="6" name="Picture 5" descr="FLEXspace-2-rev.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01599"/>
            <a:ext cx="4030132" cy="581642"/>
          </a:xfrm>
          <a:prstGeom prst="rect">
            <a:avLst/>
          </a:prstGeom>
        </p:spPr>
      </p:pic>
    </p:spTree>
    <p:extLst>
      <p:ext uri="{BB962C8B-B14F-4D97-AF65-F5344CB8AC3E}">
        <p14:creationId xmlns:p14="http://schemas.microsoft.com/office/powerpoint/2010/main" val="362759854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62142" cy="571500"/>
          </a:xfrm>
          <a:prstGeom prst="rect">
            <a:avLst/>
          </a:prstGeom>
          <a:gradFill flip="none" rotWithShape="1">
            <a:gsLst>
              <a:gs pos="15000">
                <a:srgbClr val="909090"/>
              </a:gs>
              <a:gs pos="100000">
                <a:srgbClr val="FFFFFF"/>
              </a:gs>
            </a:gsLst>
            <a:lin ang="108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4" name="TextBox 13"/>
          <p:cNvSpPr txBox="1"/>
          <p:nvPr/>
        </p:nvSpPr>
        <p:spPr>
          <a:xfrm>
            <a:off x="6248137" y="132686"/>
            <a:ext cx="2471350" cy="461665"/>
          </a:xfrm>
          <a:prstGeom prst="rect">
            <a:avLst/>
          </a:prstGeom>
          <a:noFill/>
        </p:spPr>
        <p:txBody>
          <a:bodyPr wrap="none" rtlCol="0">
            <a:spAutoFit/>
          </a:bodyPr>
          <a:lstStyle/>
          <a:p>
            <a:pPr algn="r"/>
            <a:r>
              <a:rPr lang="en-US" sz="2400" b="1" dirty="0">
                <a:solidFill>
                  <a:srgbClr val="072C62"/>
                </a:solidFill>
                <a:cs typeface="Adobe Garamond Pro"/>
              </a:rPr>
              <a:t>Community Value</a:t>
            </a:r>
          </a:p>
        </p:txBody>
      </p:sp>
      <p:pic>
        <p:nvPicPr>
          <p:cNvPr id="7" name="Picture 6" descr="FLEXspace-2-rev.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01599"/>
            <a:ext cx="4030132" cy="581642"/>
          </a:xfrm>
          <a:prstGeom prst="rect">
            <a:avLst/>
          </a:prstGeom>
        </p:spPr>
      </p:pic>
      <p:pic>
        <p:nvPicPr>
          <p:cNvPr id="2" name="Picture 1" descr="campus technology cover.png"/>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907920" y="805569"/>
            <a:ext cx="2776548" cy="2979031"/>
          </a:xfrm>
          <a:prstGeom prst="rect">
            <a:avLst/>
          </a:prstGeom>
        </p:spPr>
      </p:pic>
      <p:sp>
        <p:nvSpPr>
          <p:cNvPr id="4" name="TextBox 3"/>
          <p:cNvSpPr txBox="1"/>
          <p:nvPr/>
        </p:nvSpPr>
        <p:spPr>
          <a:xfrm>
            <a:off x="778937" y="1473200"/>
            <a:ext cx="2929467" cy="1938992"/>
          </a:xfrm>
          <a:prstGeom prst="rect">
            <a:avLst/>
          </a:prstGeom>
          <a:noFill/>
        </p:spPr>
        <p:txBody>
          <a:bodyPr wrap="square" rtlCol="0">
            <a:spAutoFit/>
          </a:bodyPr>
          <a:lstStyle/>
          <a:p>
            <a:r>
              <a:rPr lang="en-US" sz="2400" dirty="0" smtClean="0"/>
              <a:t>April 2014 Cover </a:t>
            </a:r>
          </a:p>
          <a:p>
            <a:r>
              <a:rPr lang="en-US" sz="2400" dirty="0" smtClean="0"/>
              <a:t>Campus Technology Magazine</a:t>
            </a:r>
          </a:p>
          <a:p>
            <a:endParaRPr lang="en-US" sz="2400" dirty="0"/>
          </a:p>
          <a:p>
            <a:endParaRPr lang="en-US" sz="2400" dirty="0"/>
          </a:p>
        </p:txBody>
      </p:sp>
      <p:sp>
        <p:nvSpPr>
          <p:cNvPr id="5" name="TextBox 4"/>
          <p:cNvSpPr txBox="1"/>
          <p:nvPr/>
        </p:nvSpPr>
        <p:spPr>
          <a:xfrm>
            <a:off x="778937" y="4292600"/>
            <a:ext cx="8494633" cy="338554"/>
          </a:xfrm>
          <a:prstGeom prst="rect">
            <a:avLst/>
          </a:prstGeom>
          <a:noFill/>
        </p:spPr>
        <p:txBody>
          <a:bodyPr wrap="none" rtlCol="0">
            <a:spAutoFit/>
          </a:bodyPr>
          <a:lstStyle/>
          <a:p>
            <a:r>
              <a:rPr lang="en-US" sz="1600" dirty="0"/>
              <a:t>http://</a:t>
            </a:r>
            <a:r>
              <a:rPr lang="en-US" sz="1600" dirty="0" err="1"/>
              <a:t>campustechnology.com</a:t>
            </a:r>
            <a:r>
              <a:rPr lang="en-US" sz="1600" dirty="0"/>
              <a:t>/articles/2014/03/05/how-do-your-learning-spaces-measure-</a:t>
            </a:r>
            <a:r>
              <a:rPr lang="en-US" sz="1600" dirty="0" err="1"/>
              <a:t>up.aspx</a:t>
            </a:r>
            <a:endParaRPr lang="en-US" sz="1600" dirty="0"/>
          </a:p>
        </p:txBody>
      </p:sp>
    </p:spTree>
    <p:extLst>
      <p:ext uri="{BB962C8B-B14F-4D97-AF65-F5344CB8AC3E}">
        <p14:creationId xmlns:p14="http://schemas.microsoft.com/office/powerpoint/2010/main" val="27690611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62142" cy="571500"/>
          </a:xfrm>
          <a:prstGeom prst="rect">
            <a:avLst/>
          </a:prstGeom>
          <a:gradFill flip="none" rotWithShape="1">
            <a:gsLst>
              <a:gs pos="15000">
                <a:srgbClr val="909090"/>
              </a:gs>
              <a:gs pos="100000">
                <a:srgbClr val="FFFFFF"/>
              </a:gs>
            </a:gsLst>
            <a:lin ang="108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4" name="TextBox 13"/>
          <p:cNvSpPr txBox="1"/>
          <p:nvPr/>
        </p:nvSpPr>
        <p:spPr>
          <a:xfrm>
            <a:off x="5028603" y="68250"/>
            <a:ext cx="3690884" cy="553998"/>
          </a:xfrm>
          <a:prstGeom prst="rect">
            <a:avLst/>
          </a:prstGeom>
          <a:noFill/>
        </p:spPr>
        <p:txBody>
          <a:bodyPr wrap="none" rtlCol="0">
            <a:spAutoFit/>
          </a:bodyPr>
          <a:lstStyle/>
          <a:p>
            <a:pPr algn="r">
              <a:lnSpc>
                <a:spcPct val="130000"/>
              </a:lnSpc>
            </a:pPr>
            <a:r>
              <a:rPr lang="en-US" sz="2400" b="1" dirty="0">
                <a:solidFill>
                  <a:srgbClr val="072C62"/>
                </a:solidFill>
              </a:rPr>
              <a:t>Core Team &amp;</a:t>
            </a:r>
            <a:r>
              <a:rPr lang="en-US" sz="2400" b="1" dirty="0" smtClean="0">
                <a:solidFill>
                  <a:srgbClr val="072C62"/>
                </a:solidFill>
              </a:rPr>
              <a:t> </a:t>
            </a:r>
            <a:r>
              <a:rPr lang="en-US" sz="2400" b="1" dirty="0">
                <a:solidFill>
                  <a:srgbClr val="072C62"/>
                </a:solidFill>
              </a:rPr>
              <a:t>Interim </a:t>
            </a:r>
            <a:r>
              <a:rPr lang="en-US" sz="2400" b="1" dirty="0" smtClean="0">
                <a:solidFill>
                  <a:srgbClr val="072C62"/>
                </a:solidFill>
              </a:rPr>
              <a:t>Board</a:t>
            </a:r>
            <a:endParaRPr lang="en-US" sz="2400" b="1" dirty="0">
              <a:solidFill>
                <a:srgbClr val="072C62"/>
              </a:solidFill>
            </a:endParaRPr>
          </a:p>
        </p:txBody>
      </p:sp>
      <p:sp>
        <p:nvSpPr>
          <p:cNvPr id="6" name="TextBox 5"/>
          <p:cNvSpPr txBox="1"/>
          <p:nvPr/>
        </p:nvSpPr>
        <p:spPr>
          <a:xfrm>
            <a:off x="309432" y="975739"/>
            <a:ext cx="8859253" cy="4039568"/>
          </a:xfrm>
          <a:prstGeom prst="rect">
            <a:avLst/>
          </a:prstGeom>
          <a:noFill/>
        </p:spPr>
        <p:txBody>
          <a:bodyPr wrap="none" rtlCol="0">
            <a:spAutoFit/>
          </a:bodyPr>
          <a:lstStyle/>
          <a:p>
            <a:pPr>
              <a:lnSpc>
                <a:spcPct val="130000"/>
              </a:lnSpc>
            </a:pPr>
            <a:r>
              <a:rPr lang="en-US" b="1" dirty="0" smtClean="0"/>
              <a:t>Malcolm Brown</a:t>
            </a:r>
            <a:r>
              <a:rPr lang="en-US" dirty="0"/>
              <a:t> </a:t>
            </a:r>
            <a:r>
              <a:rPr lang="en-US" dirty="0" smtClean="0"/>
              <a:t>- Director, EDUCAUSE Learning Initiative</a:t>
            </a:r>
          </a:p>
          <a:p>
            <a:pPr>
              <a:lnSpc>
                <a:spcPct val="130000"/>
              </a:lnSpc>
            </a:pPr>
            <a:r>
              <a:rPr lang="en-US" b="1" dirty="0" smtClean="0"/>
              <a:t>Terry Calhoun</a:t>
            </a:r>
            <a:r>
              <a:rPr lang="en-US" dirty="0"/>
              <a:t> </a:t>
            </a:r>
            <a:r>
              <a:rPr lang="en-US" dirty="0" smtClean="0"/>
              <a:t>- Director, Media Relations and Publications – SCUP</a:t>
            </a:r>
          </a:p>
          <a:p>
            <a:pPr>
              <a:lnSpc>
                <a:spcPct val="130000"/>
              </a:lnSpc>
            </a:pPr>
            <a:r>
              <a:rPr lang="en-US" b="1" dirty="0" smtClean="0"/>
              <a:t>Carey Hatch</a:t>
            </a:r>
            <a:r>
              <a:rPr lang="en-US" dirty="0"/>
              <a:t> </a:t>
            </a:r>
            <a:r>
              <a:rPr lang="en-US" dirty="0" smtClean="0"/>
              <a:t>- Associate Provost, Academic Technology - SUNY System Administration</a:t>
            </a:r>
          </a:p>
          <a:p>
            <a:pPr>
              <a:lnSpc>
                <a:spcPct val="130000"/>
              </a:lnSpc>
            </a:pPr>
            <a:r>
              <a:rPr lang="en-US" b="1" dirty="0" smtClean="0"/>
              <a:t>Gerry Hanley</a:t>
            </a:r>
            <a:r>
              <a:rPr lang="en-US" dirty="0"/>
              <a:t> </a:t>
            </a:r>
            <a:r>
              <a:rPr lang="en-US" dirty="0" smtClean="0"/>
              <a:t>- Sr. Director, Academic Tech. </a:t>
            </a:r>
            <a:r>
              <a:rPr lang="en-US" dirty="0" err="1" smtClean="0"/>
              <a:t>Svcs</a:t>
            </a:r>
            <a:r>
              <a:rPr lang="en-US" dirty="0" smtClean="0"/>
              <a:t>; California State Univ. – Office of Chancellor</a:t>
            </a:r>
          </a:p>
          <a:p>
            <a:pPr>
              <a:lnSpc>
                <a:spcPct val="130000"/>
              </a:lnSpc>
            </a:pPr>
            <a:r>
              <a:rPr lang="en-US" b="1" dirty="0" smtClean="0"/>
              <a:t>Mark</a:t>
            </a:r>
            <a:r>
              <a:rPr lang="en-US" dirty="0" smtClean="0"/>
              <a:t> </a:t>
            </a:r>
            <a:r>
              <a:rPr lang="en-US" b="1" dirty="0" err="1" smtClean="0"/>
              <a:t>McCallister</a:t>
            </a:r>
            <a:r>
              <a:rPr lang="en-US" dirty="0"/>
              <a:t> </a:t>
            </a:r>
            <a:r>
              <a:rPr lang="en-US" dirty="0" smtClean="0"/>
              <a:t>- Associate Director, Academic Technology, University of Florida</a:t>
            </a:r>
          </a:p>
          <a:p>
            <a:pPr>
              <a:lnSpc>
                <a:spcPct val="130000"/>
              </a:lnSpc>
            </a:pPr>
            <a:r>
              <a:rPr lang="en-US" b="1" dirty="0" smtClean="0"/>
              <a:t>Joseph Moreau </a:t>
            </a:r>
            <a:r>
              <a:rPr lang="en-US" dirty="0" smtClean="0"/>
              <a:t>- Vice Chancellor, Foothill-</a:t>
            </a:r>
            <a:r>
              <a:rPr lang="en-US" dirty="0" err="1" smtClean="0"/>
              <a:t>DeAnza</a:t>
            </a:r>
            <a:r>
              <a:rPr lang="en-US" dirty="0" smtClean="0"/>
              <a:t> Community College District</a:t>
            </a:r>
          </a:p>
          <a:p>
            <a:pPr>
              <a:lnSpc>
                <a:spcPct val="130000"/>
              </a:lnSpc>
            </a:pPr>
            <a:r>
              <a:rPr lang="en-US" b="1" dirty="0" smtClean="0"/>
              <a:t>Kim </a:t>
            </a:r>
            <a:r>
              <a:rPr lang="en-US" b="1" dirty="0" err="1" smtClean="0"/>
              <a:t>Scalzo</a:t>
            </a:r>
            <a:r>
              <a:rPr lang="en-US" b="1" dirty="0" smtClean="0"/>
              <a:t> </a:t>
            </a:r>
            <a:r>
              <a:rPr lang="en-US" dirty="0" smtClean="0"/>
              <a:t>- Director, SUNY Center for Professional Development</a:t>
            </a:r>
          </a:p>
          <a:p>
            <a:pPr>
              <a:lnSpc>
                <a:spcPct val="130000"/>
              </a:lnSpc>
            </a:pPr>
            <a:r>
              <a:rPr lang="en-US" b="1" dirty="0" smtClean="0"/>
              <a:t>Brad </a:t>
            </a:r>
            <a:r>
              <a:rPr lang="en-US" b="1" dirty="0"/>
              <a:t>Snyder </a:t>
            </a:r>
            <a:r>
              <a:rPr lang="en-US" dirty="0"/>
              <a:t>-</a:t>
            </a:r>
            <a:r>
              <a:rPr lang="en-US" dirty="0" smtClean="0"/>
              <a:t> Technical Services Coordinator, SUNY Cortland </a:t>
            </a:r>
          </a:p>
          <a:p>
            <a:pPr>
              <a:lnSpc>
                <a:spcPct val="130000"/>
              </a:lnSpc>
            </a:pPr>
            <a:r>
              <a:rPr lang="en-US" b="1" dirty="0"/>
              <a:t>Lisa </a:t>
            </a:r>
            <a:r>
              <a:rPr lang="en-US" b="1" dirty="0" smtClean="0"/>
              <a:t>Stephens</a:t>
            </a:r>
            <a:r>
              <a:rPr lang="en-US" dirty="0"/>
              <a:t> </a:t>
            </a:r>
            <a:r>
              <a:rPr lang="en-US" dirty="0" smtClean="0"/>
              <a:t>- </a:t>
            </a:r>
            <a:r>
              <a:rPr lang="en-US" dirty="0"/>
              <a:t>Sr. Strategist, Academic Innovation - SUNY (Project Lead</a:t>
            </a:r>
            <a:r>
              <a:rPr lang="en-US" dirty="0" smtClean="0"/>
              <a:t>)</a:t>
            </a:r>
          </a:p>
          <a:p>
            <a:pPr>
              <a:lnSpc>
                <a:spcPct val="130000"/>
              </a:lnSpc>
            </a:pPr>
            <a:r>
              <a:rPr lang="en-US" b="1" dirty="0" smtClean="0"/>
              <a:t>Jim </a:t>
            </a:r>
            <a:r>
              <a:rPr lang="en-US" b="1" dirty="0" err="1"/>
              <a:t>Twetten</a:t>
            </a:r>
            <a:r>
              <a:rPr lang="en-US" b="1" dirty="0"/>
              <a:t> </a:t>
            </a:r>
            <a:r>
              <a:rPr lang="en-US" dirty="0"/>
              <a:t>-</a:t>
            </a:r>
            <a:r>
              <a:rPr lang="en-US" dirty="0" smtClean="0"/>
              <a:t> </a:t>
            </a:r>
            <a:r>
              <a:rPr lang="en-US" dirty="0"/>
              <a:t>Director, Academic Technologies </a:t>
            </a:r>
            <a:r>
              <a:rPr lang="en-US" dirty="0" smtClean="0"/>
              <a:t>- Iowa State University </a:t>
            </a:r>
          </a:p>
          <a:p>
            <a:pPr>
              <a:lnSpc>
                <a:spcPct val="130000"/>
              </a:lnSpc>
            </a:pPr>
            <a:r>
              <a:rPr lang="en-US" b="1" dirty="0"/>
              <a:t>Clare van den </a:t>
            </a:r>
            <a:r>
              <a:rPr lang="en-US" b="1" dirty="0" smtClean="0"/>
              <a:t>Blink </a:t>
            </a:r>
            <a:r>
              <a:rPr lang="en-US" dirty="0" smtClean="0"/>
              <a:t>- </a:t>
            </a:r>
            <a:r>
              <a:rPr lang="en-US" dirty="0"/>
              <a:t>Director, Academic Technologies – Cornell </a:t>
            </a:r>
            <a:r>
              <a:rPr lang="en-US" dirty="0" smtClean="0"/>
              <a:t>University</a:t>
            </a:r>
            <a:endParaRPr lang="en-US" dirty="0"/>
          </a:p>
        </p:txBody>
      </p:sp>
      <p:pic>
        <p:nvPicPr>
          <p:cNvPr id="7" name="Picture 6" descr="FLEXspace-2-rev.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01599"/>
            <a:ext cx="4030132" cy="581642"/>
          </a:xfrm>
          <a:prstGeom prst="rect">
            <a:avLst/>
          </a:prstGeom>
        </p:spPr>
      </p:pic>
    </p:spTree>
    <p:extLst>
      <p:ext uri="{BB962C8B-B14F-4D97-AF65-F5344CB8AC3E}">
        <p14:creationId xmlns:p14="http://schemas.microsoft.com/office/powerpoint/2010/main" val="231051960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62142" cy="571500"/>
          </a:xfrm>
          <a:prstGeom prst="rect">
            <a:avLst/>
          </a:prstGeom>
          <a:gradFill flip="none" rotWithShape="1">
            <a:gsLst>
              <a:gs pos="15000">
                <a:srgbClr val="909090"/>
              </a:gs>
              <a:gs pos="100000">
                <a:srgbClr val="FFFFFF"/>
              </a:gs>
            </a:gsLst>
            <a:lin ang="108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4" name="TextBox 13"/>
          <p:cNvSpPr txBox="1"/>
          <p:nvPr/>
        </p:nvSpPr>
        <p:spPr>
          <a:xfrm>
            <a:off x="4217686" y="68250"/>
            <a:ext cx="4501803" cy="553998"/>
          </a:xfrm>
          <a:prstGeom prst="rect">
            <a:avLst/>
          </a:prstGeom>
          <a:noFill/>
        </p:spPr>
        <p:txBody>
          <a:bodyPr wrap="none" rtlCol="0">
            <a:spAutoFit/>
          </a:bodyPr>
          <a:lstStyle/>
          <a:p>
            <a:pPr algn="r">
              <a:lnSpc>
                <a:spcPct val="130000"/>
              </a:lnSpc>
            </a:pPr>
            <a:r>
              <a:rPr lang="en-US" sz="2400" b="1" dirty="0" smtClean="0">
                <a:solidFill>
                  <a:srgbClr val="072C62"/>
                </a:solidFill>
              </a:rPr>
              <a:t>Taxonomy Review &amp; Contributors</a:t>
            </a:r>
            <a:endParaRPr lang="en-US" sz="2400" b="1" dirty="0">
              <a:solidFill>
                <a:srgbClr val="072C62"/>
              </a:solidFill>
            </a:endParaRPr>
          </a:p>
        </p:txBody>
      </p:sp>
      <p:sp>
        <p:nvSpPr>
          <p:cNvPr id="7" name="TextBox 6"/>
          <p:cNvSpPr txBox="1"/>
          <p:nvPr/>
        </p:nvSpPr>
        <p:spPr>
          <a:xfrm>
            <a:off x="135472" y="670954"/>
            <a:ext cx="4242042" cy="4801315"/>
          </a:xfrm>
          <a:prstGeom prst="rect">
            <a:avLst/>
          </a:prstGeom>
          <a:noFill/>
        </p:spPr>
        <p:txBody>
          <a:bodyPr wrap="none" rtlCol="0">
            <a:spAutoFit/>
          </a:bodyPr>
          <a:lstStyle/>
          <a:p>
            <a:r>
              <a:rPr lang="en-US" b="1" u="sng" dirty="0" smtClean="0">
                <a:solidFill>
                  <a:srgbClr val="B7002B"/>
                </a:solidFill>
              </a:rPr>
              <a:t>Learning and Assessment</a:t>
            </a:r>
            <a:endParaRPr lang="en-US" u="sng" dirty="0">
              <a:solidFill>
                <a:srgbClr val="B7002B"/>
              </a:solidFill>
            </a:endParaRPr>
          </a:p>
          <a:p>
            <a:r>
              <a:rPr lang="en-US" b="1" dirty="0"/>
              <a:t>Clare van den Blink</a:t>
            </a:r>
            <a:r>
              <a:rPr lang="en-US" dirty="0"/>
              <a:t> </a:t>
            </a:r>
            <a:r>
              <a:rPr lang="en-US" dirty="0" smtClean="0"/>
              <a:t>–Cornell U. (Core Lead)</a:t>
            </a:r>
            <a:endParaRPr lang="en-US" dirty="0"/>
          </a:p>
          <a:p>
            <a:r>
              <a:rPr lang="en-US" b="1" dirty="0"/>
              <a:t>Doug </a:t>
            </a:r>
            <a:r>
              <a:rPr lang="en-US" b="1" dirty="0" err="1"/>
              <a:t>Willen</a:t>
            </a:r>
            <a:r>
              <a:rPr lang="en-US" b="1" dirty="0"/>
              <a:t> </a:t>
            </a:r>
            <a:r>
              <a:rPr lang="en-US" dirty="0" smtClean="0"/>
              <a:t>– Swarthmore College</a:t>
            </a:r>
            <a:endParaRPr lang="en-US" dirty="0"/>
          </a:p>
          <a:p>
            <a:r>
              <a:rPr lang="en-US" b="1" dirty="0"/>
              <a:t>Joan Lippincott </a:t>
            </a:r>
            <a:r>
              <a:rPr lang="en-US" dirty="0" smtClean="0"/>
              <a:t>– Coalition Network Info. </a:t>
            </a:r>
            <a:endParaRPr lang="en-US" dirty="0"/>
          </a:p>
          <a:p>
            <a:r>
              <a:rPr lang="en-US" b="1" dirty="0"/>
              <a:t>Linda Kendall Knox </a:t>
            </a:r>
            <a:r>
              <a:rPr lang="en-US" dirty="0" smtClean="0"/>
              <a:t>– U. </a:t>
            </a:r>
            <a:r>
              <a:rPr lang="en-US" dirty="0"/>
              <a:t>Michigan</a:t>
            </a:r>
          </a:p>
          <a:p>
            <a:r>
              <a:rPr lang="en-US" b="1" dirty="0"/>
              <a:t>Dana </a:t>
            </a:r>
            <a:r>
              <a:rPr lang="en-US" b="1" dirty="0" err="1"/>
              <a:t>Gierdowski</a:t>
            </a:r>
            <a:r>
              <a:rPr lang="en-US" b="1" dirty="0"/>
              <a:t> </a:t>
            </a:r>
            <a:r>
              <a:rPr lang="en-US" dirty="0"/>
              <a:t>– </a:t>
            </a:r>
            <a:r>
              <a:rPr lang="en-US" dirty="0" smtClean="0"/>
              <a:t>U. North Carolina</a:t>
            </a:r>
            <a:endParaRPr lang="en-US" dirty="0"/>
          </a:p>
          <a:p>
            <a:endParaRPr lang="en-US" dirty="0"/>
          </a:p>
          <a:p>
            <a:r>
              <a:rPr lang="en-US" b="1" u="sng" dirty="0">
                <a:solidFill>
                  <a:srgbClr val="B7002B"/>
                </a:solidFill>
              </a:rPr>
              <a:t>Technology Integration</a:t>
            </a:r>
            <a:endParaRPr lang="en-US" u="sng" dirty="0">
              <a:solidFill>
                <a:srgbClr val="B7002B"/>
              </a:solidFill>
            </a:endParaRPr>
          </a:p>
          <a:p>
            <a:r>
              <a:rPr lang="en-US" b="1" dirty="0"/>
              <a:t>Brad Snyder </a:t>
            </a:r>
            <a:r>
              <a:rPr lang="en-US" dirty="0" smtClean="0"/>
              <a:t>– SUNY Cortland (Core Lead)</a:t>
            </a:r>
            <a:endParaRPr lang="en-US" dirty="0"/>
          </a:p>
          <a:p>
            <a:r>
              <a:rPr lang="en-US" b="1" dirty="0"/>
              <a:t>Charles </a:t>
            </a:r>
            <a:r>
              <a:rPr lang="en-US" b="1" dirty="0" err="1" smtClean="0"/>
              <a:t>Minihan</a:t>
            </a:r>
            <a:r>
              <a:rPr lang="en-US" b="1" dirty="0" smtClean="0"/>
              <a:t> </a:t>
            </a:r>
            <a:r>
              <a:rPr lang="en-US" dirty="0" smtClean="0"/>
              <a:t>– Emory University</a:t>
            </a:r>
          </a:p>
          <a:p>
            <a:r>
              <a:rPr lang="en-US" b="1" dirty="0" smtClean="0"/>
              <a:t>Beth </a:t>
            </a:r>
            <a:r>
              <a:rPr lang="en-US" b="1" dirty="0" err="1"/>
              <a:t>Fellendorf</a:t>
            </a:r>
            <a:r>
              <a:rPr lang="en-US" b="1" dirty="0"/>
              <a:t> </a:t>
            </a:r>
            <a:r>
              <a:rPr lang="en-US" dirty="0" smtClean="0"/>
              <a:t>–U. at Buffalo</a:t>
            </a:r>
            <a:endParaRPr lang="en-US" dirty="0"/>
          </a:p>
          <a:p>
            <a:r>
              <a:rPr lang="en-US" b="1" dirty="0"/>
              <a:t>Lori </a:t>
            </a:r>
            <a:r>
              <a:rPr lang="en-US" b="1" dirty="0" err="1"/>
              <a:t>Swinney</a:t>
            </a:r>
            <a:r>
              <a:rPr lang="en-US" b="1" dirty="0"/>
              <a:t> </a:t>
            </a:r>
            <a:r>
              <a:rPr lang="en-US" dirty="0" smtClean="0"/>
              <a:t>– U. </a:t>
            </a:r>
            <a:r>
              <a:rPr lang="en-US" dirty="0"/>
              <a:t>North Dakota</a:t>
            </a:r>
          </a:p>
          <a:p>
            <a:r>
              <a:rPr lang="en-US" b="1" dirty="0"/>
              <a:t>Mark </a:t>
            </a:r>
            <a:r>
              <a:rPr lang="en-US" b="1" dirty="0" err="1"/>
              <a:t>McCallister</a:t>
            </a:r>
            <a:r>
              <a:rPr lang="en-US" b="1" dirty="0"/>
              <a:t> </a:t>
            </a:r>
            <a:r>
              <a:rPr lang="en-US" dirty="0"/>
              <a:t>– </a:t>
            </a:r>
            <a:r>
              <a:rPr lang="en-US" dirty="0" smtClean="0"/>
              <a:t>Univ. of </a:t>
            </a:r>
            <a:r>
              <a:rPr lang="en-US" dirty="0"/>
              <a:t>Florida</a:t>
            </a:r>
          </a:p>
          <a:p>
            <a:r>
              <a:rPr lang="en-US" b="1" dirty="0"/>
              <a:t>John </a:t>
            </a:r>
            <a:r>
              <a:rPr lang="en-US" b="1" dirty="0" err="1"/>
              <a:t>Pfeffer</a:t>
            </a:r>
            <a:r>
              <a:rPr lang="en-US" b="1" dirty="0"/>
              <a:t> </a:t>
            </a:r>
            <a:r>
              <a:rPr lang="en-US" dirty="0"/>
              <a:t>– </a:t>
            </a:r>
            <a:r>
              <a:rPr lang="en-US" dirty="0" smtClean="0"/>
              <a:t>U. at Buffalo</a:t>
            </a:r>
            <a:endParaRPr lang="en-US" dirty="0"/>
          </a:p>
          <a:p>
            <a:r>
              <a:rPr lang="en-US" b="1" dirty="0"/>
              <a:t>Jim </a:t>
            </a:r>
            <a:r>
              <a:rPr lang="en-US" b="1" dirty="0" err="1"/>
              <a:t>Twetten</a:t>
            </a:r>
            <a:r>
              <a:rPr lang="en-US" b="1" dirty="0"/>
              <a:t> </a:t>
            </a:r>
            <a:r>
              <a:rPr lang="en-US" dirty="0"/>
              <a:t>– Iowa </a:t>
            </a:r>
            <a:r>
              <a:rPr lang="en-US" dirty="0" smtClean="0"/>
              <a:t>State University</a:t>
            </a:r>
            <a:endParaRPr lang="en-US" dirty="0"/>
          </a:p>
          <a:p>
            <a:endParaRPr lang="en-US" dirty="0" smtClean="0"/>
          </a:p>
          <a:p>
            <a:endParaRPr lang="en-US" dirty="0"/>
          </a:p>
        </p:txBody>
      </p:sp>
      <p:sp>
        <p:nvSpPr>
          <p:cNvPr id="8" name="TextBox 7"/>
          <p:cNvSpPr txBox="1"/>
          <p:nvPr/>
        </p:nvSpPr>
        <p:spPr>
          <a:xfrm>
            <a:off x="4554736" y="656104"/>
            <a:ext cx="4673074" cy="5078314"/>
          </a:xfrm>
          <a:prstGeom prst="rect">
            <a:avLst/>
          </a:prstGeom>
          <a:noFill/>
        </p:spPr>
        <p:txBody>
          <a:bodyPr wrap="none" rtlCol="0">
            <a:spAutoFit/>
          </a:bodyPr>
          <a:lstStyle/>
          <a:p>
            <a:r>
              <a:rPr lang="en-US" b="1" u="sng" dirty="0" smtClean="0">
                <a:solidFill>
                  <a:srgbClr val="B7002B"/>
                </a:solidFill>
              </a:rPr>
              <a:t>Facilities </a:t>
            </a:r>
            <a:r>
              <a:rPr lang="en-US" b="1" u="sng" dirty="0">
                <a:solidFill>
                  <a:srgbClr val="B7002B"/>
                </a:solidFill>
              </a:rPr>
              <a:t>Integration</a:t>
            </a:r>
            <a:endParaRPr lang="en-US" u="sng" dirty="0">
              <a:solidFill>
                <a:srgbClr val="B7002B"/>
              </a:solidFill>
            </a:endParaRPr>
          </a:p>
          <a:p>
            <a:r>
              <a:rPr lang="en-US" b="1" dirty="0"/>
              <a:t>Terry Calhoun </a:t>
            </a:r>
            <a:r>
              <a:rPr lang="en-US" dirty="0"/>
              <a:t>– </a:t>
            </a:r>
            <a:r>
              <a:rPr lang="en-US" dirty="0" smtClean="0"/>
              <a:t>SCUP (Core Lead)</a:t>
            </a:r>
            <a:endParaRPr lang="en-US" dirty="0"/>
          </a:p>
          <a:p>
            <a:r>
              <a:rPr lang="en-US" b="1" dirty="0"/>
              <a:t>Claire </a:t>
            </a:r>
            <a:r>
              <a:rPr lang="en-US" b="1" dirty="0" err="1"/>
              <a:t>Turcotte</a:t>
            </a:r>
            <a:r>
              <a:rPr lang="en-US" b="1" dirty="0"/>
              <a:t> </a:t>
            </a:r>
            <a:r>
              <a:rPr lang="en-US" dirty="0"/>
              <a:t>– </a:t>
            </a:r>
            <a:r>
              <a:rPr lang="en-US" dirty="0" smtClean="0"/>
              <a:t>SCUP</a:t>
            </a:r>
            <a:endParaRPr lang="en-US" dirty="0"/>
          </a:p>
          <a:p>
            <a:r>
              <a:rPr lang="en-US" b="1" dirty="0"/>
              <a:t>Ira </a:t>
            </a:r>
            <a:r>
              <a:rPr lang="en-US" b="1" dirty="0" smtClean="0"/>
              <a:t>Fink </a:t>
            </a:r>
            <a:r>
              <a:rPr lang="en-US" dirty="0" smtClean="0"/>
              <a:t>- </a:t>
            </a:r>
            <a:r>
              <a:rPr lang="en-US" dirty="0"/>
              <a:t>Ira Fink and Associates</a:t>
            </a:r>
          </a:p>
          <a:p>
            <a:r>
              <a:rPr lang="en-US" b="1" dirty="0" err="1"/>
              <a:t>Persis</a:t>
            </a:r>
            <a:r>
              <a:rPr lang="en-US" b="1" dirty="0"/>
              <a:t> </a:t>
            </a:r>
            <a:r>
              <a:rPr lang="en-US" b="1" dirty="0" err="1" smtClean="0"/>
              <a:t>Rickes</a:t>
            </a:r>
            <a:r>
              <a:rPr lang="en-US" b="1" dirty="0"/>
              <a:t> </a:t>
            </a:r>
            <a:r>
              <a:rPr lang="en-US" dirty="0" smtClean="0"/>
              <a:t>- </a:t>
            </a:r>
            <a:r>
              <a:rPr lang="en-US" dirty="0" err="1"/>
              <a:t>Rickes</a:t>
            </a:r>
            <a:r>
              <a:rPr lang="en-US" dirty="0"/>
              <a:t> Associates Inc.</a:t>
            </a:r>
          </a:p>
          <a:p>
            <a:r>
              <a:rPr lang="en-US" b="1" dirty="0"/>
              <a:t>Shirley </a:t>
            </a:r>
            <a:r>
              <a:rPr lang="en-US" b="1" dirty="0" err="1" smtClean="0"/>
              <a:t>Dugdale</a:t>
            </a:r>
            <a:r>
              <a:rPr lang="en-US" b="1" dirty="0"/>
              <a:t> </a:t>
            </a:r>
            <a:r>
              <a:rPr lang="en-US" dirty="0" smtClean="0"/>
              <a:t>- </a:t>
            </a:r>
            <a:r>
              <a:rPr lang="en-US" dirty="0" err="1"/>
              <a:t>Dugdale</a:t>
            </a:r>
            <a:r>
              <a:rPr lang="en-US" dirty="0"/>
              <a:t> Strategy, LLC</a:t>
            </a:r>
          </a:p>
          <a:p>
            <a:r>
              <a:rPr lang="en-US" b="1" dirty="0"/>
              <a:t>Scott </a:t>
            </a:r>
            <a:r>
              <a:rPr lang="en-US" b="1" dirty="0" err="1" smtClean="0"/>
              <a:t>Shader</a:t>
            </a:r>
            <a:r>
              <a:rPr lang="en-US" b="1" dirty="0" smtClean="0"/>
              <a:t> </a:t>
            </a:r>
            <a:r>
              <a:rPr lang="en-US" dirty="0" smtClean="0"/>
              <a:t>– U. Mass Med School - </a:t>
            </a:r>
            <a:r>
              <a:rPr lang="en-US" dirty="0"/>
              <a:t>Worcester</a:t>
            </a:r>
          </a:p>
          <a:p>
            <a:r>
              <a:rPr lang="en-US" b="1" dirty="0"/>
              <a:t>Valarie </a:t>
            </a:r>
            <a:r>
              <a:rPr lang="en-US" b="1" dirty="0" err="1" smtClean="0"/>
              <a:t>Avalone</a:t>
            </a:r>
            <a:r>
              <a:rPr lang="en-US" b="1" dirty="0"/>
              <a:t> </a:t>
            </a:r>
            <a:r>
              <a:rPr lang="en-US" dirty="0" smtClean="0"/>
              <a:t>- Monroe CC (SUNY</a:t>
            </a:r>
            <a:r>
              <a:rPr lang="en-US" dirty="0"/>
              <a:t>)</a:t>
            </a:r>
          </a:p>
          <a:p>
            <a:r>
              <a:rPr lang="en-US" b="1" dirty="0"/>
              <a:t>Daniel </a:t>
            </a:r>
            <a:r>
              <a:rPr lang="en-US" b="1" dirty="0" err="1" smtClean="0"/>
              <a:t>K.Paulien</a:t>
            </a:r>
            <a:r>
              <a:rPr lang="en-US" b="1" dirty="0"/>
              <a:t> </a:t>
            </a:r>
            <a:r>
              <a:rPr lang="en-US" dirty="0" smtClean="0"/>
              <a:t>- </a:t>
            </a:r>
            <a:r>
              <a:rPr lang="en-US" dirty="0" err="1"/>
              <a:t>Paulien</a:t>
            </a:r>
            <a:r>
              <a:rPr lang="en-US" dirty="0"/>
              <a:t> &amp; Associates, Inc.</a:t>
            </a:r>
          </a:p>
          <a:p>
            <a:r>
              <a:rPr lang="en-US" b="1" dirty="0"/>
              <a:t>Fran </a:t>
            </a:r>
            <a:r>
              <a:rPr lang="en-US" b="1" dirty="0" err="1" smtClean="0"/>
              <a:t>Gast</a:t>
            </a:r>
            <a:r>
              <a:rPr lang="en-US" b="1" dirty="0"/>
              <a:t> </a:t>
            </a:r>
            <a:r>
              <a:rPr lang="en-US" dirty="0"/>
              <a:t>-</a:t>
            </a:r>
            <a:r>
              <a:rPr lang="en-US" dirty="0" smtClean="0"/>
              <a:t> RI School Design (RISD) Ret.</a:t>
            </a:r>
            <a:endParaRPr lang="en-US" dirty="0"/>
          </a:p>
          <a:p>
            <a:r>
              <a:rPr lang="en-US" b="1" dirty="0" err="1"/>
              <a:t>Ludmilla</a:t>
            </a:r>
            <a:r>
              <a:rPr lang="en-US" b="1" dirty="0"/>
              <a:t> </a:t>
            </a:r>
            <a:r>
              <a:rPr lang="en-US" b="1" dirty="0" err="1"/>
              <a:t>Pavlova-</a:t>
            </a:r>
            <a:r>
              <a:rPr lang="en-US" b="1" dirty="0" err="1" smtClean="0"/>
              <a:t>Gillham</a:t>
            </a:r>
            <a:r>
              <a:rPr lang="en-US" b="1" dirty="0"/>
              <a:t> </a:t>
            </a:r>
            <a:r>
              <a:rPr lang="en-US" dirty="0" smtClean="0"/>
              <a:t>–U. Mass - </a:t>
            </a:r>
            <a:r>
              <a:rPr lang="en-US" dirty="0"/>
              <a:t>Amherst</a:t>
            </a:r>
          </a:p>
          <a:p>
            <a:r>
              <a:rPr lang="en-US" b="1" dirty="0" err="1"/>
              <a:t>Lennie</a:t>
            </a:r>
            <a:r>
              <a:rPr lang="en-US" b="1" dirty="0"/>
              <a:t> Scott-</a:t>
            </a:r>
            <a:r>
              <a:rPr lang="en-US" b="1" dirty="0" smtClean="0"/>
              <a:t>Webber</a:t>
            </a:r>
            <a:r>
              <a:rPr lang="en-US" b="1" dirty="0"/>
              <a:t> </a:t>
            </a:r>
            <a:r>
              <a:rPr lang="en-US" dirty="0" smtClean="0"/>
              <a:t>- Steelcase </a:t>
            </a:r>
            <a:r>
              <a:rPr lang="en-US" dirty="0"/>
              <a:t>Inc.</a:t>
            </a:r>
          </a:p>
          <a:p>
            <a:r>
              <a:rPr lang="en-US" b="1" dirty="0"/>
              <a:t>Michael </a:t>
            </a:r>
            <a:r>
              <a:rPr lang="en-US" b="1" dirty="0" err="1" smtClean="0"/>
              <a:t>Hites</a:t>
            </a:r>
            <a:r>
              <a:rPr lang="en-US" b="1" dirty="0" smtClean="0"/>
              <a:t> </a:t>
            </a:r>
            <a:r>
              <a:rPr lang="en-US" dirty="0" smtClean="0"/>
              <a:t>– U. Illinois</a:t>
            </a:r>
          </a:p>
          <a:p>
            <a:endParaRPr lang="en-US" dirty="0"/>
          </a:p>
          <a:p>
            <a:r>
              <a:rPr lang="en-US" b="1" u="sng" dirty="0" err="1">
                <a:solidFill>
                  <a:srgbClr val="B7002B"/>
                </a:solidFill>
              </a:rPr>
              <a:t>FLEXspace</a:t>
            </a:r>
            <a:r>
              <a:rPr lang="en-US" b="1" u="sng" dirty="0">
                <a:solidFill>
                  <a:srgbClr val="B7002B"/>
                </a:solidFill>
              </a:rPr>
              <a:t> Identity Design</a:t>
            </a:r>
            <a:endParaRPr lang="en-US" u="sng" dirty="0">
              <a:solidFill>
                <a:srgbClr val="B7002B"/>
              </a:solidFill>
            </a:endParaRPr>
          </a:p>
          <a:p>
            <a:r>
              <a:rPr lang="en-US" b="1" dirty="0"/>
              <a:t>Laurie </a:t>
            </a:r>
            <a:r>
              <a:rPr lang="en-US" b="1" dirty="0" err="1"/>
              <a:t>Yarnes</a:t>
            </a:r>
            <a:r>
              <a:rPr lang="en-US" b="1" dirty="0"/>
              <a:t> </a:t>
            </a:r>
            <a:r>
              <a:rPr lang="en-US" dirty="0"/>
              <a:t>– U. at Buffalo</a:t>
            </a:r>
          </a:p>
          <a:p>
            <a:endParaRPr lang="en-US" dirty="0"/>
          </a:p>
          <a:p>
            <a:endParaRPr lang="en-US" dirty="0"/>
          </a:p>
        </p:txBody>
      </p:sp>
      <p:pic>
        <p:nvPicPr>
          <p:cNvPr id="9" name="Picture 8" descr="FLEXspace-2-rev.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01599"/>
            <a:ext cx="4030132" cy="581642"/>
          </a:xfrm>
          <a:prstGeom prst="rect">
            <a:avLst/>
          </a:prstGeom>
        </p:spPr>
      </p:pic>
    </p:spTree>
    <p:extLst>
      <p:ext uri="{BB962C8B-B14F-4D97-AF65-F5344CB8AC3E}">
        <p14:creationId xmlns:p14="http://schemas.microsoft.com/office/powerpoint/2010/main" val="103481268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4-06-19 at 12.52.57 AM.png"/>
          <p:cNvPicPr>
            <a:picLocks noGrp="1" noChangeAspect="1"/>
          </p:cNvPicPr>
          <p:nvPr>
            <p:ph sz="quarter" idx="10"/>
          </p:nvPr>
        </p:nvPicPr>
        <p:blipFill>
          <a:blip r:embed="rId2" cstate="screen">
            <a:extLst>
              <a:ext uri="{28A0092B-C50C-407E-A947-70E740481C1C}">
                <a14:useLocalDpi xmlns:a14="http://schemas.microsoft.com/office/drawing/2010/main"/>
              </a:ext>
            </a:extLst>
          </a:blip>
          <a:srcRect t="-51450" b="-51450"/>
          <a:stretch>
            <a:fillRect/>
          </a:stretch>
        </p:blipFill>
        <p:spPr>
          <a:xfrm>
            <a:off x="1524006" y="1219757"/>
            <a:ext cx="5865540" cy="2590244"/>
          </a:xfrm>
        </p:spPr>
      </p:pic>
    </p:spTree>
    <p:extLst>
      <p:ext uri="{BB962C8B-B14F-4D97-AF65-F5344CB8AC3E}">
        <p14:creationId xmlns:p14="http://schemas.microsoft.com/office/powerpoint/2010/main" val="34039296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0" y="551454"/>
            <a:ext cx="9144000" cy="4162060"/>
          </a:xfrm>
          <a:prstGeom prst="rect">
            <a:avLst/>
          </a:prstGeom>
        </p:spPr>
      </p:pic>
      <p:sp>
        <p:nvSpPr>
          <p:cNvPr id="3" name="Slide Number Placeholder 2"/>
          <p:cNvSpPr>
            <a:spLocks noGrp="1"/>
          </p:cNvSpPr>
          <p:nvPr>
            <p:ph type="sldNum" sz="quarter" idx="10"/>
          </p:nvPr>
        </p:nvSpPr>
        <p:spPr/>
        <p:txBody>
          <a:bodyPr/>
          <a:lstStyle/>
          <a:p>
            <a:fld id="{70545F4A-0DF1-C04A-84F6-882EC6CC681E}" type="slidenum">
              <a:rPr lang="en-US" smtClean="0">
                <a:solidFill>
                  <a:srgbClr val="000000">
                    <a:lumMod val="75000"/>
                    <a:lumOff val="25000"/>
                  </a:srgbClr>
                </a:solidFill>
                <a:ea typeface="ＭＳ Ｐゴシック"/>
              </a:rPr>
              <a:pPr/>
              <a:t>27</a:t>
            </a:fld>
            <a:endParaRPr lang="en-US" dirty="0">
              <a:solidFill>
                <a:srgbClr val="000000">
                  <a:lumMod val="75000"/>
                  <a:lumOff val="25000"/>
                </a:srgbClr>
              </a:solidFill>
              <a:ea typeface="ＭＳ Ｐゴシック"/>
            </a:endParaRPr>
          </a:p>
        </p:txBody>
      </p:sp>
      <p:sp>
        <p:nvSpPr>
          <p:cNvPr id="4" name="Rectangle 3"/>
          <p:cNvSpPr/>
          <p:nvPr/>
        </p:nvSpPr>
        <p:spPr>
          <a:xfrm>
            <a:off x="6086879" y="3267539"/>
            <a:ext cx="1741147" cy="426915"/>
          </a:xfrm>
          <a:prstGeom prst="rect">
            <a:avLst/>
          </a:prstGeom>
          <a:noFill/>
          <a:ln w="6350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solidFill>
                <a:srgbClr val="FFFFFF"/>
              </a:solidFill>
              <a:latin typeface="Arial"/>
              <a:ea typeface="ＭＳ Ｐゴシック"/>
            </a:endParaRPr>
          </a:p>
        </p:txBody>
      </p:sp>
      <p:sp>
        <p:nvSpPr>
          <p:cNvPr id="6" name="Rectangle 5"/>
          <p:cNvSpPr/>
          <p:nvPr/>
        </p:nvSpPr>
        <p:spPr>
          <a:xfrm>
            <a:off x="205952" y="1360609"/>
            <a:ext cx="4572000" cy="646331"/>
          </a:xfrm>
          <a:prstGeom prst="rect">
            <a:avLst/>
          </a:prstGeom>
        </p:spPr>
        <p:txBody>
          <a:bodyPr>
            <a:spAutoFit/>
          </a:bodyPr>
          <a:lstStyle/>
          <a:p>
            <a:r>
              <a:rPr lang="en-US" b="1" dirty="0" smtClean="0">
                <a:solidFill>
                  <a:srgbClr val="FF0000"/>
                </a:solidFill>
                <a:latin typeface="Arial"/>
                <a:ea typeface="ＭＳ Ｐゴシック"/>
              </a:rPr>
              <a:t>http://</a:t>
            </a:r>
            <a:r>
              <a:rPr lang="en-US" b="1" dirty="0" err="1" smtClean="0">
                <a:solidFill>
                  <a:srgbClr val="FF0000"/>
                </a:solidFill>
                <a:latin typeface="Arial"/>
                <a:ea typeface="ＭＳ Ｐゴシック"/>
              </a:rPr>
              <a:t>www.educause.edu</a:t>
            </a:r>
            <a:r>
              <a:rPr lang="en-US" b="1" dirty="0" smtClean="0">
                <a:solidFill>
                  <a:srgbClr val="FF0000"/>
                </a:solidFill>
                <a:latin typeface="Arial"/>
                <a:ea typeface="ＭＳ Ｐゴシック"/>
              </a:rPr>
              <a:t>/</a:t>
            </a:r>
            <a:r>
              <a:rPr lang="en-US" b="1" dirty="0" err="1" smtClean="0">
                <a:solidFill>
                  <a:srgbClr val="FF0000"/>
                </a:solidFill>
                <a:latin typeface="Arial"/>
                <a:ea typeface="ＭＳ Ｐゴシック"/>
              </a:rPr>
              <a:t>eli</a:t>
            </a:r>
            <a:r>
              <a:rPr lang="en-US" b="1" dirty="0" smtClean="0">
                <a:solidFill>
                  <a:srgbClr val="FF0000"/>
                </a:solidFill>
                <a:latin typeface="Arial"/>
                <a:ea typeface="ＭＳ Ｐゴシック"/>
              </a:rPr>
              <a:t>/initiatives/learning-space-rating-system</a:t>
            </a:r>
            <a:endParaRPr lang="en-US" b="1" dirty="0">
              <a:solidFill>
                <a:srgbClr val="FF0000"/>
              </a:solidFill>
              <a:latin typeface="Arial"/>
              <a:ea typeface="ＭＳ Ｐゴシック"/>
            </a:endParaRPr>
          </a:p>
        </p:txBody>
      </p:sp>
    </p:spTree>
    <p:extLst>
      <p:ext uri="{BB962C8B-B14F-4D97-AF65-F5344CB8AC3E}">
        <p14:creationId xmlns:p14="http://schemas.microsoft.com/office/powerpoint/2010/main" val="219096096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mj-lt"/>
              </a:rPr>
              <a:t>LSRS Structure: 6 sections</a:t>
            </a:r>
            <a:endParaRPr lang="en-US" dirty="0">
              <a:latin typeface="+mj-lt"/>
            </a:endParaRPr>
          </a:p>
        </p:txBody>
      </p:sp>
      <p:grpSp>
        <p:nvGrpSpPr>
          <p:cNvPr id="18" name="Group 17"/>
          <p:cNvGrpSpPr/>
          <p:nvPr/>
        </p:nvGrpSpPr>
        <p:grpSpPr>
          <a:xfrm>
            <a:off x="1143000" y="857251"/>
            <a:ext cx="7010400" cy="646331"/>
            <a:chOff x="1143000" y="1238935"/>
            <a:chExt cx="7010400" cy="861775"/>
          </a:xfrm>
        </p:grpSpPr>
        <p:sp>
          <p:nvSpPr>
            <p:cNvPr id="3" name="TextBox 2"/>
            <p:cNvSpPr txBox="1"/>
            <p:nvPr/>
          </p:nvSpPr>
          <p:spPr>
            <a:xfrm>
              <a:off x="1865651" y="1238935"/>
              <a:ext cx="6287749" cy="861775"/>
            </a:xfrm>
            <a:prstGeom prst="rect">
              <a:avLst/>
            </a:prstGeom>
            <a:noFill/>
          </p:spPr>
          <p:txBody>
            <a:bodyPr wrap="none" rtlCol="0">
              <a:spAutoFit/>
            </a:bodyPr>
            <a:lstStyle/>
            <a:p>
              <a:pPr lvl="0"/>
              <a:r>
                <a:rPr lang="en-US" sz="3600" dirty="0">
                  <a:cs typeface="Minion Pro"/>
                </a:rPr>
                <a:t>Integration with campus </a:t>
              </a:r>
              <a:r>
                <a:rPr lang="en-US" sz="3600" dirty="0" smtClean="0">
                  <a:cs typeface="Minion Pro"/>
                </a:rPr>
                <a:t>context</a:t>
              </a:r>
              <a:endParaRPr lang="en-US" sz="3600" dirty="0">
                <a:cs typeface="Minion Pro"/>
              </a:endParaRPr>
            </a:p>
          </p:txBody>
        </p:sp>
        <p:sp>
          <p:nvSpPr>
            <p:cNvPr id="10" name="Rounded Rectangle 9"/>
            <p:cNvSpPr/>
            <p:nvPr/>
          </p:nvSpPr>
          <p:spPr>
            <a:xfrm>
              <a:off x="1143000" y="1257300"/>
              <a:ext cx="609600" cy="609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cs typeface="Minion Pro"/>
                </a:rPr>
                <a:t>1</a:t>
              </a:r>
            </a:p>
          </p:txBody>
        </p:sp>
      </p:grpSp>
      <p:grpSp>
        <p:nvGrpSpPr>
          <p:cNvPr id="17" name="Group 16"/>
          <p:cNvGrpSpPr/>
          <p:nvPr/>
        </p:nvGrpSpPr>
        <p:grpSpPr>
          <a:xfrm>
            <a:off x="1143000" y="1514681"/>
            <a:ext cx="6194822" cy="646331"/>
            <a:chOff x="1143000" y="2077135"/>
            <a:chExt cx="6194822" cy="861775"/>
          </a:xfrm>
        </p:grpSpPr>
        <p:sp>
          <p:nvSpPr>
            <p:cNvPr id="4" name="TextBox 3"/>
            <p:cNvSpPr txBox="1"/>
            <p:nvPr/>
          </p:nvSpPr>
          <p:spPr>
            <a:xfrm>
              <a:off x="1865651" y="2077135"/>
              <a:ext cx="5472171" cy="861775"/>
            </a:xfrm>
            <a:prstGeom prst="rect">
              <a:avLst/>
            </a:prstGeom>
            <a:noFill/>
          </p:spPr>
          <p:txBody>
            <a:bodyPr wrap="none" rtlCol="0">
              <a:spAutoFit/>
            </a:bodyPr>
            <a:lstStyle/>
            <a:p>
              <a:pPr lvl="0"/>
              <a:r>
                <a:rPr lang="en-US" sz="3600" dirty="0">
                  <a:cs typeface="Minion Pro"/>
                </a:rPr>
                <a:t>Planning and </a:t>
              </a:r>
              <a:r>
                <a:rPr lang="en-US" sz="3600" dirty="0" smtClean="0">
                  <a:cs typeface="Minion Pro"/>
                </a:rPr>
                <a:t>design process</a:t>
              </a:r>
              <a:endParaRPr lang="en-US" sz="3600" dirty="0">
                <a:cs typeface="Minion Pro"/>
              </a:endParaRPr>
            </a:p>
          </p:txBody>
        </p:sp>
        <p:sp>
          <p:nvSpPr>
            <p:cNvPr id="12" name="Rounded Rectangle 11"/>
            <p:cNvSpPr/>
            <p:nvPr/>
          </p:nvSpPr>
          <p:spPr>
            <a:xfrm>
              <a:off x="1143000" y="2095500"/>
              <a:ext cx="609600" cy="609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smtClean="0">
                  <a:cs typeface="Minion Pro"/>
                </a:rPr>
                <a:t>2</a:t>
              </a:r>
              <a:endParaRPr lang="en-US" sz="3200" b="1" dirty="0">
                <a:cs typeface="Minion Pro"/>
              </a:endParaRPr>
            </a:p>
          </p:txBody>
        </p:sp>
      </p:grpSp>
      <p:grpSp>
        <p:nvGrpSpPr>
          <p:cNvPr id="19" name="Group 18"/>
          <p:cNvGrpSpPr/>
          <p:nvPr/>
        </p:nvGrpSpPr>
        <p:grpSpPr>
          <a:xfrm>
            <a:off x="1143000" y="2172112"/>
            <a:ext cx="5342726" cy="646331"/>
            <a:chOff x="1143000" y="2953435"/>
            <a:chExt cx="5342726" cy="861775"/>
          </a:xfrm>
        </p:grpSpPr>
        <p:sp>
          <p:nvSpPr>
            <p:cNvPr id="5" name="TextBox 4"/>
            <p:cNvSpPr txBox="1"/>
            <p:nvPr/>
          </p:nvSpPr>
          <p:spPr>
            <a:xfrm>
              <a:off x="1865651" y="2953435"/>
              <a:ext cx="4620075" cy="861775"/>
            </a:xfrm>
            <a:prstGeom prst="rect">
              <a:avLst/>
            </a:prstGeom>
            <a:noFill/>
          </p:spPr>
          <p:txBody>
            <a:bodyPr wrap="none" rtlCol="0">
              <a:spAutoFit/>
            </a:bodyPr>
            <a:lstStyle/>
            <a:p>
              <a:pPr lvl="0"/>
              <a:r>
                <a:rPr lang="en-US" sz="3600" dirty="0">
                  <a:cs typeface="Minion Pro"/>
                </a:rPr>
                <a:t>Support and </a:t>
              </a:r>
              <a:r>
                <a:rPr lang="en-US" sz="3600" dirty="0" smtClean="0">
                  <a:cs typeface="Minion Pro"/>
                </a:rPr>
                <a:t>operations</a:t>
              </a:r>
              <a:endParaRPr lang="en-US" sz="3600" dirty="0">
                <a:cs typeface="Minion Pro"/>
              </a:endParaRPr>
            </a:p>
          </p:txBody>
        </p:sp>
        <p:sp>
          <p:nvSpPr>
            <p:cNvPr id="13" name="Rounded Rectangle 12"/>
            <p:cNvSpPr/>
            <p:nvPr/>
          </p:nvSpPr>
          <p:spPr>
            <a:xfrm>
              <a:off x="1143000" y="2971800"/>
              <a:ext cx="609600" cy="609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cs typeface="Minion Pro"/>
                </a:rPr>
                <a:t>3</a:t>
              </a:r>
            </a:p>
          </p:txBody>
        </p:sp>
      </p:grpSp>
      <p:grpSp>
        <p:nvGrpSpPr>
          <p:cNvPr id="20" name="Group 19"/>
          <p:cNvGrpSpPr/>
          <p:nvPr/>
        </p:nvGrpSpPr>
        <p:grpSpPr>
          <a:xfrm>
            <a:off x="1143001" y="2829542"/>
            <a:ext cx="5045619" cy="646331"/>
            <a:chOff x="1143000" y="3753535"/>
            <a:chExt cx="5045619" cy="861775"/>
          </a:xfrm>
        </p:grpSpPr>
        <p:sp>
          <p:nvSpPr>
            <p:cNvPr id="6" name="TextBox 5"/>
            <p:cNvSpPr txBox="1"/>
            <p:nvPr/>
          </p:nvSpPr>
          <p:spPr>
            <a:xfrm>
              <a:off x="1865651" y="3753535"/>
              <a:ext cx="4322968" cy="861775"/>
            </a:xfrm>
            <a:prstGeom prst="rect">
              <a:avLst/>
            </a:prstGeom>
            <a:noFill/>
          </p:spPr>
          <p:txBody>
            <a:bodyPr wrap="none" rtlCol="0">
              <a:spAutoFit/>
            </a:bodyPr>
            <a:lstStyle/>
            <a:p>
              <a:r>
                <a:rPr lang="en-US" sz="3600" dirty="0" smtClean="0">
                  <a:cs typeface="Minion Pro"/>
                </a:rPr>
                <a:t>Environmental quality</a:t>
              </a:r>
            </a:p>
          </p:txBody>
        </p:sp>
        <p:sp>
          <p:nvSpPr>
            <p:cNvPr id="14" name="Rounded Rectangle 13"/>
            <p:cNvSpPr/>
            <p:nvPr/>
          </p:nvSpPr>
          <p:spPr>
            <a:xfrm>
              <a:off x="1143000" y="3771900"/>
              <a:ext cx="609600" cy="609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cs typeface="Minion Pro"/>
                </a:rPr>
                <a:t>4</a:t>
              </a:r>
            </a:p>
          </p:txBody>
        </p:sp>
      </p:grpSp>
      <p:grpSp>
        <p:nvGrpSpPr>
          <p:cNvPr id="21" name="Group 20"/>
          <p:cNvGrpSpPr/>
          <p:nvPr/>
        </p:nvGrpSpPr>
        <p:grpSpPr>
          <a:xfrm>
            <a:off x="1143000" y="3486973"/>
            <a:ext cx="5149539" cy="646331"/>
            <a:chOff x="1143000" y="4629835"/>
            <a:chExt cx="5149539" cy="861775"/>
          </a:xfrm>
        </p:grpSpPr>
        <p:sp>
          <p:nvSpPr>
            <p:cNvPr id="8" name="TextBox 7"/>
            <p:cNvSpPr txBox="1"/>
            <p:nvPr/>
          </p:nvSpPr>
          <p:spPr>
            <a:xfrm>
              <a:off x="1865651" y="4629835"/>
              <a:ext cx="4426888" cy="861775"/>
            </a:xfrm>
            <a:prstGeom prst="rect">
              <a:avLst/>
            </a:prstGeom>
            <a:noFill/>
          </p:spPr>
          <p:txBody>
            <a:bodyPr wrap="none" rtlCol="0">
              <a:spAutoFit/>
            </a:bodyPr>
            <a:lstStyle/>
            <a:p>
              <a:r>
                <a:rPr lang="en-US" sz="3600" dirty="0" smtClean="0">
                  <a:cs typeface="Minion Pro"/>
                </a:rPr>
                <a:t>Layout and furnishings</a:t>
              </a:r>
            </a:p>
          </p:txBody>
        </p:sp>
        <p:sp>
          <p:nvSpPr>
            <p:cNvPr id="15" name="Rounded Rectangle 14"/>
            <p:cNvSpPr/>
            <p:nvPr/>
          </p:nvSpPr>
          <p:spPr>
            <a:xfrm>
              <a:off x="1143000" y="4648200"/>
              <a:ext cx="609600" cy="609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cs typeface="Minion Pro"/>
                </a:rPr>
                <a:t>5</a:t>
              </a:r>
            </a:p>
          </p:txBody>
        </p:sp>
      </p:grpSp>
      <p:grpSp>
        <p:nvGrpSpPr>
          <p:cNvPr id="22" name="Group 21"/>
          <p:cNvGrpSpPr/>
          <p:nvPr/>
        </p:nvGrpSpPr>
        <p:grpSpPr>
          <a:xfrm>
            <a:off x="1143001" y="4144403"/>
            <a:ext cx="4904505" cy="646331"/>
            <a:chOff x="1143000" y="5429935"/>
            <a:chExt cx="4904505" cy="861775"/>
          </a:xfrm>
        </p:grpSpPr>
        <p:sp>
          <p:nvSpPr>
            <p:cNvPr id="9" name="TextBox 8"/>
            <p:cNvSpPr txBox="1"/>
            <p:nvPr/>
          </p:nvSpPr>
          <p:spPr>
            <a:xfrm>
              <a:off x="1865651" y="5429935"/>
              <a:ext cx="4181854" cy="861775"/>
            </a:xfrm>
            <a:prstGeom prst="rect">
              <a:avLst/>
            </a:prstGeom>
            <a:noFill/>
          </p:spPr>
          <p:txBody>
            <a:bodyPr wrap="none" rtlCol="0">
              <a:spAutoFit/>
            </a:bodyPr>
            <a:lstStyle/>
            <a:p>
              <a:r>
                <a:rPr lang="en-US" sz="3600" dirty="0" smtClean="0">
                  <a:cs typeface="Minion Pro"/>
                </a:rPr>
                <a:t>Technology and tools</a:t>
              </a:r>
            </a:p>
          </p:txBody>
        </p:sp>
        <p:sp>
          <p:nvSpPr>
            <p:cNvPr id="16" name="Rounded Rectangle 15"/>
            <p:cNvSpPr/>
            <p:nvPr/>
          </p:nvSpPr>
          <p:spPr>
            <a:xfrm>
              <a:off x="1143000" y="5448300"/>
              <a:ext cx="609600" cy="609600"/>
            </a:xfrm>
            <a:prstGeom prst="round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3200" b="1" dirty="0">
                  <a:cs typeface="Minion Pro"/>
                </a:rPr>
                <a:t>6</a:t>
              </a:r>
            </a:p>
          </p:txBody>
        </p:sp>
      </p:grpSp>
      <p:cxnSp>
        <p:nvCxnSpPr>
          <p:cNvPr id="23" name="Straight Connector 22"/>
          <p:cNvCxnSpPr/>
          <p:nvPr/>
        </p:nvCxnSpPr>
        <p:spPr>
          <a:xfrm>
            <a:off x="304800" y="3371850"/>
            <a:ext cx="8305800" cy="0"/>
          </a:xfrm>
          <a:prstGeom prst="line">
            <a:avLst/>
          </a:prstGeom>
          <a:ln>
            <a:solidFill>
              <a:srgbClr val="FF0000"/>
            </a:solidFill>
            <a:prstDash val="lgDash"/>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19839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00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10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Screen Shot 2014-06-19 at 12.55.31 AM.png"/>
          <p:cNvPicPr>
            <a:picLocks noGrp="1" noChangeAspect="1"/>
          </p:cNvPicPr>
          <p:nvPr>
            <p:ph idx="1"/>
          </p:nvPr>
        </p:nvPicPr>
        <p:blipFill>
          <a:blip r:embed="rId2" cstate="screen">
            <a:extLst>
              <a:ext uri="{28A0092B-C50C-407E-A947-70E740481C1C}">
                <a14:useLocalDpi xmlns:a14="http://schemas.microsoft.com/office/drawing/2010/main"/>
              </a:ext>
            </a:extLst>
          </a:blip>
          <a:srcRect/>
          <a:stretch>
            <a:fillRect/>
          </a:stretch>
        </p:blipFill>
        <p:spPr>
          <a:xfrm>
            <a:off x="283278" y="495301"/>
            <a:ext cx="8636694" cy="3644900"/>
          </a:xfrm>
        </p:spPr>
      </p:pic>
    </p:spTree>
    <p:extLst>
      <p:ext uri="{BB962C8B-B14F-4D97-AF65-F5344CB8AC3E}">
        <p14:creationId xmlns:p14="http://schemas.microsoft.com/office/powerpoint/2010/main" val="83506012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 y="0"/>
            <a:ext cx="9162142" cy="571500"/>
          </a:xfrm>
          <a:prstGeom prst="rect">
            <a:avLst/>
          </a:prstGeom>
          <a:gradFill flip="none" rotWithShape="1">
            <a:gsLst>
              <a:gs pos="15000">
                <a:srgbClr val="909090"/>
              </a:gs>
              <a:gs pos="100000">
                <a:srgbClr val="FFFFFF"/>
              </a:gs>
            </a:gsLst>
            <a:lin ang="10800000" scaled="0"/>
            <a:tileRect/>
          </a:gra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400" dirty="0"/>
          </a:p>
        </p:txBody>
      </p:sp>
      <p:sp>
        <p:nvSpPr>
          <p:cNvPr id="14" name="TextBox 13"/>
          <p:cNvSpPr txBox="1"/>
          <p:nvPr/>
        </p:nvSpPr>
        <p:spPr>
          <a:xfrm>
            <a:off x="7104597" y="132686"/>
            <a:ext cx="1614895" cy="461665"/>
          </a:xfrm>
          <a:prstGeom prst="rect">
            <a:avLst/>
          </a:prstGeom>
          <a:noFill/>
        </p:spPr>
        <p:txBody>
          <a:bodyPr wrap="none" rtlCol="0">
            <a:spAutoFit/>
          </a:bodyPr>
          <a:lstStyle/>
          <a:p>
            <a:pPr algn="r"/>
            <a:r>
              <a:rPr lang="en-US" sz="2400" b="1" dirty="0" smtClean="0">
                <a:solidFill>
                  <a:srgbClr val="072C62"/>
                </a:solidFill>
                <a:latin typeface="+mj-lt"/>
                <a:cs typeface="Adobe Garamond Pro"/>
              </a:rPr>
              <a:t>Questions?</a:t>
            </a:r>
            <a:endParaRPr lang="en-US" sz="2400" b="1" dirty="0">
              <a:solidFill>
                <a:srgbClr val="072C62"/>
              </a:solidFill>
              <a:latin typeface="+mj-lt"/>
              <a:cs typeface="Adobe Garamond Pro"/>
            </a:endParaRPr>
          </a:p>
        </p:txBody>
      </p:sp>
      <p:pic>
        <p:nvPicPr>
          <p:cNvPr id="7" name="Picture 6" descr="FLEXspace-2-rev.png"/>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 y="101599"/>
            <a:ext cx="4030132" cy="581642"/>
          </a:xfrm>
          <a:prstGeom prst="rect">
            <a:avLst/>
          </a:prstGeom>
        </p:spPr>
      </p:pic>
      <p:sp>
        <p:nvSpPr>
          <p:cNvPr id="5" name="Title 1"/>
          <p:cNvSpPr txBox="1">
            <a:spLocks/>
          </p:cNvSpPr>
          <p:nvPr/>
        </p:nvSpPr>
        <p:spPr>
          <a:xfrm>
            <a:off x="376167" y="794538"/>
            <a:ext cx="8343325" cy="3942562"/>
          </a:xfrm>
          <a:prstGeom prst="rect">
            <a:avLst/>
          </a:prstGeom>
        </p:spPr>
        <p:txBody>
          <a:bodyPr vert="horz"/>
          <a:lstStyle>
            <a:lvl1pPr algn="l" defTabSz="457200" rtl="0" eaLnBrk="1" latinLnBrk="0" hangingPunct="1">
              <a:lnSpc>
                <a:spcPts val="4000"/>
              </a:lnSpc>
              <a:spcBef>
                <a:spcPct val="0"/>
              </a:spcBef>
              <a:buNone/>
              <a:defRPr sz="4000" kern="1200">
                <a:solidFill>
                  <a:srgbClr val="B7002B"/>
                </a:solidFill>
                <a:latin typeface="Arial" pitchFamily="34" charset="0"/>
                <a:ea typeface="+mj-ea"/>
                <a:cs typeface="Arial" pitchFamily="34" charset="0"/>
              </a:defRPr>
            </a:lvl1pPr>
          </a:lstStyle>
          <a:p>
            <a:pPr algn="ctr">
              <a:lnSpc>
                <a:spcPct val="100000"/>
              </a:lnSpc>
            </a:pPr>
            <a:endParaRPr lang="en-US" sz="2800" dirty="0" smtClean="0"/>
          </a:p>
          <a:p>
            <a:pPr algn="ctr">
              <a:lnSpc>
                <a:spcPct val="100000"/>
              </a:lnSpc>
            </a:pPr>
            <a:endParaRPr lang="en-US" sz="800" dirty="0" smtClean="0"/>
          </a:p>
          <a:p>
            <a:pPr algn="ctr">
              <a:lnSpc>
                <a:spcPct val="120000"/>
              </a:lnSpc>
            </a:pPr>
            <a:endParaRPr lang="en-US" sz="2800" b="1" dirty="0" smtClean="0">
              <a:solidFill>
                <a:srgbClr val="072C62"/>
              </a:solidFill>
            </a:endParaRPr>
          </a:p>
          <a:p>
            <a:pPr algn="ctr">
              <a:lnSpc>
                <a:spcPct val="120000"/>
              </a:lnSpc>
            </a:pPr>
            <a:r>
              <a:rPr lang="en-US" sz="2800" b="1" dirty="0" smtClean="0">
                <a:solidFill>
                  <a:srgbClr val="072C62"/>
                </a:solidFill>
              </a:rPr>
              <a:t>Thank You!</a:t>
            </a:r>
          </a:p>
          <a:p>
            <a:pPr algn="ctr">
              <a:lnSpc>
                <a:spcPct val="120000"/>
              </a:lnSpc>
            </a:pPr>
            <a:endParaRPr lang="en-US" sz="2800" b="1" dirty="0">
              <a:solidFill>
                <a:srgbClr val="072C62"/>
              </a:solidFill>
            </a:endParaRPr>
          </a:p>
          <a:p>
            <a:pPr algn="ctr">
              <a:lnSpc>
                <a:spcPct val="120000"/>
              </a:lnSpc>
            </a:pPr>
            <a:r>
              <a:rPr lang="en-US" sz="2800" dirty="0" err="1" smtClean="0">
                <a:solidFill>
                  <a:srgbClr val="072C62"/>
                </a:solidFill>
              </a:rPr>
              <a:t>markm@ufl.edu</a:t>
            </a:r>
            <a:endParaRPr lang="en-US" sz="2800" dirty="0" smtClean="0">
              <a:solidFill>
                <a:srgbClr val="072C62"/>
              </a:solidFill>
            </a:endParaRPr>
          </a:p>
          <a:p>
            <a:pPr>
              <a:lnSpc>
                <a:spcPct val="120000"/>
              </a:lnSpc>
            </a:pPr>
            <a:endParaRPr lang="en-US" sz="2800" dirty="0" smtClean="0">
              <a:solidFill>
                <a:srgbClr val="072C62"/>
              </a:solidFill>
            </a:endParaRPr>
          </a:p>
          <a:p>
            <a:pPr algn="ctr">
              <a:lnSpc>
                <a:spcPct val="120000"/>
              </a:lnSpc>
            </a:pPr>
            <a:r>
              <a:rPr lang="en-US" sz="2800" dirty="0" err="1" smtClean="0">
                <a:solidFill>
                  <a:srgbClr val="072C62"/>
                </a:solidFill>
              </a:rPr>
              <a:t>www.suny.edu</a:t>
            </a:r>
            <a:r>
              <a:rPr lang="en-US" sz="2800" dirty="0">
                <a:solidFill>
                  <a:srgbClr val="072C62"/>
                </a:solidFill>
              </a:rPr>
              <a:t>/</a:t>
            </a:r>
            <a:r>
              <a:rPr lang="en-US" sz="2800" dirty="0" err="1">
                <a:solidFill>
                  <a:srgbClr val="072C62"/>
                </a:solidFill>
              </a:rPr>
              <a:t>flexspace</a:t>
            </a:r>
            <a:endParaRPr lang="en-US" sz="2800" dirty="0">
              <a:solidFill>
                <a:srgbClr val="072C62"/>
              </a:solidFill>
            </a:endParaRPr>
          </a:p>
          <a:p>
            <a:pPr>
              <a:lnSpc>
                <a:spcPct val="120000"/>
              </a:lnSpc>
            </a:pPr>
            <a:endParaRPr lang="en-US" sz="2800" dirty="0" smtClean="0"/>
          </a:p>
          <a:p>
            <a:pPr>
              <a:lnSpc>
                <a:spcPct val="120000"/>
              </a:lnSpc>
            </a:pPr>
            <a:r>
              <a:rPr lang="en-US" sz="2800" dirty="0" smtClean="0"/>
              <a:t>	</a:t>
            </a:r>
          </a:p>
          <a:p>
            <a:pPr marL="914400" lvl="1" indent="-457200">
              <a:lnSpc>
                <a:spcPct val="120000"/>
              </a:lnSpc>
              <a:buFont typeface="Arial"/>
              <a:buChar char="•"/>
            </a:pPr>
            <a:r>
              <a:rPr lang="en-US" sz="600" dirty="0"/>
              <a:t>T</a:t>
            </a:r>
            <a:endParaRPr lang="en-US" sz="600" dirty="0" smtClean="0"/>
          </a:p>
          <a:p>
            <a:pPr marL="457200" indent="-457200">
              <a:lnSpc>
                <a:spcPct val="120000"/>
              </a:lnSpc>
              <a:buFont typeface="Arial"/>
              <a:buChar char="•"/>
            </a:pPr>
            <a:endParaRPr lang="en-US" sz="2800" dirty="0" smtClean="0"/>
          </a:p>
          <a:p>
            <a:pPr marL="457200" indent="-457200">
              <a:lnSpc>
                <a:spcPct val="120000"/>
              </a:lnSpc>
              <a:buFont typeface="Arial"/>
              <a:buChar char="•"/>
            </a:pPr>
            <a:endParaRPr lang="en-US" sz="2800" dirty="0" smtClean="0"/>
          </a:p>
          <a:p>
            <a:pPr>
              <a:lnSpc>
                <a:spcPct val="110000"/>
              </a:lnSpc>
            </a:pPr>
            <a:endParaRPr lang="en-US" sz="800" dirty="0" smtClean="0"/>
          </a:p>
          <a:p>
            <a:pPr marL="457200" indent="-457200">
              <a:lnSpc>
                <a:spcPct val="110000"/>
              </a:lnSpc>
              <a:buFont typeface="Arial"/>
              <a:buChar char="•"/>
            </a:pPr>
            <a:endParaRPr lang="en-US" sz="2800" dirty="0" smtClean="0"/>
          </a:p>
        </p:txBody>
      </p:sp>
    </p:spTree>
    <p:extLst>
      <p:ext uri="{BB962C8B-B14F-4D97-AF65-F5344CB8AC3E}">
        <p14:creationId xmlns:p14="http://schemas.microsoft.com/office/powerpoint/2010/main" val="66456233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Custom 1">
      <a:dk1>
        <a:sysClr val="windowText" lastClr="000000"/>
      </a:dk1>
      <a:lt1>
        <a:sysClr val="window" lastClr="FFFFFF"/>
      </a:lt1>
      <a:dk2>
        <a:srgbClr val="242852"/>
      </a:dk2>
      <a:lt2>
        <a:srgbClr val="ACCBF9"/>
      </a:lt2>
      <a:accent1>
        <a:srgbClr val="629DD1"/>
      </a:accent1>
      <a:accent2>
        <a:srgbClr val="297FD5"/>
      </a:accent2>
      <a:accent3>
        <a:srgbClr val="7F8FA9"/>
      </a:accent3>
      <a:accent4>
        <a:srgbClr val="4A66AC"/>
      </a:accent4>
      <a:accent5>
        <a:srgbClr val="5AA2AE"/>
      </a:accent5>
      <a:accent6>
        <a:srgbClr val="9D90A0"/>
      </a:accent6>
      <a:hlink>
        <a:srgbClr val="9454C3"/>
      </a:hlink>
      <a:folHlink>
        <a:srgbClr val="3EBBF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6CD665931FBCD4DB673C8A04AEEEA79" ma:contentTypeVersion="10" ma:contentTypeDescription="Create a new document." ma:contentTypeScope="" ma:versionID="af8acf6f9332ad0a700eda4fc66e1912">
  <xsd:schema xmlns:xsd="http://www.w3.org/2001/XMLSchema" xmlns:xs="http://www.w3.org/2001/XMLSchema" xmlns:p="http://schemas.microsoft.com/office/2006/metadata/properties" xmlns:ns2="417dbad5-e497-4d0a-bc1a-013b5a6fa473" xmlns:ns3="4d5c6c5c-4995-4474-b174-605297d87f80" targetNamespace="http://schemas.microsoft.com/office/2006/metadata/properties" ma:root="true" ma:fieldsID="3833f0def3d8c54ef7310c273e9b3f95" ns2:_="" ns3:_="">
    <xsd:import namespace="417dbad5-e497-4d0a-bc1a-013b5a6fa473"/>
    <xsd:import namespace="4d5c6c5c-4995-4474-b174-605297d87f80"/>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417dbad5-e497-4d0a-bc1a-013b5a6fa47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4d5c6c5c-4995-4474-b174-605297d87f80"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B2AFAD1-F727-467C-A2B1-084F3344AB7A}"/>
</file>

<file path=customXml/itemProps2.xml><?xml version="1.0" encoding="utf-8"?>
<ds:datastoreItem xmlns:ds="http://schemas.openxmlformats.org/officeDocument/2006/customXml" ds:itemID="{D717D40E-7001-453B-883F-6706626BC2A6}"/>
</file>

<file path=customXml/itemProps3.xml><?xml version="1.0" encoding="utf-8"?>
<ds:datastoreItem xmlns:ds="http://schemas.openxmlformats.org/officeDocument/2006/customXml" ds:itemID="{29E0E111-5AD9-4C03-B8D7-EBFFE9DB7B1B}"/>
</file>

<file path=docProps/app.xml><?xml version="1.0" encoding="utf-8"?>
<Properties xmlns="http://schemas.openxmlformats.org/officeDocument/2006/extended-properties" xmlns:vt="http://schemas.openxmlformats.org/officeDocument/2006/docPropsVTypes">
  <Template/>
  <TotalTime>11787</TotalTime>
  <Words>1578</Words>
  <Application>Microsoft Office PowerPoint</Application>
  <PresentationFormat>On-screen Show (16:9)</PresentationFormat>
  <Paragraphs>262</Paragraphs>
  <Slides>30</Slides>
  <Notes>16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30</vt:i4>
      </vt:variant>
    </vt:vector>
  </HeadingPairs>
  <TitlesOfParts>
    <vt:vector size="38" baseType="lpstr">
      <vt:lpstr>ＭＳ Ｐゴシック</vt:lpstr>
      <vt:lpstr>Adobe Garamond Pro</vt:lpstr>
      <vt:lpstr>Arial</vt:lpstr>
      <vt:lpstr>Calibri</vt:lpstr>
      <vt:lpstr>Chalkboard SE Bold</vt:lpstr>
      <vt:lpstr>Minion Pro</vt:lpstr>
      <vt:lpstr>Wingdings</vt:lpstr>
      <vt:lpstr>Office Theme</vt:lpstr>
      <vt:lpstr> </vt:lpstr>
      <vt:lpstr>Agenda</vt:lpstr>
      <vt:lpstr>Higher Education in the U.S.</vt:lpstr>
      <vt:lpstr>Higher Education in the U.S.</vt:lpstr>
      <vt:lpstr>Higher Education in Florida</vt:lpstr>
      <vt:lpstr>PowerPoint Presentation</vt:lpstr>
      <vt:lpstr>About the University of Florida</vt:lpstr>
      <vt:lpstr>Information Technology at UF</vt:lpstr>
      <vt:lpstr>Recent learning space projects</vt:lpstr>
      <vt:lpstr>Recent learning space projects</vt:lpstr>
      <vt:lpstr>A/V Installations at UF</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Detailed Record</vt:lpstr>
      <vt:lpstr>Useful features</vt:lpstr>
      <vt:lpstr>PowerPoint Presentation</vt:lpstr>
      <vt:lpstr>PowerPoint Presentation</vt:lpstr>
      <vt:lpstr>PowerPoint Presentation</vt:lpstr>
      <vt:lpstr>PowerPoint Presentation</vt:lpstr>
      <vt:lpstr>PowerPoint Presentation</vt:lpstr>
      <vt:lpstr>PowerPoint Presentation</vt:lpstr>
      <vt:lpstr>LSRS Structure: 6 sections</vt:lpstr>
      <vt:lpstr>PowerPoint Presentation</vt:lpstr>
      <vt:lpstr>PowerPoint Presentation</vt:lpstr>
    </vt:vector>
  </TitlesOfParts>
  <Manager/>
  <Company/>
  <LinksUpToDate>false</LinksUpToDate>
  <SharedDoc>false</SharedDoc>
  <HyperlinkBase/>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FLEXspace Team</dc:creator>
  <cp:keywords/>
  <dc:description/>
  <cp:lastModifiedBy>Catherine Cadogan</cp:lastModifiedBy>
  <cp:revision>146</cp:revision>
  <dcterms:created xsi:type="dcterms:W3CDTF">2013-06-12T15:30:12Z</dcterms:created>
  <dcterms:modified xsi:type="dcterms:W3CDTF">2014-07-08T09:46:52Z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0x010100E6CD665931FBCD4DB673C8A04AEEEA79</vt:lpwstr>
  </property>
</Properties>
</file>