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3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82" r:id="rId4"/>
    <p:sldId id="283" r:id="rId5"/>
    <p:sldId id="284" r:id="rId6"/>
    <p:sldId id="285" r:id="rId7"/>
    <p:sldId id="289" r:id="rId8"/>
    <p:sldId id="286" r:id="rId9"/>
    <p:sldId id="288" r:id="rId10"/>
    <p:sldId id="287" r:id="rId1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734" y="-14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-190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CFE811-DEBE-4EDE-8356-396A1E01B730}" type="datetimeFigureOut">
              <a:rPr lang="en-GB" smtClean="0"/>
              <a:t>02/07/2014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925F69-431F-4A96-9B1B-9375B1A0B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517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925F69-431F-4A96-9B1B-9375B1A0BDF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088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925F69-431F-4A96-9B1B-9375B1A0BDF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690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925F69-431F-4A96-9B1B-9375B1A0BDF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083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925F69-431F-4A96-9B1B-9375B1A0BDF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5727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925F69-431F-4A96-9B1B-9375B1A0BDF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524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925F69-431F-4A96-9B1B-9375B1A0BDF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168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925F69-431F-4A96-9B1B-9375B1A0BDF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341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00E75-C28B-4D80-B74B-289B7BDFF8B1}" type="datetimeFigureOut">
              <a:rPr lang="en-US" altLang="en-US"/>
              <a:pPr>
                <a:defRPr/>
              </a:pPr>
              <a:t>7/2/2014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C9EEC-CBA3-4C09-A6FF-379A711E6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288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95665-0836-4B12-A8C4-DC4446B16303}" type="datetimeFigureOut">
              <a:rPr lang="en-US" altLang="en-US"/>
              <a:pPr>
                <a:defRPr/>
              </a:pPr>
              <a:t>7/2/2014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1CFB4-8EEF-4B44-A24F-E87D2F687A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7831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35D27-E366-4302-AD7A-FB6F6771ED17}" type="datetimeFigureOut">
              <a:rPr lang="en-US" altLang="en-US"/>
              <a:pPr>
                <a:defRPr/>
              </a:pPr>
              <a:t>7/2/2014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DE441-25C5-40B8-BE4A-4666304241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1128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6B871-E3CC-4E4B-804D-2F489B75FC33}" type="datetimeFigureOut">
              <a:rPr lang="en-US" altLang="en-US"/>
              <a:pPr>
                <a:defRPr/>
              </a:pPr>
              <a:t>7/2/2014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10E4C-E444-4442-8A5E-9C5011A312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68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56EDA-D03A-40F9-9573-5CD71E9B6864}" type="datetimeFigureOut">
              <a:rPr lang="en-US" altLang="en-US"/>
              <a:pPr>
                <a:defRPr/>
              </a:pPr>
              <a:t>7/2/2014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C36BC8-2122-4316-9D9F-C106E42B26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7125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56FEF-F192-4FC9-A56F-86D5DC22B5E7}" type="datetimeFigureOut">
              <a:rPr lang="en-US" altLang="en-US"/>
              <a:pPr>
                <a:defRPr/>
              </a:pPr>
              <a:t>7/2/2014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9F93D-5728-420D-850C-ADD8C4FA61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9571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D90C7-1650-40F6-8FE2-0D36E71D3CA7}" type="datetimeFigureOut">
              <a:rPr lang="en-US" altLang="en-US"/>
              <a:pPr>
                <a:defRPr/>
              </a:pPr>
              <a:t>7/2/2014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2ECA3-ECBD-4C3D-864E-1DF1F8BB51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8207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995D3-D21E-4DE4-9618-BED90562CC69}" type="datetimeFigureOut">
              <a:rPr lang="en-US" altLang="en-US"/>
              <a:pPr>
                <a:defRPr/>
              </a:pPr>
              <a:t>7/2/2014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FE3FA-9D79-4A63-9C72-C0A7008C83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9638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7C7C1-F5A5-43B9-828D-173587D79E4E}" type="datetimeFigureOut">
              <a:rPr lang="en-US" altLang="en-US"/>
              <a:pPr>
                <a:defRPr/>
              </a:pPr>
              <a:t>7/2/2014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83315-4DF9-4076-ABB7-D6CEC02E94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961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FFD55-EBF1-410F-A974-D4AEC098AF04}" type="datetimeFigureOut">
              <a:rPr lang="en-US" altLang="en-US"/>
              <a:pPr>
                <a:defRPr/>
              </a:pPr>
              <a:t>7/2/2014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43F18-5E2F-4F75-BE99-61FB7CB60B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9104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E6C98-ABDF-4A4D-8FD9-BBC59F08E229}" type="datetimeFigureOut">
              <a:rPr lang="en-US" altLang="en-US"/>
              <a:pPr>
                <a:defRPr/>
              </a:pPr>
              <a:t>7/2/2014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38F60-2C21-482D-BC0C-7AC252CF26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6829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B0080AC-35B1-46ED-83FE-B04D2BDB5C74}" type="datetimeFigureOut">
              <a:rPr lang="en-US" altLang="en-US"/>
              <a:pPr>
                <a:defRPr/>
              </a:pPr>
              <a:t>7/2/2014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8E0ADFE-6949-40C7-9486-84519B55F3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116013" y="2130425"/>
            <a:ext cx="7810500" cy="1470025"/>
          </a:xfrm>
        </p:spPr>
        <p:txBody>
          <a:bodyPr/>
          <a:lstStyle/>
          <a:p>
            <a:pPr eaLnBrk="1" hangingPunct="1"/>
            <a:r>
              <a:rPr lang="en-US" altLang="en-US" sz="3600" b="1" dirty="0" smtClean="0">
                <a:latin typeface="Arial" charset="0"/>
                <a:cs typeface="Arial" charset="0"/>
              </a:rPr>
              <a:t>InfoComm Group Member Scheme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6013" y="3886200"/>
            <a:ext cx="7810500" cy="1839897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  <a:latin typeface="Arial"/>
                <a:ea typeface="+mn-ea"/>
                <a:cs typeface="Arial"/>
              </a:rPr>
              <a:t>Jim Sheach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  <a:latin typeface="Arial"/>
                <a:ea typeface="+mn-ea"/>
                <a:cs typeface="Arial"/>
              </a:rPr>
              <a:t>Learning and Teaching Spaces Technology Manager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  <a:latin typeface="Arial"/>
                <a:ea typeface="+mn-ea"/>
                <a:cs typeface="Arial"/>
              </a:rPr>
              <a:t>The University of Edinburgh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sz="1100" dirty="0" smtClean="0">
              <a:solidFill>
                <a:schemeClr val="tx1"/>
              </a:solidFill>
              <a:latin typeface="Arial"/>
              <a:ea typeface="+mn-ea"/>
              <a:cs typeface="Arial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sz="2400" dirty="0" smtClean="0">
              <a:solidFill>
                <a:schemeClr val="tx1"/>
              </a:solidFill>
              <a:latin typeface="Arial"/>
              <a:ea typeface="+mn-ea"/>
              <a:cs typeface="Arial"/>
            </a:endParaRPr>
          </a:p>
          <a:p>
            <a:pPr algn="l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  <a:latin typeface="Arial"/>
                <a:ea typeface="+mn-ea"/>
                <a:cs typeface="Arial"/>
              </a:rPr>
              <a:t>                                                  Executive Member  </a:t>
            </a:r>
            <a:endParaRPr lang="en-US" sz="2400" dirty="0">
              <a:solidFill>
                <a:schemeClr val="tx1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375" y="5015883"/>
            <a:ext cx="1268379" cy="8068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1595438" y="1625600"/>
            <a:ext cx="7091362" cy="398303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GB" altLang="en-US" sz="4400" dirty="0" smtClean="0"/>
              <a:t>Message from Aberdeen</a:t>
            </a:r>
          </a:p>
          <a:p>
            <a:pPr lvl="0"/>
            <a:r>
              <a:rPr lang="en-GB" dirty="0" smtClean="0"/>
              <a:t>Concentrate </a:t>
            </a:r>
            <a:r>
              <a:rPr lang="en-GB" dirty="0"/>
              <a:t>on “New Staff” to help them feel part of a “Profession”  </a:t>
            </a:r>
          </a:p>
          <a:p>
            <a:pPr lvl="0"/>
            <a:r>
              <a:rPr lang="en-GB" dirty="0"/>
              <a:t>Use a “Blended” approach of both “Face to Face” and “On Line”</a:t>
            </a:r>
          </a:p>
          <a:p>
            <a:pPr lvl="0"/>
            <a:r>
              <a:rPr lang="en-GB" dirty="0"/>
              <a:t>Influence InfoComm to be “Better”</a:t>
            </a:r>
          </a:p>
          <a:p>
            <a:pPr marL="0" indent="0">
              <a:buFont typeface="Arial" charset="0"/>
              <a:buNone/>
            </a:pPr>
            <a:endParaRPr lang="en-GB" altLang="en-US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1595438" y="1625600"/>
            <a:ext cx="7091362" cy="398303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GB" altLang="en-US" sz="4400" dirty="0" smtClean="0"/>
              <a:t>Group Member Scheme</a:t>
            </a:r>
          </a:p>
          <a:p>
            <a:pPr lvl="0"/>
            <a:r>
              <a:rPr lang="en-GB" dirty="0" smtClean="0"/>
              <a:t>From </a:t>
            </a:r>
            <a:r>
              <a:rPr lang="en-GB" dirty="0"/>
              <a:t>1</a:t>
            </a:r>
            <a:r>
              <a:rPr lang="en-GB" dirty="0" smtClean="0"/>
              <a:t>st January 2014 all SCHOMS member institutions staff are members of InfoComm </a:t>
            </a:r>
            <a:endParaRPr lang="en-GB" dirty="0"/>
          </a:p>
          <a:p>
            <a:pPr lvl="0"/>
            <a:r>
              <a:rPr lang="en-GB" dirty="0" smtClean="0"/>
              <a:t>SCHOMS Committed to Two Years</a:t>
            </a:r>
            <a:endParaRPr lang="en-GB" dirty="0"/>
          </a:p>
          <a:p>
            <a:pPr lvl="0"/>
            <a:r>
              <a:rPr lang="en-GB" dirty="0" smtClean="0"/>
              <a:t>Extension to Three Years available  </a:t>
            </a:r>
          </a:p>
          <a:p>
            <a:pPr lvl="0"/>
            <a:r>
              <a:rPr lang="en-GB" dirty="0" smtClean="0"/>
              <a:t>Significant Investment</a:t>
            </a:r>
            <a:endParaRPr lang="en-GB" dirty="0"/>
          </a:p>
          <a:p>
            <a:pPr marL="0" indent="0">
              <a:buFont typeface="Arial" charset="0"/>
              <a:buNone/>
            </a:pPr>
            <a:endParaRPr lang="en-GB" alt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169718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1595438" y="1625600"/>
            <a:ext cx="7091362" cy="398303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GB" altLang="en-US" sz="4400" dirty="0" smtClean="0"/>
              <a:t>Group Member Scheme</a:t>
            </a:r>
          </a:p>
          <a:p>
            <a:pPr lvl="0"/>
            <a:r>
              <a:rPr lang="en-GB" dirty="0" smtClean="0"/>
              <a:t>Structured Online programme</a:t>
            </a:r>
            <a:endParaRPr lang="en-GB" dirty="0"/>
          </a:p>
          <a:p>
            <a:pPr marL="0" indent="0">
              <a:buFont typeface="Arial" charset="0"/>
              <a:buNone/>
            </a:pPr>
            <a:endParaRPr lang="en-GB" altLang="en-US" sz="4400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293436"/>
              </p:ext>
            </p:extLst>
          </p:nvPr>
        </p:nvGraphicFramePr>
        <p:xfrm>
          <a:off x="1323976" y="3306762"/>
          <a:ext cx="7153274" cy="2789240"/>
        </p:xfrm>
        <a:graphic>
          <a:graphicData uri="http://schemas.openxmlformats.org/drawingml/2006/table">
            <a:tbl>
              <a:tblPr firstRow="1" firstCol="1" bandRow="1"/>
              <a:tblGrid>
                <a:gridCol w="3646884"/>
                <a:gridCol w="3506390"/>
              </a:tblGrid>
              <a:tr h="5578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Online Training Pathway</a:t>
                      </a:r>
                      <a:endParaRPr lang="en-GB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GB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8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Course</a:t>
                      </a:r>
                      <a:endParaRPr lang="en-GB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Exam</a:t>
                      </a:r>
                      <a:endParaRPr lang="en-GB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8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Quick Start to the AV Industry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8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Essentials of AV Technology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AV Technologist Certificate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8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/>
                          <a:ea typeface="Times New Roman"/>
                          <a:cs typeface="Arial"/>
                        </a:rPr>
                        <a:t>CTS Prep</a:t>
                      </a:r>
                      <a:endParaRPr lang="en-GB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CTS </a:t>
                      </a:r>
                      <a:r>
                        <a:rPr lang="en-GB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Exam (Fee)</a:t>
                      </a:r>
                      <a:endParaRPr lang="en-GB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22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1595438" y="1625600"/>
            <a:ext cx="7091362" cy="398303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GB" altLang="en-US" sz="4400" dirty="0" smtClean="0"/>
              <a:t>Group Member Scheme</a:t>
            </a:r>
          </a:p>
          <a:p>
            <a:pPr lvl="0"/>
            <a:r>
              <a:rPr lang="en-GB" dirty="0" smtClean="0"/>
              <a:t>Webinars</a:t>
            </a:r>
            <a:endParaRPr lang="en-GB" dirty="0"/>
          </a:p>
          <a:p>
            <a:pPr lvl="0"/>
            <a:r>
              <a:rPr lang="en-GB" dirty="0" smtClean="0"/>
              <a:t>On-line Courses</a:t>
            </a:r>
          </a:p>
          <a:p>
            <a:pPr lvl="0"/>
            <a:r>
              <a:rPr lang="en-GB" dirty="0" smtClean="0"/>
              <a:t>Classroom Courses</a:t>
            </a:r>
            <a:endParaRPr lang="en-GB" dirty="0"/>
          </a:p>
          <a:p>
            <a:pPr lvl="0"/>
            <a:r>
              <a:rPr lang="en-GB" dirty="0" smtClean="0"/>
              <a:t>CTS Certification</a:t>
            </a:r>
          </a:p>
          <a:p>
            <a:pPr marL="0" lvl="0" indent="0">
              <a:buNone/>
            </a:pPr>
            <a:r>
              <a:rPr lang="en-GB" dirty="0" smtClean="0"/>
              <a:t>      CTS-D</a:t>
            </a:r>
          </a:p>
          <a:p>
            <a:pPr marL="0" lvl="0" indent="0">
              <a:buNone/>
            </a:pPr>
            <a:r>
              <a:rPr lang="en-GB" dirty="0" smtClean="0"/>
              <a:t>      CTS-I</a:t>
            </a:r>
          </a:p>
          <a:p>
            <a:pPr lvl="0"/>
            <a:endParaRPr lang="en-GB" dirty="0"/>
          </a:p>
          <a:p>
            <a:pPr marL="0" indent="0">
              <a:buFont typeface="Arial" charset="0"/>
              <a:buNone/>
            </a:pPr>
            <a:endParaRPr lang="en-GB" alt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326520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1595438" y="1625600"/>
            <a:ext cx="7091362" cy="45847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GB" altLang="en-US" sz="4400" dirty="0" smtClean="0"/>
              <a:t>Influencing InfoComm</a:t>
            </a:r>
          </a:p>
          <a:p>
            <a:pPr lvl="0"/>
            <a:r>
              <a:rPr lang="en-GB" dirty="0" smtClean="0"/>
              <a:t>Group Member Schemes (AETM)</a:t>
            </a:r>
            <a:endParaRPr lang="en-GB" dirty="0"/>
          </a:p>
          <a:p>
            <a:pPr lvl="0"/>
            <a:r>
              <a:rPr lang="en-GB" dirty="0" smtClean="0"/>
              <a:t>Exec met David </a:t>
            </a:r>
            <a:r>
              <a:rPr lang="en-GB" dirty="0" err="1" smtClean="0"/>
              <a:t>Labuskes</a:t>
            </a:r>
            <a:r>
              <a:rPr lang="en-GB" dirty="0" smtClean="0"/>
              <a:t> at ISE </a:t>
            </a:r>
          </a:p>
          <a:p>
            <a:r>
              <a:rPr lang="en-GB" dirty="0"/>
              <a:t>Technology Managers Training </a:t>
            </a:r>
          </a:p>
          <a:p>
            <a:pPr lvl="0"/>
            <a:r>
              <a:rPr lang="en-GB" dirty="0" smtClean="0"/>
              <a:t>InfoComm have asked for help scheduling classroom courses</a:t>
            </a:r>
          </a:p>
          <a:p>
            <a:pPr lvl="0"/>
            <a:endParaRPr lang="en-GB" dirty="0"/>
          </a:p>
          <a:p>
            <a:pPr marL="0" indent="0">
              <a:buFont typeface="Arial" charset="0"/>
              <a:buNone/>
            </a:pPr>
            <a:endParaRPr lang="en-GB" alt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390309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1595438" y="1625600"/>
            <a:ext cx="7091362" cy="45847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GB" altLang="en-US" sz="4400" dirty="0" smtClean="0"/>
              <a:t>Influencing InfoComm</a:t>
            </a:r>
          </a:p>
          <a:p>
            <a:pPr lvl="0"/>
            <a:r>
              <a:rPr lang="en-GB" dirty="0" smtClean="0"/>
              <a:t>Finance, Orders and Invoices </a:t>
            </a:r>
            <a:endParaRPr lang="en-GB" dirty="0"/>
          </a:p>
          <a:p>
            <a:pPr lvl="0"/>
            <a:r>
              <a:rPr lang="en-GB" dirty="0" smtClean="0"/>
              <a:t>UK Bank Account In Place</a:t>
            </a:r>
          </a:p>
          <a:p>
            <a:pPr lvl="0"/>
            <a:r>
              <a:rPr lang="en-GB" dirty="0" smtClean="0"/>
              <a:t>Purchase Orders via UK Office</a:t>
            </a:r>
          </a:p>
          <a:p>
            <a:pPr lvl="0"/>
            <a:r>
              <a:rPr lang="en-GB" dirty="0" smtClean="0"/>
              <a:t>But - No Credit</a:t>
            </a:r>
          </a:p>
          <a:p>
            <a:pPr lvl="0"/>
            <a:endParaRPr lang="en-GB" dirty="0"/>
          </a:p>
          <a:p>
            <a:pPr marL="0" indent="0">
              <a:buFont typeface="Arial" charset="0"/>
              <a:buNone/>
            </a:pPr>
            <a:endParaRPr lang="en-GB" alt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161223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1595438" y="1625600"/>
            <a:ext cx="7091362" cy="398303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GB" altLang="en-US" sz="4400" dirty="0" smtClean="0"/>
              <a:t>Where to now</a:t>
            </a:r>
          </a:p>
          <a:p>
            <a:pPr lvl="0"/>
            <a:r>
              <a:rPr lang="en-GB" dirty="0" smtClean="0"/>
              <a:t>Register your staff (available to the Institution not just your department)</a:t>
            </a:r>
          </a:p>
          <a:p>
            <a:pPr lvl="0"/>
            <a:r>
              <a:rPr lang="en-GB" dirty="0" smtClean="0"/>
              <a:t>Schoms Webinars 7</a:t>
            </a:r>
            <a:r>
              <a:rPr lang="en-GB" baseline="30000" dirty="0" smtClean="0"/>
              <a:t>th</a:t>
            </a:r>
            <a:r>
              <a:rPr lang="en-GB" dirty="0" smtClean="0"/>
              <a:t> July Training Portal</a:t>
            </a:r>
            <a:endParaRPr lang="en-GB" dirty="0"/>
          </a:p>
          <a:p>
            <a:pPr lvl="0"/>
            <a:r>
              <a:rPr lang="en-GB" dirty="0" smtClean="0"/>
              <a:t>Make use of the training resources</a:t>
            </a:r>
          </a:p>
          <a:p>
            <a:pPr lvl="0"/>
            <a:r>
              <a:rPr lang="en-GB" dirty="0" smtClean="0"/>
              <a:t>Classroom Courses?</a:t>
            </a:r>
            <a:endParaRPr lang="en-GB" dirty="0"/>
          </a:p>
          <a:p>
            <a:pPr lvl="0"/>
            <a:r>
              <a:rPr lang="en-GB" dirty="0" smtClean="0"/>
              <a:t>CTS Certification</a:t>
            </a:r>
          </a:p>
          <a:p>
            <a:pPr lvl="0"/>
            <a:endParaRPr lang="en-GB" dirty="0"/>
          </a:p>
          <a:p>
            <a:pPr marL="0" indent="0">
              <a:buFont typeface="Arial" charset="0"/>
              <a:buNone/>
            </a:pPr>
            <a:endParaRPr lang="en-GB" alt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390309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1595438" y="1625600"/>
            <a:ext cx="7091362" cy="398303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GB" altLang="en-US" sz="4400" dirty="0" smtClean="0"/>
              <a:t>Longer Term</a:t>
            </a:r>
          </a:p>
          <a:p>
            <a:pPr lvl="0"/>
            <a:r>
              <a:rPr lang="en-GB" dirty="0" smtClean="0"/>
              <a:t>Review effectiveness in Summer 2015</a:t>
            </a:r>
            <a:endParaRPr lang="en-GB" dirty="0"/>
          </a:p>
          <a:p>
            <a:pPr lvl="0"/>
            <a:r>
              <a:rPr lang="en-GB" dirty="0" smtClean="0"/>
              <a:t>Agreement has third year option</a:t>
            </a:r>
          </a:p>
          <a:p>
            <a:pPr lvl="0"/>
            <a:r>
              <a:rPr lang="en-GB" dirty="0" smtClean="0"/>
              <a:t>Extension past third year?</a:t>
            </a:r>
          </a:p>
          <a:p>
            <a:r>
              <a:rPr lang="en-GB" dirty="0"/>
              <a:t>Significant Financial Commitment</a:t>
            </a:r>
          </a:p>
          <a:p>
            <a:pPr lvl="0"/>
            <a:endParaRPr lang="en-GB" dirty="0"/>
          </a:p>
          <a:p>
            <a:pPr marL="0" lvl="0" indent="0">
              <a:buNone/>
            </a:pPr>
            <a:endParaRPr lang="en-GB" dirty="0"/>
          </a:p>
          <a:p>
            <a:pPr marL="0" indent="0">
              <a:buFont typeface="Arial" charset="0"/>
              <a:buNone/>
            </a:pPr>
            <a:endParaRPr lang="en-GB" alt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284886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1595438" y="1625600"/>
            <a:ext cx="7091362" cy="398303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endParaRPr lang="en-GB" altLang="en-US" sz="4400" dirty="0" smtClean="0"/>
          </a:p>
          <a:p>
            <a:pPr marL="0" indent="0">
              <a:buFont typeface="Arial" charset="0"/>
              <a:buNone/>
            </a:pPr>
            <a:endParaRPr lang="en-GB" altLang="en-US" sz="4400" dirty="0"/>
          </a:p>
          <a:p>
            <a:pPr marL="0" indent="0">
              <a:buFont typeface="Arial" charset="0"/>
              <a:buNone/>
            </a:pPr>
            <a:r>
              <a:rPr lang="en-GB" altLang="en-US" sz="4400" dirty="0" smtClean="0"/>
              <a:t>     Discussion and Feedback</a:t>
            </a:r>
          </a:p>
          <a:p>
            <a:pPr lvl="0"/>
            <a:endParaRPr lang="en-GB" dirty="0"/>
          </a:p>
          <a:p>
            <a:pPr marL="0" indent="0">
              <a:buFont typeface="Arial" charset="0"/>
              <a:buNone/>
            </a:pPr>
            <a:endParaRPr lang="en-GB" alt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284886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CD665931FBCD4DB673C8A04AEEEA79" ma:contentTypeVersion="10" ma:contentTypeDescription="Create a new document." ma:contentTypeScope="" ma:versionID="af8acf6f9332ad0a700eda4fc66e1912">
  <xsd:schema xmlns:xsd="http://www.w3.org/2001/XMLSchema" xmlns:xs="http://www.w3.org/2001/XMLSchema" xmlns:p="http://schemas.microsoft.com/office/2006/metadata/properties" xmlns:ns2="417dbad5-e497-4d0a-bc1a-013b5a6fa473" xmlns:ns3="4d5c6c5c-4995-4474-b174-605297d87f80" targetNamespace="http://schemas.microsoft.com/office/2006/metadata/properties" ma:root="true" ma:fieldsID="3833f0def3d8c54ef7310c273e9b3f95" ns2:_="" ns3:_="">
    <xsd:import namespace="417dbad5-e497-4d0a-bc1a-013b5a6fa473"/>
    <xsd:import namespace="4d5c6c5c-4995-4474-b174-605297d87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7dbad5-e497-4d0a-bc1a-013b5a6fa4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5c6c5c-4995-4474-b174-605297d87f8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037FC7C-BC0D-49C5-9863-76D6A000298D}"/>
</file>

<file path=customXml/itemProps2.xml><?xml version="1.0" encoding="utf-8"?>
<ds:datastoreItem xmlns:ds="http://schemas.openxmlformats.org/officeDocument/2006/customXml" ds:itemID="{FBF5514D-5CAD-4F56-94A5-FFB7D4E5EF44}"/>
</file>

<file path=customXml/itemProps3.xml><?xml version="1.0" encoding="utf-8"?>
<ds:datastoreItem xmlns:ds="http://schemas.openxmlformats.org/officeDocument/2006/customXml" ds:itemID="{7161C258-2B32-45A2-8983-2A8A247E8A1E}"/>
</file>

<file path=docProps/app.xml><?xml version="1.0" encoding="utf-8"?>
<Properties xmlns="http://schemas.openxmlformats.org/officeDocument/2006/extended-properties" xmlns:vt="http://schemas.openxmlformats.org/officeDocument/2006/docPropsVTypes">
  <Template>pres5.potx</Template>
  <TotalTime>449</TotalTime>
  <Words>246</Words>
  <Application>Microsoft Office PowerPoint</Application>
  <PresentationFormat>On-screen Show (4:3)</PresentationFormat>
  <Paragraphs>67</Paragraphs>
  <Slides>10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pres5</vt:lpstr>
      <vt:lpstr>InfoComm Group Member Scheme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University of Edinburgh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should go here</dc:title>
  <dc:creator>Aileen Robertson</dc:creator>
  <cp:lastModifiedBy>Jill Snelling</cp:lastModifiedBy>
  <cp:revision>59</cp:revision>
  <dcterms:created xsi:type="dcterms:W3CDTF">2012-04-25T15:03:36Z</dcterms:created>
  <dcterms:modified xsi:type="dcterms:W3CDTF">2014-07-02T14:02:11Z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0x010100E6CD665931FBCD4DB673C8A04AEEEA79</vt:lpwstr>
  </property>
</Properties>
</file>