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6" r:id="rId3"/>
    <p:sldId id="257" r:id="rId4"/>
    <p:sldId id="258" r:id="rId5"/>
    <p:sldId id="289" r:id="rId6"/>
    <p:sldId id="260" r:id="rId7"/>
    <p:sldId id="283" r:id="rId8"/>
    <p:sldId id="287" r:id="rId9"/>
    <p:sldId id="298" r:id="rId10"/>
    <p:sldId id="265" r:id="rId11"/>
    <p:sldId id="266" r:id="rId12"/>
    <p:sldId id="314" r:id="rId13"/>
    <p:sldId id="325" r:id="rId14"/>
    <p:sldId id="315" r:id="rId15"/>
    <p:sldId id="316" r:id="rId16"/>
    <p:sldId id="267" r:id="rId17"/>
    <p:sldId id="299" r:id="rId18"/>
    <p:sldId id="327" r:id="rId19"/>
    <p:sldId id="326" r:id="rId20"/>
    <p:sldId id="305" r:id="rId21"/>
    <p:sldId id="317" r:id="rId22"/>
    <p:sldId id="318" r:id="rId23"/>
    <p:sldId id="268" r:id="rId24"/>
    <p:sldId id="300" r:id="rId25"/>
    <p:sldId id="328" r:id="rId26"/>
    <p:sldId id="329" r:id="rId27"/>
    <p:sldId id="304" r:id="rId28"/>
    <p:sldId id="330" r:id="rId29"/>
    <p:sldId id="269" r:id="rId30"/>
    <p:sldId id="331" r:id="rId31"/>
    <p:sldId id="332" r:id="rId32"/>
    <p:sldId id="333" r:id="rId33"/>
    <p:sldId id="334" r:id="rId34"/>
    <p:sldId id="270" r:id="rId35"/>
    <p:sldId id="354" r:id="rId36"/>
    <p:sldId id="355" r:id="rId37"/>
    <p:sldId id="307" r:id="rId38"/>
    <p:sldId id="356" r:id="rId39"/>
    <p:sldId id="271" r:id="rId40"/>
    <p:sldId id="335" r:id="rId41"/>
    <p:sldId id="337" r:id="rId42"/>
    <p:sldId id="338" r:id="rId43"/>
    <p:sldId id="272" r:id="rId44"/>
    <p:sldId id="339" r:id="rId45"/>
    <p:sldId id="340" r:id="rId46"/>
    <p:sldId id="341" r:id="rId47"/>
    <p:sldId id="342" r:id="rId48"/>
    <p:sldId id="273" r:id="rId49"/>
    <p:sldId id="343" r:id="rId50"/>
    <p:sldId id="344" r:id="rId51"/>
    <p:sldId id="310" r:id="rId52"/>
    <p:sldId id="345" r:id="rId53"/>
    <p:sldId id="274" r:id="rId54"/>
    <p:sldId id="311" r:id="rId55"/>
    <p:sldId id="321" r:id="rId56"/>
    <p:sldId id="275" r:id="rId57"/>
    <p:sldId id="312" r:id="rId58"/>
    <p:sldId id="322" r:id="rId59"/>
    <p:sldId id="276" r:id="rId60"/>
    <p:sldId id="346" r:id="rId61"/>
    <p:sldId id="347" r:id="rId62"/>
    <p:sldId id="313" r:id="rId63"/>
    <p:sldId id="348" r:id="rId64"/>
    <p:sldId id="277" r:id="rId65"/>
    <p:sldId id="349" r:id="rId66"/>
    <p:sldId id="350" r:id="rId67"/>
    <p:sldId id="278" r:id="rId68"/>
    <p:sldId id="351" r:id="rId69"/>
    <p:sldId id="279" r:id="rId70"/>
    <p:sldId id="302" r:id="rId71"/>
    <p:sldId id="324" r:id="rId72"/>
    <p:sldId id="290" r:id="rId73"/>
    <p:sldId id="352" r:id="rId74"/>
    <p:sldId id="281" r:id="rId75"/>
    <p:sldId id="294" r:id="rId76"/>
    <p:sldId id="353" r:id="rId77"/>
    <p:sldId id="303" r:id="rId78"/>
    <p:sldId id="282" r:id="rId79"/>
    <p:sldId id="323" r:id="rId80"/>
    <p:sldId id="291" r:id="rId81"/>
    <p:sldId id="296"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60"/>
  </p:normalViewPr>
  <p:slideViewPr>
    <p:cSldViewPr snapToGrid="0">
      <p:cViewPr varScale="1">
        <p:scale>
          <a:sx n="77" d="100"/>
          <a:sy n="77" d="100"/>
        </p:scale>
        <p:origin x="114" y="960"/>
      </p:cViewPr>
      <p:guideLst/>
    </p:cSldViewPr>
  </p:slideViewPr>
  <p:notesTextViewPr>
    <p:cViewPr>
      <p:scale>
        <a:sx n="3" d="2"/>
        <a:sy n="3" d="2"/>
      </p:scale>
      <p:origin x="0" y="0"/>
    </p:cViewPr>
  </p:notesTextViewPr>
  <p:sorterViewPr>
    <p:cViewPr varScale="1">
      <p:scale>
        <a:sx n="1" d="1"/>
        <a:sy n="1" d="1"/>
      </p:scale>
      <p:origin x="0" y="-33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8C7F-C165-4B9F-B1F9-4D65EB8FE4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9AFCE2-2B6A-4E7A-8B64-D961F50BE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B7619B-C270-4332-809D-2909D210ACAF}"/>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5" name="Footer Placeholder 4">
            <a:extLst>
              <a:ext uri="{FF2B5EF4-FFF2-40B4-BE49-F238E27FC236}">
                <a16:creationId xmlns:a16="http://schemas.microsoft.com/office/drawing/2014/main" id="{B48F36DC-6045-4321-890D-5757E8738E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19837A-D6A4-46CA-B7C6-6A3A48FB0954}"/>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318728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A393-2640-4925-BD74-3C6915BC42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230D60-763A-4297-A301-94B27D800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4F7F4-3A86-453C-9C99-2C8A0F8D1DD9}"/>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5" name="Footer Placeholder 4">
            <a:extLst>
              <a:ext uri="{FF2B5EF4-FFF2-40B4-BE49-F238E27FC236}">
                <a16:creationId xmlns:a16="http://schemas.microsoft.com/office/drawing/2014/main" id="{76F0652B-2D27-4A17-896D-4B5E617E7A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6E2907-36F6-497A-8B24-F895AC08ABBF}"/>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204144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A45A5-1F21-413C-BD3C-ABE4270ACF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3241D4-A4ED-46E6-BA08-18B2E385FF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67689E-3DC7-4EBC-B568-A9937A7D0349}"/>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5" name="Footer Placeholder 4">
            <a:extLst>
              <a:ext uri="{FF2B5EF4-FFF2-40B4-BE49-F238E27FC236}">
                <a16:creationId xmlns:a16="http://schemas.microsoft.com/office/drawing/2014/main" id="{23FB340A-FEF7-4356-A399-AB346CA682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EECF15-6BCF-4FD4-B9C9-ECB7DB288D8D}"/>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653595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583415-5E6E-4CBC-A0E2-C912AA2B2F6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217704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83415-5E6E-4CBC-A0E2-C912AA2B2F6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1275293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583415-5E6E-4CBC-A0E2-C912AA2B2F6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374211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583415-5E6E-4CBC-A0E2-C912AA2B2F69}" type="datetimeFigureOut">
              <a:rPr lang="en-GB" smtClean="0"/>
              <a:t>29/10/2020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147884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583415-5E6E-4CBC-A0E2-C912AA2B2F69}" type="datetimeFigureOut">
              <a:rPr lang="en-GB" smtClean="0"/>
              <a:t>29/10/2020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404867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583415-5E6E-4CBC-A0E2-C912AA2B2F69}" type="datetimeFigureOut">
              <a:rPr lang="en-GB" smtClean="0"/>
              <a:t>29/10/2020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3768137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83415-5E6E-4CBC-A0E2-C912AA2B2F69}" type="datetimeFigureOut">
              <a:rPr lang="en-GB" smtClean="0"/>
              <a:t>29/10/2020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1809085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583415-5E6E-4CBC-A0E2-C912AA2B2F69}" type="datetimeFigureOut">
              <a:rPr lang="en-GB" smtClean="0"/>
              <a:t>29/10/2020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409753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9D1D-24FF-49EB-AC47-C3E590F0AA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62C9CB-5A97-4798-8203-2F49B574DB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4C51C-CA1F-4EF2-AC78-CEE176CE0A06}"/>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5" name="Footer Placeholder 4">
            <a:extLst>
              <a:ext uri="{FF2B5EF4-FFF2-40B4-BE49-F238E27FC236}">
                <a16:creationId xmlns:a16="http://schemas.microsoft.com/office/drawing/2014/main" id="{F4813682-4949-416A-8D2C-C8EA2FA1FB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E1642-4EFC-4E76-9BD1-CBEC97601786}"/>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219216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583415-5E6E-4CBC-A0E2-C912AA2B2F69}" type="datetimeFigureOut">
              <a:rPr lang="en-GB" smtClean="0"/>
              <a:t>29/10/2020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1601273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83415-5E6E-4CBC-A0E2-C912AA2B2F6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30015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83415-5E6E-4CBC-A0E2-C912AA2B2F6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A5B53-238C-4740-8394-AC653653C89A}" type="slidenum">
              <a:rPr lang="en-GB" smtClean="0"/>
              <a:t>‹#›</a:t>
            </a:fld>
            <a:endParaRPr lang="en-GB"/>
          </a:p>
        </p:txBody>
      </p:sp>
    </p:spTree>
    <p:extLst>
      <p:ext uri="{BB962C8B-B14F-4D97-AF65-F5344CB8AC3E}">
        <p14:creationId xmlns:p14="http://schemas.microsoft.com/office/powerpoint/2010/main" val="191266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1B06-2235-4BC6-9B65-F91E598F9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4ED4DF-FFCE-4890-B8B2-BA77EA1A22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0C170-9774-464E-A7BC-DE36C44B0D37}"/>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5" name="Footer Placeholder 4">
            <a:extLst>
              <a:ext uri="{FF2B5EF4-FFF2-40B4-BE49-F238E27FC236}">
                <a16:creationId xmlns:a16="http://schemas.microsoft.com/office/drawing/2014/main" id="{A33975A2-2FE8-4A82-9DA5-412BEB9FDD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9DF2C-3547-4C39-8749-108121FD63C0}"/>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380359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2683-420D-4AD5-A0D9-16FD196B6C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D87D0F-F987-4852-A7C6-6FB2C66021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ADD1F1-6A6F-4CA6-81F7-DB98989F9C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54B94A-E639-4CC1-91A0-B8FF503D8129}"/>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6" name="Footer Placeholder 5">
            <a:extLst>
              <a:ext uri="{FF2B5EF4-FFF2-40B4-BE49-F238E27FC236}">
                <a16:creationId xmlns:a16="http://schemas.microsoft.com/office/drawing/2014/main" id="{AD5C901B-F949-4221-8D60-B6319D60B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E5873C-78B0-4267-B156-9954848D3700}"/>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324681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C3C4-1D2D-412C-A09B-9E2400AFF3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231CBD-A37D-42E3-BA86-C2F2C171E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450770-0E47-4F61-90F5-693B2E4CA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40BF2B-4AE7-41BC-BCD5-8372F17AE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68541B-ABCD-44D2-A495-F6E8E8F27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BC03B6-23F8-4844-A6A7-86C9B406DB19}"/>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8" name="Footer Placeholder 7">
            <a:extLst>
              <a:ext uri="{FF2B5EF4-FFF2-40B4-BE49-F238E27FC236}">
                <a16:creationId xmlns:a16="http://schemas.microsoft.com/office/drawing/2014/main" id="{9F26647C-F044-4D08-BEB9-1B6EFFBC40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3CECA2-B7C2-4097-B5DA-55144E765EBD}"/>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373520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6E47-AB74-4EE7-B97B-5655BDAFEF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C6EF2B-E7C7-455B-8FEE-E627D02E5576}"/>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4" name="Footer Placeholder 3">
            <a:extLst>
              <a:ext uri="{FF2B5EF4-FFF2-40B4-BE49-F238E27FC236}">
                <a16:creationId xmlns:a16="http://schemas.microsoft.com/office/drawing/2014/main" id="{869C6CDF-34B2-4768-AFB0-77171E0E7E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B6ED06-FD9E-472C-B932-25A05DC824EA}"/>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24811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7C1CE-10A1-4C09-AAD4-4234E1DC878C}"/>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3" name="Footer Placeholder 2">
            <a:extLst>
              <a:ext uri="{FF2B5EF4-FFF2-40B4-BE49-F238E27FC236}">
                <a16:creationId xmlns:a16="http://schemas.microsoft.com/office/drawing/2014/main" id="{CD5EDEF0-2A62-4821-B087-0302FB60AC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FCF17B-2233-4568-AE29-0B055F97A52E}"/>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153420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2295-9727-4CF6-A963-840F0A5CF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3E80F2-72EF-4001-89C5-DF69C779B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24308E-7870-4E64-8D0C-32039D228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E3D52-F978-4DC7-B9C4-02DDD4596B18}"/>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6" name="Footer Placeholder 5">
            <a:extLst>
              <a:ext uri="{FF2B5EF4-FFF2-40B4-BE49-F238E27FC236}">
                <a16:creationId xmlns:a16="http://schemas.microsoft.com/office/drawing/2014/main" id="{256D4D5A-164C-4845-BA02-52FB714642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1780DF-4A8D-4C28-96DA-AA4DBC6D94EB}"/>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181458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6E3D-9211-49D7-8C81-486FA02BB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07ACFA-579B-485B-AB96-9D5A1BEAEE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30A627-CDF9-41AB-A432-30B904036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C12A9-D392-4ABD-A3C6-656352326BD4}"/>
              </a:ext>
            </a:extLst>
          </p:cNvPr>
          <p:cNvSpPr>
            <a:spLocks noGrp="1"/>
          </p:cNvSpPr>
          <p:nvPr>
            <p:ph type="dt" sz="half" idx="10"/>
          </p:nvPr>
        </p:nvSpPr>
        <p:spPr/>
        <p:txBody>
          <a:bodyPr/>
          <a:lstStyle/>
          <a:p>
            <a:fld id="{A2C31592-3CE8-4EAA-B29B-FCDBF6F550E8}" type="datetimeFigureOut">
              <a:rPr lang="en-GB" smtClean="0"/>
              <a:t>29/10/2020</a:t>
            </a:fld>
            <a:endParaRPr lang="en-GB"/>
          </a:p>
        </p:txBody>
      </p:sp>
      <p:sp>
        <p:nvSpPr>
          <p:cNvPr id="6" name="Footer Placeholder 5">
            <a:extLst>
              <a:ext uri="{FF2B5EF4-FFF2-40B4-BE49-F238E27FC236}">
                <a16:creationId xmlns:a16="http://schemas.microsoft.com/office/drawing/2014/main" id="{6E281E38-A401-48EA-B3E2-9794F6BAAB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AA2CDF-7EC0-4AF8-A271-A7928817EC5E}"/>
              </a:ext>
            </a:extLst>
          </p:cNvPr>
          <p:cNvSpPr>
            <a:spLocks noGrp="1"/>
          </p:cNvSpPr>
          <p:nvPr>
            <p:ph type="sldNum" sz="quarter" idx="12"/>
          </p:nvPr>
        </p:nvSpPr>
        <p:spPr/>
        <p:txBody>
          <a:bodyPr/>
          <a:lstStyle/>
          <a:p>
            <a:fld id="{F3F59195-F0F8-405D-BA2C-8277D598E525}" type="slidenum">
              <a:rPr lang="en-GB" smtClean="0"/>
              <a:t>‹#›</a:t>
            </a:fld>
            <a:endParaRPr lang="en-GB"/>
          </a:p>
        </p:txBody>
      </p:sp>
    </p:spTree>
    <p:extLst>
      <p:ext uri="{BB962C8B-B14F-4D97-AF65-F5344CB8AC3E}">
        <p14:creationId xmlns:p14="http://schemas.microsoft.com/office/powerpoint/2010/main" val="385945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CC1C2-13F0-4168-8CF1-7D8709FF6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626176-A1F0-414D-9616-6F30EBD67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7CFB1-4419-42B0-B958-2A7CE81DA4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31592-3CE8-4EAA-B29B-FCDBF6F550E8}" type="datetimeFigureOut">
              <a:rPr lang="en-GB" smtClean="0"/>
              <a:t>29/10/2020</a:t>
            </a:fld>
            <a:endParaRPr lang="en-GB"/>
          </a:p>
        </p:txBody>
      </p:sp>
      <p:sp>
        <p:nvSpPr>
          <p:cNvPr id="5" name="Footer Placeholder 4">
            <a:extLst>
              <a:ext uri="{FF2B5EF4-FFF2-40B4-BE49-F238E27FC236}">
                <a16:creationId xmlns:a16="http://schemas.microsoft.com/office/drawing/2014/main" id="{3D757173-E4C5-41A9-B984-DE8F4DD04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9C3AE2-FC41-47E1-8154-6460101B5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59195-F0F8-405D-BA2C-8277D598E525}" type="slidenum">
              <a:rPr lang="en-GB" smtClean="0"/>
              <a:t>‹#›</a:t>
            </a:fld>
            <a:endParaRPr lang="en-GB"/>
          </a:p>
        </p:txBody>
      </p:sp>
    </p:spTree>
    <p:extLst>
      <p:ext uri="{BB962C8B-B14F-4D97-AF65-F5344CB8AC3E}">
        <p14:creationId xmlns:p14="http://schemas.microsoft.com/office/powerpoint/2010/main" val="325441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83415-5E6E-4CBC-A0E2-C912AA2B2F69}" type="datetimeFigureOut">
              <a:rPr lang="en-GB" smtClean="0"/>
              <a:t>29/10/2020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A5B53-238C-4740-8394-AC653653C89A}" type="slidenum">
              <a:rPr lang="en-GB" smtClean="0"/>
              <a:t>‹#›</a:t>
            </a:fld>
            <a:endParaRPr lang="en-GB"/>
          </a:p>
        </p:txBody>
      </p:sp>
    </p:spTree>
    <p:extLst>
      <p:ext uri="{BB962C8B-B14F-4D97-AF65-F5344CB8AC3E}">
        <p14:creationId xmlns:p14="http://schemas.microsoft.com/office/powerpoint/2010/main" val="2123917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42000">
              <a:schemeClr val="accent1">
                <a:lumMod val="0"/>
                <a:lumOff val="100000"/>
              </a:schemeClr>
            </a:gs>
            <a:gs pos="100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 name="AutoShape 6" descr="GALK">
            <a:extLst>
              <a:ext uri="{FF2B5EF4-FFF2-40B4-BE49-F238E27FC236}">
                <a16:creationId xmlns:a16="http://schemas.microsoft.com/office/drawing/2014/main" id="{4D4157B0-2C4F-4A60-94E1-A6B45B88A4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B86121F-A0F9-45DE-A1B9-6F4B089B90B4}"/>
              </a:ext>
            </a:extLst>
          </p:cNvPr>
          <p:cNvPicPr>
            <a:picLocks noChangeAspect="1"/>
          </p:cNvPicPr>
          <p:nvPr/>
        </p:nvPicPr>
        <p:blipFill>
          <a:blip r:embed="rId2">
            <a:alphaModFix amt="70000"/>
          </a:blip>
          <a:stretch>
            <a:fillRect/>
          </a:stretch>
        </p:blipFill>
        <p:spPr>
          <a:xfrm>
            <a:off x="132182" y="-5883"/>
            <a:ext cx="11927633" cy="6858000"/>
          </a:xfrm>
          <a:prstGeom prst="rect">
            <a:avLst/>
          </a:prstGeom>
        </p:spPr>
      </p:pic>
      <p:pic>
        <p:nvPicPr>
          <p:cNvPr id="4" name="Picture 3">
            <a:extLst>
              <a:ext uri="{FF2B5EF4-FFF2-40B4-BE49-F238E27FC236}">
                <a16:creationId xmlns:a16="http://schemas.microsoft.com/office/drawing/2014/main" id="{39B90403-D254-4352-8701-0D62C5EB380A}"/>
              </a:ext>
            </a:extLst>
          </p:cNvPr>
          <p:cNvPicPr>
            <a:picLocks noChangeAspect="1"/>
          </p:cNvPicPr>
          <p:nvPr/>
        </p:nvPicPr>
        <p:blipFill>
          <a:blip r:embed="rId3"/>
          <a:stretch>
            <a:fillRect/>
          </a:stretch>
        </p:blipFill>
        <p:spPr>
          <a:xfrm>
            <a:off x="4138028" y="5353278"/>
            <a:ext cx="3560189" cy="1284880"/>
          </a:xfrm>
          <a:prstGeom prst="rect">
            <a:avLst/>
          </a:prstGeom>
        </p:spPr>
      </p:pic>
      <p:pic>
        <p:nvPicPr>
          <p:cNvPr id="8" name="Picture 7">
            <a:extLst>
              <a:ext uri="{FF2B5EF4-FFF2-40B4-BE49-F238E27FC236}">
                <a16:creationId xmlns:a16="http://schemas.microsoft.com/office/drawing/2014/main" id="{B9D1E8C4-EBA8-48FE-9975-02617FEC3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569" y="404985"/>
            <a:ext cx="7654061" cy="1442865"/>
          </a:xfrm>
          <a:prstGeom prst="rect">
            <a:avLst/>
          </a:prstGeom>
        </p:spPr>
      </p:pic>
      <p:sp>
        <p:nvSpPr>
          <p:cNvPr id="10" name="TextBox 9">
            <a:extLst>
              <a:ext uri="{FF2B5EF4-FFF2-40B4-BE49-F238E27FC236}">
                <a16:creationId xmlns:a16="http://schemas.microsoft.com/office/drawing/2014/main" id="{C94AE8BC-1415-4525-B6DD-630C87898CD6}"/>
              </a:ext>
            </a:extLst>
          </p:cNvPr>
          <p:cNvSpPr txBox="1"/>
          <p:nvPr/>
        </p:nvSpPr>
        <p:spPr>
          <a:xfrm>
            <a:off x="-2" y="1981200"/>
            <a:ext cx="1219200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schemeClr val="bg1">
                    <a:lumMod val="85000"/>
                    <a:lumOff val="15000"/>
                  </a:schemeClr>
                </a:solidFill>
                <a:effectLst/>
                <a:uLnTx/>
                <a:uFillTx/>
                <a:latin typeface="Calibri" panose="020F0502020204030204"/>
                <a:ea typeface="+mn-ea"/>
                <a:cs typeface="+mn-cs"/>
              </a:rPr>
              <a:t>Irish Landscape Institute Awards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solidFill>
                  <a:schemeClr val="bg1">
                    <a:lumMod val="85000"/>
                    <a:lumOff val="15000"/>
                  </a:schemeClr>
                </a:solidFill>
                <a:effectLst/>
                <a:uLnTx/>
                <a:uFillTx/>
                <a:latin typeface="Calibri" panose="020F0502020204030204"/>
                <a:ea typeface="+mn-ea"/>
                <a:cs typeface="+mn-cs"/>
              </a:rPr>
              <a:t>Sponsored by</a:t>
            </a:r>
            <a:r>
              <a:rPr kumimoji="0" lang="en-US" sz="3600" b="1" u="none" strike="noStrike" kern="1200" cap="none" spc="0" normalizeH="0" baseline="0" noProof="0" dirty="0">
                <a:ln>
                  <a:noFill/>
                </a:ln>
                <a:solidFill>
                  <a:schemeClr val="bg1">
                    <a:lumMod val="85000"/>
                    <a:lumOff val="15000"/>
                  </a:schemeClr>
                </a:solidFill>
                <a:effectLst/>
                <a:uLnTx/>
                <a:uFillTx/>
                <a:latin typeface="Calibri" panose="020F0502020204030204"/>
                <a:ea typeface="+mn-ea"/>
                <a:cs typeface="+mn-cs"/>
              </a:rPr>
              <a:t> </a:t>
            </a:r>
            <a:endParaRPr kumimoji="0" lang="en-GB" sz="1800" b="0" u="none" strike="noStrike" kern="1200" cap="none" spc="0" normalizeH="0" baseline="0" noProof="0" dirty="0">
              <a:ln>
                <a:noFill/>
              </a:ln>
              <a:solidFill>
                <a:schemeClr val="bg1">
                  <a:lumMod val="85000"/>
                  <a:lumOff val="15000"/>
                </a:scheme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29E75452-AAA1-4433-BBEE-C24E19B6217E}"/>
              </a:ext>
            </a:extLst>
          </p:cNvPr>
          <p:cNvGrpSpPr/>
          <p:nvPr/>
        </p:nvGrpSpPr>
        <p:grpSpPr>
          <a:xfrm>
            <a:off x="4138028" y="3451692"/>
            <a:ext cx="3560189" cy="1569609"/>
            <a:chOff x="4152900" y="3307191"/>
            <a:chExt cx="3560189" cy="1569609"/>
          </a:xfrm>
        </p:grpSpPr>
        <p:sp>
          <p:nvSpPr>
            <p:cNvPr id="15" name="Rectangle 14">
              <a:extLst>
                <a:ext uri="{FF2B5EF4-FFF2-40B4-BE49-F238E27FC236}">
                  <a16:creationId xmlns:a16="http://schemas.microsoft.com/office/drawing/2014/main" id="{861AC18B-663C-4AC4-B0D4-78ECAAD13317}"/>
                </a:ext>
              </a:extLst>
            </p:cNvPr>
            <p:cNvSpPr/>
            <p:nvPr/>
          </p:nvSpPr>
          <p:spPr>
            <a:xfrm>
              <a:off x="4152900" y="3307191"/>
              <a:ext cx="3560189" cy="1569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3E41344E-607C-45D6-B1A0-DDB8073544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663" y="3425679"/>
              <a:ext cx="2688661" cy="1392647"/>
            </a:xfrm>
            <a:prstGeom prst="rect">
              <a:avLst/>
            </a:prstGeom>
          </p:spPr>
        </p:pic>
      </p:grpSp>
    </p:spTree>
    <p:extLst>
      <p:ext uri="{BB962C8B-B14F-4D97-AF65-F5344CB8AC3E}">
        <p14:creationId xmlns:p14="http://schemas.microsoft.com/office/powerpoint/2010/main" val="49622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15ADC0-2C42-4872-B6D4-4B42027CDAD8}"/>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1D2967F5-038E-4BC9-8DBB-03C92D83B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5CA11E80-88D2-476C-A17D-A1736A032F92}"/>
              </a:ext>
            </a:extLst>
          </p:cNvPr>
          <p:cNvSpPr txBox="1">
            <a:spLocks/>
          </p:cNvSpPr>
          <p:nvPr/>
        </p:nvSpPr>
        <p:spPr>
          <a:xfrm>
            <a:off x="809625" y="2191793"/>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Public Park</a:t>
            </a:r>
          </a:p>
        </p:txBody>
      </p:sp>
      <p:pic>
        <p:nvPicPr>
          <p:cNvPr id="26" name="Picture 25">
            <a:extLst>
              <a:ext uri="{FF2B5EF4-FFF2-40B4-BE49-F238E27FC236}">
                <a16:creationId xmlns:a16="http://schemas.microsoft.com/office/drawing/2014/main" id="{454C3F0B-AE9C-43EA-B6A9-E063C78A43F8}"/>
              </a:ext>
            </a:extLst>
          </p:cNvPr>
          <p:cNvPicPr>
            <a:picLocks noChangeAspect="1"/>
          </p:cNvPicPr>
          <p:nvPr/>
        </p:nvPicPr>
        <p:blipFill rotWithShape="1">
          <a:blip r:embed="rId3"/>
          <a:srcRect l="13286" t="19775" r="13563" b="24739"/>
          <a:stretch/>
        </p:blipFill>
        <p:spPr>
          <a:xfrm>
            <a:off x="10456113" y="4879411"/>
            <a:ext cx="1594724" cy="848529"/>
          </a:xfrm>
          <a:prstGeom prst="rect">
            <a:avLst/>
          </a:prstGeom>
        </p:spPr>
      </p:pic>
    </p:spTree>
    <p:extLst>
      <p:ext uri="{BB962C8B-B14F-4D97-AF65-F5344CB8AC3E}">
        <p14:creationId xmlns:p14="http://schemas.microsoft.com/office/powerpoint/2010/main" val="273975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Commended – The Green, </a:t>
            </a:r>
            <a:r>
              <a:rPr lang="en-US" sz="4800" b="1" dirty="0">
                <a:solidFill>
                  <a:prstClr val="black">
                    <a:lumMod val="65000"/>
                    <a:lumOff val="35000"/>
                  </a:prstClr>
                </a:solidFill>
                <a:latin typeface="Calibri Light" panose="020F0302020204030204"/>
              </a:rPr>
              <a:t>M</a:t>
            </a:r>
            <a:r>
              <a:rPr kumimoji="0" lang="en-US" sz="48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j-ea"/>
                <a:cs typeface="+mj-cs"/>
              </a:rPr>
              <a:t>alahide</a:t>
            </a: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 MURRAY &amp; ASSOCIATES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7949166D-898D-4EBD-A36A-AF16D943DA5D}"/>
              </a:ext>
            </a:extLst>
          </p:cNvPr>
          <p:cNvPicPr>
            <a:picLocks noChangeAspect="1"/>
          </p:cNvPicPr>
          <p:nvPr/>
        </p:nvPicPr>
        <p:blipFill>
          <a:blip r:embed="rId3"/>
          <a:stretch>
            <a:fillRect/>
          </a:stretch>
        </p:blipFill>
        <p:spPr>
          <a:xfrm>
            <a:off x="9568730" y="4883811"/>
            <a:ext cx="1597290" cy="853514"/>
          </a:xfrm>
          <a:prstGeom prst="rect">
            <a:avLst/>
          </a:prstGeom>
        </p:spPr>
      </p:pic>
    </p:spTree>
    <p:extLst>
      <p:ext uri="{BB962C8B-B14F-4D97-AF65-F5344CB8AC3E}">
        <p14:creationId xmlns:p14="http://schemas.microsoft.com/office/powerpoint/2010/main" val="67119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Highly Commended – Weaver Park –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AIT URBANISM</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7949166D-898D-4EBD-A36A-AF16D943DA5D}"/>
              </a:ext>
            </a:extLst>
          </p:cNvPr>
          <p:cNvPicPr>
            <a:picLocks noChangeAspect="1"/>
          </p:cNvPicPr>
          <p:nvPr/>
        </p:nvPicPr>
        <p:blipFill>
          <a:blip r:embed="rId3"/>
          <a:stretch>
            <a:fillRect/>
          </a:stretch>
        </p:blipFill>
        <p:spPr>
          <a:xfrm>
            <a:off x="9568730" y="4883811"/>
            <a:ext cx="1597290" cy="853514"/>
          </a:xfrm>
          <a:prstGeom prst="rect">
            <a:avLst/>
          </a:prstGeom>
        </p:spPr>
      </p:pic>
    </p:spTree>
    <p:extLst>
      <p:ext uri="{BB962C8B-B14F-4D97-AF65-F5344CB8AC3E}">
        <p14:creationId xmlns:p14="http://schemas.microsoft.com/office/powerpoint/2010/main" val="1486871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73287D69-035D-4484-98DF-738EC4C995F7}"/>
              </a:ext>
            </a:extLst>
          </p:cNvPr>
          <p:cNvPicPr>
            <a:picLocks noChangeAspect="1"/>
          </p:cNvPicPr>
          <p:nvPr/>
        </p:nvPicPr>
        <p:blipFill>
          <a:blip r:embed="rId3"/>
          <a:stretch>
            <a:fillRect/>
          </a:stretch>
        </p:blipFill>
        <p:spPr>
          <a:xfrm>
            <a:off x="9873872" y="4883811"/>
            <a:ext cx="1597290" cy="853514"/>
          </a:xfrm>
          <a:prstGeom prst="rect">
            <a:avLst/>
          </a:prstGeom>
        </p:spPr>
      </p:pic>
    </p:spTree>
    <p:extLst>
      <p:ext uri="{BB962C8B-B14F-4D97-AF65-F5344CB8AC3E}">
        <p14:creationId xmlns:p14="http://schemas.microsoft.com/office/powerpoint/2010/main" val="311999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Beckett Park – MURRAY &amp; ASSOCIATES </a:t>
            </a:r>
          </a:p>
        </p:txBody>
      </p:sp>
      <p:pic>
        <p:nvPicPr>
          <p:cNvPr id="3" name="Picture 2">
            <a:extLst>
              <a:ext uri="{FF2B5EF4-FFF2-40B4-BE49-F238E27FC236}">
                <a16:creationId xmlns:a16="http://schemas.microsoft.com/office/drawing/2014/main" id="{F31665FD-65EC-4485-9AF3-6CC32D764F0D}"/>
              </a:ext>
            </a:extLst>
          </p:cNvPr>
          <p:cNvPicPr>
            <a:picLocks noChangeAspect="1"/>
          </p:cNvPicPr>
          <p:nvPr/>
        </p:nvPicPr>
        <p:blipFill>
          <a:blip r:embed="rId3"/>
          <a:stretch>
            <a:fillRect/>
          </a:stretch>
        </p:blipFill>
        <p:spPr>
          <a:xfrm>
            <a:off x="9873872" y="5043314"/>
            <a:ext cx="1597290" cy="853514"/>
          </a:xfrm>
          <a:prstGeom prst="rect">
            <a:avLst/>
          </a:prstGeom>
        </p:spPr>
      </p:pic>
    </p:spTree>
    <p:extLst>
      <p:ext uri="{BB962C8B-B14F-4D97-AF65-F5344CB8AC3E}">
        <p14:creationId xmlns:p14="http://schemas.microsoft.com/office/powerpoint/2010/main" val="328918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3A7CF3-FCAC-4C41-90F8-36EF05F10124}"/>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36326A62-F0D7-4223-B6A7-1F1B842CF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23" name="Title 1">
            <a:extLst>
              <a:ext uri="{FF2B5EF4-FFF2-40B4-BE49-F238E27FC236}">
                <a16:creationId xmlns:a16="http://schemas.microsoft.com/office/drawing/2014/main" id="{A361431F-158F-4030-B0F6-EB994D8DB2DC}"/>
              </a:ext>
            </a:extLst>
          </p:cNvPr>
          <p:cNvSpPr txBox="1">
            <a:spLocks/>
          </p:cNvSpPr>
          <p:nvPr/>
        </p:nvSpPr>
        <p:spPr>
          <a:xfrm>
            <a:off x="809625" y="2191793"/>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Public Plaza</a:t>
            </a:r>
          </a:p>
        </p:txBody>
      </p:sp>
      <p:pic>
        <p:nvPicPr>
          <p:cNvPr id="28" name="Picture 27">
            <a:extLst>
              <a:ext uri="{FF2B5EF4-FFF2-40B4-BE49-F238E27FC236}">
                <a16:creationId xmlns:a16="http://schemas.microsoft.com/office/drawing/2014/main" id="{B311D2A5-6A58-4CA6-BD32-C164C68F0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Tree>
    <p:extLst>
      <p:ext uri="{BB962C8B-B14F-4D97-AF65-F5344CB8AC3E}">
        <p14:creationId xmlns:p14="http://schemas.microsoft.com/office/powerpoint/2010/main" val="275420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lang="en-US" sz="4800" b="1" dirty="0">
                <a:solidFill>
                  <a:prstClr val="black">
                    <a:lumMod val="65000"/>
                    <a:lumOff val="35000"/>
                  </a:prstClr>
                </a:solidFill>
                <a:latin typeface="Calibri Light" panose="020F0302020204030204"/>
              </a:rPr>
              <a:t>P</a:t>
            </a: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resented by Lowell McCreadie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1" dirty="0">
                <a:solidFill>
                  <a:prstClr val="black">
                    <a:lumMod val="65000"/>
                    <a:lumOff val="35000"/>
                  </a:prstClr>
                </a:solidFill>
                <a:latin typeface="Calibri Light" panose="020F0302020204030204"/>
              </a:rPr>
              <a:t>Hardscape</a:t>
            </a: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48277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Commended – Dunboyne Retail Park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AIT URBANISM</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57953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Highly Commended – Capital Dock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DERMOT FOLEY LANDSCAPE ARCHITECTS </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76085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05165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BF2119-A85B-4FD9-8754-FF236E1A838E}"/>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Welcome </a:t>
            </a:r>
          </a:p>
        </p:txBody>
      </p:sp>
      <p:pic>
        <p:nvPicPr>
          <p:cNvPr id="6" name="Picture 5">
            <a:extLst>
              <a:ext uri="{FF2B5EF4-FFF2-40B4-BE49-F238E27FC236}">
                <a16:creationId xmlns:a16="http://schemas.microsoft.com/office/drawing/2014/main" id="{62E5B33A-F5C9-4060-93AA-F4290B8C2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9" name="Picture 8">
            <a:extLst>
              <a:ext uri="{FF2B5EF4-FFF2-40B4-BE49-F238E27FC236}">
                <a16:creationId xmlns:a16="http://schemas.microsoft.com/office/drawing/2014/main" id="{48DB6781-5F59-4A86-B869-D3B394006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26" name="Title 1">
            <a:extLst>
              <a:ext uri="{FF2B5EF4-FFF2-40B4-BE49-F238E27FC236}">
                <a16:creationId xmlns:a16="http://schemas.microsoft.com/office/drawing/2014/main" id="{52833169-6EE1-4DC3-9987-F0A48FBCF444}"/>
              </a:ext>
            </a:extLst>
          </p:cNvPr>
          <p:cNvSpPr>
            <a:spLocks noGrp="1"/>
          </p:cNvSpPr>
          <p:nvPr>
            <p:ph type="ctrTitle"/>
          </p:nvPr>
        </p:nvSpPr>
        <p:spPr>
          <a:xfrm>
            <a:off x="809625" y="2497836"/>
            <a:ext cx="9144000" cy="1564716"/>
          </a:xfrm>
        </p:spPr>
        <p:txBody>
          <a:bodyPr>
            <a:noAutofit/>
          </a:bodyPr>
          <a:lstStyle/>
          <a:p>
            <a:pPr algn="l">
              <a:lnSpc>
                <a:spcPct val="100000"/>
              </a:lnSpc>
            </a:pPr>
            <a:r>
              <a:rPr lang="en-GB" sz="4800" b="1" dirty="0">
                <a:solidFill>
                  <a:schemeClr val="tx1">
                    <a:lumMod val="65000"/>
                    <a:lumOff val="35000"/>
                  </a:schemeClr>
                </a:solidFill>
              </a:rPr>
              <a:t>Kevin </a:t>
            </a:r>
            <a:r>
              <a:rPr lang="en-GB" sz="4800" b="1" dirty="0" err="1">
                <a:solidFill>
                  <a:schemeClr val="tx1">
                    <a:lumMod val="65000"/>
                    <a:lumOff val="35000"/>
                  </a:schemeClr>
                </a:solidFill>
              </a:rPr>
              <a:t>Halpenny</a:t>
            </a:r>
            <a:br>
              <a:rPr lang="en-GB" sz="4800" b="1" dirty="0">
                <a:solidFill>
                  <a:schemeClr val="tx1">
                    <a:lumMod val="65000"/>
                    <a:lumOff val="35000"/>
                  </a:schemeClr>
                </a:solidFill>
              </a:rPr>
            </a:br>
            <a:r>
              <a:rPr lang="en-GB" sz="3100" dirty="0">
                <a:solidFill>
                  <a:schemeClr val="tx1">
                    <a:lumMod val="65000"/>
                    <a:lumOff val="35000"/>
                  </a:schemeClr>
                </a:solidFill>
              </a:rPr>
              <a:t>ILI President</a:t>
            </a:r>
            <a:endParaRPr lang="en-GB" sz="4800" b="1" dirty="0">
              <a:solidFill>
                <a:schemeClr val="tx1">
                  <a:lumMod val="65000"/>
                  <a:lumOff val="35000"/>
                </a:schemeClr>
              </a:solidFill>
            </a:endParaRPr>
          </a:p>
        </p:txBody>
      </p:sp>
    </p:spTree>
    <p:extLst>
      <p:ext uri="{BB962C8B-B14F-4D97-AF65-F5344CB8AC3E}">
        <p14:creationId xmlns:p14="http://schemas.microsoft.com/office/powerpoint/2010/main" val="4225780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lang="en-US" sz="4800" b="1" dirty="0">
                <a:solidFill>
                  <a:prstClr val="black">
                    <a:lumMod val="65000"/>
                    <a:lumOff val="35000"/>
                  </a:prstClr>
                </a:solidFill>
                <a:latin typeface="Calibri Light" panose="020F0302020204030204"/>
              </a:rPr>
              <a:t>COMLA Entrances to County Cork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1" dirty="0">
                <a:solidFill>
                  <a:prstClr val="black">
                    <a:lumMod val="65000"/>
                    <a:lumOff val="35000"/>
                  </a:prstClr>
                </a:solidFill>
                <a:latin typeface="Calibri Light" panose="020F0302020204030204"/>
              </a:rPr>
              <a:t>CATHAL O’MEARA</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94278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4070958"/>
            <a:ext cx="11391900" cy="4321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algn="l">
              <a:lnSpc>
                <a:spcPct val="100000"/>
              </a:lnSpc>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lang="en-US" sz="4800" b="1" dirty="0">
              <a:solidFill>
                <a:prstClr val="black">
                  <a:lumMod val="65000"/>
                  <a:lumOff val="35000"/>
                </a:prstClr>
              </a:solidFill>
              <a:latin typeface="Calibri Light" panose="020F0302020204030204"/>
            </a:endParaRPr>
          </a:p>
          <a:p>
            <a:pPr algn="l">
              <a:lnSpc>
                <a:spcPct val="100000"/>
              </a:lnSpc>
              <a:defRPr/>
            </a:pPr>
            <a:endParaRPr lang="en-US" sz="4800" b="1" i="1" dirty="0">
              <a:solidFill>
                <a:prstClr val="black">
                  <a:lumMod val="65000"/>
                  <a:lumOff val="35000"/>
                </a:prstClr>
              </a:solidFill>
              <a:effectLst/>
              <a:latin typeface="Calibri Light" panose="020F0302020204030204"/>
              <a:ea typeface="Calibri" panose="020F0502020204030204" pitchFamily="34" charset="0"/>
            </a:endParaRPr>
          </a:p>
          <a:p>
            <a:pPr algn="l">
              <a:lnSpc>
                <a:spcPct val="100000"/>
              </a:lnSpc>
              <a:defRPr/>
            </a:pPr>
            <a:endParaRPr lang="en-GB" sz="1800" i="1" dirty="0">
              <a:effectLst/>
              <a:latin typeface="Calibri" panose="020F0502020204030204" pitchFamily="34" charset="0"/>
              <a:ea typeface="Calibri" panose="020F0502020204030204" pitchFamily="34" charset="0"/>
            </a:endParaRPr>
          </a:p>
          <a:p>
            <a:pPr algn="l">
              <a:lnSpc>
                <a:spcPct val="100000"/>
              </a:lnSpc>
              <a:defRPr/>
            </a:pPr>
            <a:endParaRPr lang="en-GB" sz="1800" i="1" dirty="0">
              <a:latin typeface="Calibri" panose="020F0502020204030204" pitchFamily="34" charset="0"/>
              <a:ea typeface="Calibri" panose="020F0502020204030204" pitchFamily="34" charset="0"/>
            </a:endParaRPr>
          </a:p>
          <a:p>
            <a:pPr algn="l">
              <a:lnSpc>
                <a:spcPct val="100000"/>
              </a:lnSpc>
              <a:defRPr/>
            </a:pPr>
            <a:endParaRPr lang="en-US" sz="4800" b="1" dirty="0">
              <a:solidFill>
                <a:prstClr val="black">
                  <a:lumMod val="65000"/>
                  <a:lumOff val="35000"/>
                </a:prstClr>
              </a:solidFill>
              <a:latin typeface="Calibri Light" panose="020F0302020204030204"/>
            </a:endParaRPr>
          </a:p>
          <a:p>
            <a:pPr algn="l">
              <a:lnSpc>
                <a:spcPct val="100000"/>
              </a:lnSpc>
              <a:defRPr/>
            </a:pPr>
            <a:endParaRPr lang="en-US" sz="4800" b="1" dirty="0">
              <a:solidFill>
                <a:prstClr val="black">
                  <a:lumMod val="65000"/>
                  <a:lumOff val="35000"/>
                </a:prstClr>
              </a:solidFill>
              <a:latin typeface="Calibri Light" panose="020F0302020204030204"/>
            </a:endParaRPr>
          </a:p>
          <a:p>
            <a:pPr algn="l">
              <a:lnSpc>
                <a:spcPct val="100000"/>
              </a:lnSpc>
              <a:defRPr/>
            </a:pPr>
            <a:r>
              <a:rPr lang="en-US" sz="2800" b="1" dirty="0">
                <a:solidFill>
                  <a:prstClr val="black">
                    <a:lumMod val="65000"/>
                    <a:lumOff val="35000"/>
                  </a:prstClr>
                </a:solidFill>
                <a:latin typeface="Calibri Light" panose="020F0302020204030204"/>
              </a:rPr>
              <a:t>CITATION </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lang="en-GB" sz="1800" i="1" dirty="0">
                <a:effectLst/>
                <a:latin typeface="Calibri" panose="020F0502020204030204" pitchFamily="34" charset="0"/>
                <a:ea typeface="Calibri" panose="020F0502020204030204" pitchFamily="34" charset="0"/>
              </a:rPr>
              <a:t>Really impressive site specific concepts, very well developed using appropriate forms, colours, materials and planting. Wit is always welcome when well done, as in the paper airplanes reference. Excellent presentation board – images, descriptive text and layout. Great to see roundabouts made memorable landmarks, they’re such a ubiquitous part of people’s daily lives. More council clients please copy!"</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2450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D67E3D-A570-4992-958F-F57E8AAD56C6}"/>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9" name="Picture 8">
            <a:extLst>
              <a:ext uri="{FF2B5EF4-FFF2-40B4-BE49-F238E27FC236}">
                <a16:creationId xmlns:a16="http://schemas.microsoft.com/office/drawing/2014/main" id="{4974A272-2DD4-46DB-9FC0-B86C82505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25" name="Title 1">
            <a:extLst>
              <a:ext uri="{FF2B5EF4-FFF2-40B4-BE49-F238E27FC236}">
                <a16:creationId xmlns:a16="http://schemas.microsoft.com/office/drawing/2014/main" id="{F0786669-E14B-440B-BE7F-C8079A3DF5A2}"/>
              </a:ext>
            </a:extLst>
          </p:cNvPr>
          <p:cNvSpPr txBox="1">
            <a:spLocks/>
          </p:cNvSpPr>
          <p:nvPr/>
        </p:nvSpPr>
        <p:spPr>
          <a:xfrm>
            <a:off x="800100" y="2191793"/>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Streetscape</a:t>
            </a:r>
          </a:p>
        </p:txBody>
      </p:sp>
      <p:pic>
        <p:nvPicPr>
          <p:cNvPr id="29" name="Picture 28">
            <a:extLst>
              <a:ext uri="{FF2B5EF4-FFF2-40B4-BE49-F238E27FC236}">
                <a16:creationId xmlns:a16="http://schemas.microsoft.com/office/drawing/2014/main" id="{43057785-7B9E-4E5C-BE1D-0024FF867DFC}"/>
              </a:ext>
            </a:extLst>
          </p:cNvPr>
          <p:cNvPicPr>
            <a:picLocks noChangeAspect="1"/>
          </p:cNvPicPr>
          <p:nvPr/>
        </p:nvPicPr>
        <p:blipFill>
          <a:blip r:embed="rId3"/>
          <a:stretch>
            <a:fillRect/>
          </a:stretch>
        </p:blipFill>
        <p:spPr>
          <a:xfrm>
            <a:off x="10534650" y="4971202"/>
            <a:ext cx="1542965" cy="561078"/>
          </a:xfrm>
          <a:prstGeom prst="rect">
            <a:avLst/>
          </a:prstGeom>
        </p:spPr>
      </p:pic>
    </p:spTree>
    <p:extLst>
      <p:ext uri="{BB962C8B-B14F-4D97-AF65-F5344CB8AC3E}">
        <p14:creationId xmlns:p14="http://schemas.microsoft.com/office/powerpoint/2010/main" val="2837694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Anita Harte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1" dirty="0">
                <a:solidFill>
                  <a:prstClr val="black">
                    <a:lumMod val="65000"/>
                    <a:lumOff val="35000"/>
                  </a:prstClr>
                </a:solidFill>
                <a:latin typeface="Calibri Light" panose="020F0302020204030204"/>
              </a:rPr>
              <a:t>Hartecast</a:t>
            </a: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071D21E6-B5D0-4C64-8BD8-815CEE7AABF5}"/>
              </a:ext>
            </a:extLst>
          </p:cNvPr>
          <p:cNvPicPr>
            <a:picLocks noChangeAspect="1"/>
          </p:cNvPicPr>
          <p:nvPr/>
        </p:nvPicPr>
        <p:blipFill>
          <a:blip r:embed="rId3"/>
          <a:stretch>
            <a:fillRect/>
          </a:stretch>
        </p:blipFill>
        <p:spPr>
          <a:xfrm>
            <a:off x="9597954" y="5237930"/>
            <a:ext cx="1542422" cy="566977"/>
          </a:xfrm>
          <a:prstGeom prst="rect">
            <a:avLst/>
          </a:prstGeom>
        </p:spPr>
      </p:pic>
    </p:spTree>
    <p:extLst>
      <p:ext uri="{BB962C8B-B14F-4D97-AF65-F5344CB8AC3E}">
        <p14:creationId xmlns:p14="http://schemas.microsoft.com/office/powerpoint/2010/main" val="307641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Commended – Frances Street Public Realm Plan  AIT URBANISM</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4" name="Picture 3">
            <a:extLst>
              <a:ext uri="{FF2B5EF4-FFF2-40B4-BE49-F238E27FC236}">
                <a16:creationId xmlns:a16="http://schemas.microsoft.com/office/drawing/2014/main" id="{DC2D656A-FF80-40D6-887B-2B2503361C9F}"/>
              </a:ext>
            </a:extLst>
          </p:cNvPr>
          <p:cNvPicPr>
            <a:picLocks noChangeAspect="1"/>
          </p:cNvPicPr>
          <p:nvPr/>
        </p:nvPicPr>
        <p:blipFill>
          <a:blip r:embed="rId3"/>
          <a:stretch>
            <a:fillRect/>
          </a:stretch>
        </p:blipFill>
        <p:spPr>
          <a:xfrm>
            <a:off x="8770117" y="5027079"/>
            <a:ext cx="1542422" cy="566977"/>
          </a:xfrm>
          <a:prstGeom prst="rect">
            <a:avLst/>
          </a:prstGeom>
        </p:spPr>
      </p:pic>
    </p:spTree>
    <p:extLst>
      <p:ext uri="{BB962C8B-B14F-4D97-AF65-F5344CB8AC3E}">
        <p14:creationId xmlns:p14="http://schemas.microsoft.com/office/powerpoint/2010/main" val="398276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Highly Commended – Portrush Public Realm AECOM</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4" name="Picture 3">
            <a:extLst>
              <a:ext uri="{FF2B5EF4-FFF2-40B4-BE49-F238E27FC236}">
                <a16:creationId xmlns:a16="http://schemas.microsoft.com/office/drawing/2014/main" id="{70A9B32D-6B86-4415-8E3E-BA08752689F7}"/>
              </a:ext>
            </a:extLst>
          </p:cNvPr>
          <p:cNvPicPr>
            <a:picLocks noChangeAspect="1"/>
          </p:cNvPicPr>
          <p:nvPr/>
        </p:nvPicPr>
        <p:blipFill>
          <a:blip r:embed="rId3"/>
          <a:stretch>
            <a:fillRect/>
          </a:stretch>
        </p:blipFill>
        <p:spPr>
          <a:xfrm>
            <a:off x="9359963" y="5203483"/>
            <a:ext cx="1542422" cy="566977"/>
          </a:xfrm>
          <a:prstGeom prst="rect">
            <a:avLst/>
          </a:prstGeom>
        </p:spPr>
      </p:pic>
    </p:spTree>
    <p:extLst>
      <p:ext uri="{BB962C8B-B14F-4D97-AF65-F5344CB8AC3E}">
        <p14:creationId xmlns:p14="http://schemas.microsoft.com/office/powerpoint/2010/main" val="1386867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A49616E6-968D-478A-BDEB-881879856F25}"/>
              </a:ext>
            </a:extLst>
          </p:cNvPr>
          <p:cNvPicPr>
            <a:picLocks noChangeAspect="1"/>
          </p:cNvPicPr>
          <p:nvPr/>
        </p:nvPicPr>
        <p:blipFill>
          <a:blip r:embed="rId3"/>
          <a:stretch>
            <a:fillRect/>
          </a:stretch>
        </p:blipFill>
        <p:spPr>
          <a:xfrm>
            <a:off x="9537560" y="5486971"/>
            <a:ext cx="1542422" cy="566977"/>
          </a:xfrm>
          <a:prstGeom prst="rect">
            <a:avLst/>
          </a:prstGeom>
        </p:spPr>
      </p:pic>
    </p:spTree>
    <p:extLst>
      <p:ext uri="{BB962C8B-B14F-4D97-AF65-F5344CB8AC3E}">
        <p14:creationId xmlns:p14="http://schemas.microsoft.com/office/powerpoint/2010/main" val="4101409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Dublin Landings BERNARD SEYMOUR LANDSCAPE ARCHITECTS </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4" name="Picture 3">
            <a:extLst>
              <a:ext uri="{FF2B5EF4-FFF2-40B4-BE49-F238E27FC236}">
                <a16:creationId xmlns:a16="http://schemas.microsoft.com/office/drawing/2014/main" id="{70A9B32D-6B86-4415-8E3E-BA08752689F7}"/>
              </a:ext>
            </a:extLst>
          </p:cNvPr>
          <p:cNvPicPr>
            <a:picLocks noChangeAspect="1"/>
          </p:cNvPicPr>
          <p:nvPr/>
        </p:nvPicPr>
        <p:blipFill>
          <a:blip r:embed="rId3"/>
          <a:stretch>
            <a:fillRect/>
          </a:stretch>
        </p:blipFill>
        <p:spPr>
          <a:xfrm>
            <a:off x="9359963" y="5203483"/>
            <a:ext cx="1542422" cy="566977"/>
          </a:xfrm>
          <a:prstGeom prst="rect">
            <a:avLst/>
          </a:prstGeom>
        </p:spPr>
      </p:pic>
    </p:spTree>
    <p:extLst>
      <p:ext uri="{BB962C8B-B14F-4D97-AF65-F5344CB8AC3E}">
        <p14:creationId xmlns:p14="http://schemas.microsoft.com/office/powerpoint/2010/main" val="273790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3C81FD-DC88-4B8B-8C96-09D9E3300E08}"/>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618C290A-4C86-43B4-AAF0-1F52B5F6F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3AD9BA3F-F826-4C1A-91F1-EF712D884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70D36E3-C37B-4661-BF23-2F65E029D8D3}"/>
              </a:ext>
            </a:extLst>
          </p:cNvPr>
          <p:cNvSpPr txBox="1">
            <a:spLocks/>
          </p:cNvSpPr>
          <p:nvPr/>
        </p:nvSpPr>
        <p:spPr>
          <a:xfrm>
            <a:off x="800100" y="2191793"/>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Residential Development</a:t>
            </a:r>
          </a:p>
        </p:txBody>
      </p:sp>
    </p:spTree>
    <p:extLst>
      <p:ext uri="{BB962C8B-B14F-4D97-AF65-F5344CB8AC3E}">
        <p14:creationId xmlns:p14="http://schemas.microsoft.com/office/powerpoint/2010/main" val="203407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Commended – M</a:t>
            </a:r>
            <a:r>
              <a:rPr lang="en-US" sz="4800" b="1" dirty="0" err="1">
                <a:solidFill>
                  <a:prstClr val="black">
                    <a:lumMod val="65000"/>
                    <a:lumOff val="35000"/>
                  </a:prstClr>
                </a:solidFill>
                <a:latin typeface="Calibri Light" panose="020F0302020204030204"/>
              </a:rPr>
              <a:t>arianella</a:t>
            </a:r>
            <a:r>
              <a:rPr lang="en-US" sz="4800" b="1" dirty="0">
                <a:solidFill>
                  <a:prstClr val="black">
                    <a:lumMod val="65000"/>
                    <a:lumOff val="35000"/>
                  </a:prstClr>
                </a:solidFill>
                <a:latin typeface="Calibri Light" panose="020F0302020204030204"/>
              </a:rPr>
              <a:t> Residential </a:t>
            </a: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AIT URBANISM</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26026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9273CF-161B-4CA3-B19E-BBF4E2750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10" name="TextBox 9">
            <a:extLst>
              <a:ext uri="{FF2B5EF4-FFF2-40B4-BE49-F238E27FC236}">
                <a16:creationId xmlns:a16="http://schemas.microsoft.com/office/drawing/2014/main" id="{E293A5D9-60C3-445F-8194-8BFEBC68A39E}"/>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Main Sponsor </a:t>
            </a:r>
          </a:p>
        </p:txBody>
      </p:sp>
      <p:sp>
        <p:nvSpPr>
          <p:cNvPr id="22" name="Title 1">
            <a:extLst>
              <a:ext uri="{FF2B5EF4-FFF2-40B4-BE49-F238E27FC236}">
                <a16:creationId xmlns:a16="http://schemas.microsoft.com/office/drawing/2014/main" id="{3E94CDA7-3E55-4761-B729-FE6CFDBA8CA4}"/>
              </a:ext>
            </a:extLst>
          </p:cNvPr>
          <p:cNvSpPr txBox="1">
            <a:spLocks/>
          </p:cNvSpPr>
          <p:nvPr/>
        </p:nvSpPr>
        <p:spPr>
          <a:xfrm>
            <a:off x="828675" y="2497836"/>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Glenn Bradley </a:t>
            </a:r>
            <a:br>
              <a:rPr lang="en-GB" sz="4800" b="1" dirty="0">
                <a:solidFill>
                  <a:schemeClr val="tx1">
                    <a:lumMod val="65000"/>
                    <a:lumOff val="35000"/>
                  </a:schemeClr>
                </a:solidFill>
              </a:rPr>
            </a:br>
            <a:r>
              <a:rPr lang="en-GB" sz="3100" dirty="0">
                <a:solidFill>
                  <a:schemeClr val="tx1">
                    <a:lumMod val="65000"/>
                    <a:lumOff val="35000"/>
                  </a:schemeClr>
                </a:solidFill>
              </a:rPr>
              <a:t>Hardscape</a:t>
            </a:r>
            <a:endParaRPr lang="en-GB" sz="4800" b="1" dirty="0">
              <a:solidFill>
                <a:schemeClr val="tx1">
                  <a:lumMod val="65000"/>
                  <a:lumOff val="35000"/>
                </a:schemeClr>
              </a:solidFill>
            </a:endParaRPr>
          </a:p>
        </p:txBody>
      </p:sp>
      <p:pic>
        <p:nvPicPr>
          <p:cNvPr id="27" name="Picture 26">
            <a:extLst>
              <a:ext uri="{FF2B5EF4-FFF2-40B4-BE49-F238E27FC236}">
                <a16:creationId xmlns:a16="http://schemas.microsoft.com/office/drawing/2014/main" id="{739E0AA1-599C-4037-B919-E0E95C57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Tree>
    <p:extLst>
      <p:ext uri="{BB962C8B-B14F-4D97-AF65-F5344CB8AC3E}">
        <p14:creationId xmlns:p14="http://schemas.microsoft.com/office/powerpoint/2010/main" val="356339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Highly Commended – Lansdowne Place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BERNARD SEYMOUR LANDSCAPE ARCHITECTS </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58848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947871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lang="en-US" sz="4800" b="1" dirty="0">
              <a:solidFill>
                <a:prstClr val="black">
                  <a:lumMod val="65000"/>
                  <a:lumOff val="35000"/>
                </a:prstClr>
              </a:solidFill>
              <a:latin typeface="Calibri Light" panose="020F0302020204030204"/>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j-ea"/>
                <a:cs typeface="+mj-cs"/>
              </a:rPr>
              <a:t>Knockrabo</a:t>
            </a: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DERMOT FOLEY LANDSCAPE ARCHITECTS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63588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C70892-3B1A-4EA8-87C3-6C07C7E4074A}"/>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1D464E77-AB72-4849-8E4A-499410C4F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16F121B5-3894-44EA-94F5-0B78FF680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13" name="Title 1">
            <a:extLst>
              <a:ext uri="{FF2B5EF4-FFF2-40B4-BE49-F238E27FC236}">
                <a16:creationId xmlns:a16="http://schemas.microsoft.com/office/drawing/2014/main" id="{803CFA42-70F4-4A9B-BF78-E93F5DA5370A}"/>
              </a:ext>
            </a:extLst>
          </p:cNvPr>
          <p:cNvSpPr txBox="1">
            <a:spLocks/>
          </p:cNvSpPr>
          <p:nvPr/>
        </p:nvSpPr>
        <p:spPr>
          <a:xfrm>
            <a:off x="800100" y="2191793"/>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Institutional Development</a:t>
            </a:r>
          </a:p>
        </p:txBody>
      </p:sp>
    </p:spTree>
    <p:extLst>
      <p:ext uri="{BB962C8B-B14F-4D97-AF65-F5344CB8AC3E}">
        <p14:creationId xmlns:p14="http://schemas.microsoft.com/office/powerpoint/2010/main" val="3239705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Commended – Christ Church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BERNARD SEYMOUR LANDSCAPE ARCHITECTS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412339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Highly Commended – Curragh Racecourse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DERMOT FOLEY LANDSCAPE ARCHITECTS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85066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187440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Kings Building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BERNARD SEYMOUR LANDSCAPE ARCHITECTS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639474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D4FFFD8-1116-40AD-B55F-D166E19811C0}"/>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39EE6841-5740-4C1F-9C60-CA18316A3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285BD830-650D-498B-96F3-6A197ADDB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13" name="Title 1">
            <a:extLst>
              <a:ext uri="{FF2B5EF4-FFF2-40B4-BE49-F238E27FC236}">
                <a16:creationId xmlns:a16="http://schemas.microsoft.com/office/drawing/2014/main" id="{CA96478D-E7FB-43F5-AF34-A589DF0B8752}"/>
              </a:ext>
            </a:extLst>
          </p:cNvPr>
          <p:cNvSpPr txBox="1">
            <a:spLocks/>
          </p:cNvSpPr>
          <p:nvPr/>
        </p:nvSpPr>
        <p:spPr>
          <a:xfrm>
            <a:off x="800100" y="2191793"/>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Private Garden</a:t>
            </a:r>
          </a:p>
        </p:txBody>
      </p:sp>
    </p:spTree>
    <p:extLst>
      <p:ext uri="{BB962C8B-B14F-4D97-AF65-F5344CB8AC3E}">
        <p14:creationId xmlns:p14="http://schemas.microsoft.com/office/powerpoint/2010/main" val="3426472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Commended – Gallery Quay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BERNARD SEYMOUR LANDSCAPE ARCHITECTS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05508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74FA023D-B809-489F-B9E2-3B62EA0CC936}"/>
              </a:ext>
            </a:extLst>
          </p:cNvPr>
          <p:cNvGrpSpPr/>
          <p:nvPr/>
        </p:nvGrpSpPr>
        <p:grpSpPr>
          <a:xfrm>
            <a:off x="35398" y="4119702"/>
            <a:ext cx="12121203" cy="2175079"/>
            <a:chOff x="35398" y="4653721"/>
            <a:chExt cx="12121203" cy="2175079"/>
          </a:xfrm>
        </p:grpSpPr>
        <p:sp>
          <p:nvSpPr>
            <p:cNvPr id="8" name="Rectangle 7">
              <a:extLst>
                <a:ext uri="{FF2B5EF4-FFF2-40B4-BE49-F238E27FC236}">
                  <a16:creationId xmlns:a16="http://schemas.microsoft.com/office/drawing/2014/main" id="{273F5220-0754-4840-B202-FFCC3B6BC4AD}"/>
                </a:ext>
              </a:extLst>
            </p:cNvPr>
            <p:cNvSpPr/>
            <p:nvPr/>
          </p:nvSpPr>
          <p:spPr>
            <a:xfrm>
              <a:off x="35398" y="4653721"/>
              <a:ext cx="12121203" cy="2175079"/>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FB6FCE2-8CCE-4A88-AEF1-81AA9F0EDAE0}"/>
                </a:ext>
              </a:extLst>
            </p:cNvPr>
            <p:cNvPicPr>
              <a:picLocks noChangeAspect="1"/>
            </p:cNvPicPr>
            <p:nvPr/>
          </p:nvPicPr>
          <p:blipFill rotWithShape="1">
            <a:blip r:embed="rId2"/>
            <a:srcRect l="13286" t="19775" r="13563" b="18569"/>
            <a:stretch/>
          </p:blipFill>
          <p:spPr>
            <a:xfrm>
              <a:off x="495300" y="5229225"/>
              <a:ext cx="1867337" cy="1104070"/>
            </a:xfrm>
            <a:prstGeom prst="rect">
              <a:avLst/>
            </a:prstGeom>
          </p:spPr>
        </p:pic>
        <p:pic>
          <p:nvPicPr>
            <p:cNvPr id="5" name="Picture 4">
              <a:extLst>
                <a:ext uri="{FF2B5EF4-FFF2-40B4-BE49-F238E27FC236}">
                  <a16:creationId xmlns:a16="http://schemas.microsoft.com/office/drawing/2014/main" id="{106963E9-F27F-4C87-8F05-8B814E857EA1}"/>
                </a:ext>
              </a:extLst>
            </p:cNvPr>
            <p:cNvPicPr>
              <a:picLocks noChangeAspect="1"/>
            </p:cNvPicPr>
            <p:nvPr/>
          </p:nvPicPr>
          <p:blipFill>
            <a:blip r:embed="rId3"/>
            <a:stretch>
              <a:fillRect/>
            </a:stretch>
          </p:blipFill>
          <p:spPr>
            <a:xfrm>
              <a:off x="2937930" y="5392028"/>
              <a:ext cx="2619375" cy="952500"/>
            </a:xfrm>
            <a:prstGeom prst="rect">
              <a:avLst/>
            </a:prstGeom>
          </p:spPr>
        </p:pic>
        <p:pic>
          <p:nvPicPr>
            <p:cNvPr id="6" name="Picture 5">
              <a:extLst>
                <a:ext uri="{FF2B5EF4-FFF2-40B4-BE49-F238E27FC236}">
                  <a16:creationId xmlns:a16="http://schemas.microsoft.com/office/drawing/2014/main" id="{32044607-ED2A-46E1-8484-259228A6B5DB}"/>
                </a:ext>
              </a:extLst>
            </p:cNvPr>
            <p:cNvPicPr>
              <a:picLocks noChangeAspect="1"/>
            </p:cNvPicPr>
            <p:nvPr/>
          </p:nvPicPr>
          <p:blipFill>
            <a:blip r:embed="rId4"/>
            <a:stretch>
              <a:fillRect/>
            </a:stretch>
          </p:blipFill>
          <p:spPr>
            <a:xfrm>
              <a:off x="7560862" y="4945663"/>
              <a:ext cx="4327821" cy="1599802"/>
            </a:xfrm>
            <a:prstGeom prst="rect">
              <a:avLst/>
            </a:prstGeom>
          </p:spPr>
        </p:pic>
        <p:pic>
          <p:nvPicPr>
            <p:cNvPr id="7" name="Picture 6">
              <a:extLst>
                <a:ext uri="{FF2B5EF4-FFF2-40B4-BE49-F238E27FC236}">
                  <a16:creationId xmlns:a16="http://schemas.microsoft.com/office/drawing/2014/main" id="{87984C45-4F97-4098-AB18-0DC9E3D2B055}"/>
                </a:ext>
              </a:extLst>
            </p:cNvPr>
            <p:cNvPicPr>
              <a:picLocks noChangeAspect="1"/>
            </p:cNvPicPr>
            <p:nvPr/>
          </p:nvPicPr>
          <p:blipFill>
            <a:blip r:embed="rId5"/>
            <a:stretch>
              <a:fillRect/>
            </a:stretch>
          </p:blipFill>
          <p:spPr>
            <a:xfrm>
              <a:off x="5920619" y="4814350"/>
              <a:ext cx="1193916" cy="1739522"/>
            </a:xfrm>
            <a:prstGeom prst="rect">
              <a:avLst/>
            </a:prstGeom>
          </p:spPr>
        </p:pic>
      </p:grpSp>
      <p:pic>
        <p:nvPicPr>
          <p:cNvPr id="10" name="Picture 9">
            <a:extLst>
              <a:ext uri="{FF2B5EF4-FFF2-40B4-BE49-F238E27FC236}">
                <a16:creationId xmlns:a16="http://schemas.microsoft.com/office/drawing/2014/main" id="{DAD25298-0F89-459C-B092-9242C340E0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2277" y="511484"/>
            <a:ext cx="2320479" cy="1201940"/>
          </a:xfrm>
          <a:prstGeom prst="rect">
            <a:avLst/>
          </a:prstGeom>
        </p:spPr>
      </p:pic>
      <p:sp>
        <p:nvSpPr>
          <p:cNvPr id="21" name="Title 1">
            <a:extLst>
              <a:ext uri="{FF2B5EF4-FFF2-40B4-BE49-F238E27FC236}">
                <a16:creationId xmlns:a16="http://schemas.microsoft.com/office/drawing/2014/main" id="{AE82FDF3-6138-4FE4-AD59-553DFF9C1F40}"/>
              </a:ext>
            </a:extLst>
          </p:cNvPr>
          <p:cNvSpPr>
            <a:spLocks noGrp="1"/>
          </p:cNvSpPr>
          <p:nvPr>
            <p:ph type="ctrTitle"/>
          </p:nvPr>
        </p:nvSpPr>
        <p:spPr>
          <a:xfrm>
            <a:off x="809625" y="2497836"/>
            <a:ext cx="9144000" cy="1564716"/>
          </a:xfrm>
        </p:spPr>
        <p:txBody>
          <a:bodyPr>
            <a:noAutofit/>
          </a:bodyPr>
          <a:lstStyle/>
          <a:p>
            <a:pPr algn="l">
              <a:lnSpc>
                <a:spcPct val="100000"/>
              </a:lnSpc>
            </a:pPr>
            <a:r>
              <a:rPr lang="en-GB" sz="4800" b="1" dirty="0">
                <a:solidFill>
                  <a:schemeClr val="tx1">
                    <a:lumMod val="65000"/>
                    <a:lumOff val="35000"/>
                  </a:schemeClr>
                </a:solidFill>
              </a:rPr>
              <a:t>Kevin </a:t>
            </a:r>
            <a:r>
              <a:rPr lang="en-GB" sz="4800" b="1" dirty="0" err="1">
                <a:solidFill>
                  <a:schemeClr val="tx1">
                    <a:lumMod val="65000"/>
                    <a:lumOff val="35000"/>
                  </a:schemeClr>
                </a:solidFill>
              </a:rPr>
              <a:t>Halpenny</a:t>
            </a:r>
            <a:br>
              <a:rPr lang="en-GB" sz="4800" b="1" dirty="0">
                <a:solidFill>
                  <a:schemeClr val="tx1">
                    <a:lumMod val="65000"/>
                    <a:lumOff val="35000"/>
                  </a:schemeClr>
                </a:solidFill>
              </a:rPr>
            </a:br>
            <a:r>
              <a:rPr lang="en-GB" sz="3100" dirty="0">
                <a:solidFill>
                  <a:schemeClr val="tx1">
                    <a:lumMod val="65000"/>
                    <a:lumOff val="35000"/>
                  </a:schemeClr>
                </a:solidFill>
              </a:rPr>
              <a:t>ILI President</a:t>
            </a:r>
            <a:endParaRPr lang="en-GB" sz="4800" b="1" dirty="0">
              <a:solidFill>
                <a:schemeClr val="tx1">
                  <a:lumMod val="65000"/>
                  <a:lumOff val="35000"/>
                </a:schemeClr>
              </a:solidFill>
            </a:endParaRPr>
          </a:p>
        </p:txBody>
      </p:sp>
      <p:sp>
        <p:nvSpPr>
          <p:cNvPr id="23" name="Rectangle 22">
            <a:extLst>
              <a:ext uri="{FF2B5EF4-FFF2-40B4-BE49-F238E27FC236}">
                <a16:creationId xmlns:a16="http://schemas.microsoft.com/office/drawing/2014/main" id="{1525C763-0EB2-4EAB-8B3D-7DFBF610BF1D}"/>
              </a:ext>
            </a:extLst>
          </p:cNvPr>
          <p:cNvSpPr/>
          <p:nvPr/>
        </p:nvSpPr>
        <p:spPr>
          <a:xfrm>
            <a:off x="0" y="6294781"/>
            <a:ext cx="12156601" cy="64894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9EE0430-8AFA-48D0-B7E1-523ECBBC14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Tree>
    <p:extLst>
      <p:ext uri="{BB962C8B-B14F-4D97-AF65-F5344CB8AC3E}">
        <p14:creationId xmlns:p14="http://schemas.microsoft.com/office/powerpoint/2010/main" val="1984192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joint winners are…</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10473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338203" y="2130952"/>
            <a:ext cx="11853797" cy="34931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Grounded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REALISE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1" dirty="0">
                <a:solidFill>
                  <a:prstClr val="black">
                    <a:lumMod val="65000"/>
                    <a:lumOff val="35000"/>
                  </a:prstClr>
                </a:solidFill>
                <a:latin typeface="Calibri Light" panose="020F0302020204030204"/>
              </a:rPr>
              <a:t>and N</a:t>
            </a:r>
            <a:r>
              <a:rPr kumimoji="0" lang="en-US" sz="48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j-ea"/>
                <a:cs typeface="+mj-cs"/>
              </a:rPr>
              <a:t>atural</a:t>
            </a: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Swimming Pool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CATHAL O’MEARA</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829532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11E87FB-344E-4246-A019-F2E4B098111F}"/>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5AA5A157-6BC7-47A8-92EC-C564D1D52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F54F6791-2D01-4FD3-9691-44E999CB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EC6F67A6-5892-43B0-AD75-19FDA5BF71D0}"/>
              </a:ext>
            </a:extLst>
          </p:cNvPr>
          <p:cNvSpPr txBox="1">
            <a:spLocks/>
          </p:cNvSpPr>
          <p:nvPr/>
        </p:nvSpPr>
        <p:spPr>
          <a:xfrm>
            <a:off x="800100" y="2191793"/>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Heritage Landscape</a:t>
            </a:r>
          </a:p>
        </p:txBody>
      </p:sp>
    </p:spTree>
    <p:extLst>
      <p:ext uri="{BB962C8B-B14F-4D97-AF65-F5344CB8AC3E}">
        <p14:creationId xmlns:p14="http://schemas.microsoft.com/office/powerpoint/2010/main" val="2762883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Commended – St Luke’s Graveyard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BERNARD SEYMOUR LANDSCAPE ARCHITECTS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18694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099" y="3960074"/>
            <a:ext cx="11391900" cy="1033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Highly Commended – </a:t>
            </a:r>
            <a:r>
              <a:rPr lang="en-US" sz="4800" b="1" dirty="0">
                <a:solidFill>
                  <a:prstClr val="black">
                    <a:lumMod val="65000"/>
                    <a:lumOff val="35000"/>
                  </a:prstClr>
                </a:solidFill>
                <a:latin typeface="Calibri Light" panose="020F0302020204030204"/>
              </a:rPr>
              <a:t>St </a:t>
            </a:r>
            <a:r>
              <a:rPr lang="en-US" sz="4800" b="1" dirty="0" err="1">
                <a:solidFill>
                  <a:prstClr val="black">
                    <a:lumMod val="65000"/>
                    <a:lumOff val="35000"/>
                  </a:prstClr>
                </a:solidFill>
                <a:latin typeface="Calibri Light" panose="020F0302020204030204"/>
              </a:rPr>
              <a:t>Audoen’s</a:t>
            </a:r>
            <a:r>
              <a:rPr lang="en-US" sz="4800" b="1" dirty="0">
                <a:solidFill>
                  <a:prstClr val="black">
                    <a:lumMod val="65000"/>
                    <a:lumOff val="35000"/>
                  </a:prstClr>
                </a:solidFill>
                <a:latin typeface="Calibri Light" panose="020F0302020204030204"/>
              </a:rPr>
              <a:t> Park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DERMOT FOLEY LANDSCAPE ARCHITECTS</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95269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65135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Hillsborough Castle </a:t>
            </a:r>
            <a:r>
              <a:rPr lang="en-US" sz="4800" b="1" dirty="0">
                <a:solidFill>
                  <a:prstClr val="black">
                    <a:lumMod val="65000"/>
                    <a:lumOff val="35000"/>
                  </a:prstClr>
                </a:solidFill>
                <a:latin typeface="Calibri Light" panose="020F0302020204030204"/>
              </a:rPr>
              <a:t>G</a:t>
            </a:r>
            <a:r>
              <a:rPr kumimoji="0" lang="en-US" sz="48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j-ea"/>
                <a:cs typeface="+mj-cs"/>
              </a:rPr>
              <a:t>ardens</a:t>
            </a: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THE PAUL HOGARTH COMPANY</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014245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44648D-7997-41C6-AD48-C5849AAE49E3}"/>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6675D768-4CBE-42CD-8494-3559B3E7C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02BAA536-61FF-497F-AFFF-84832DB67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DF107DF9-803A-45E0-B5F0-B77BBB085D5D}"/>
              </a:ext>
            </a:extLst>
          </p:cNvPr>
          <p:cNvSpPr txBox="1">
            <a:spLocks/>
          </p:cNvSpPr>
          <p:nvPr/>
        </p:nvSpPr>
        <p:spPr>
          <a:xfrm>
            <a:off x="800100" y="2191793"/>
            <a:ext cx="108585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r>
              <a:rPr lang="en-US" sz="4800" b="1" dirty="0">
                <a:solidFill>
                  <a:schemeClr val="tx1">
                    <a:lumMod val="65000"/>
                    <a:lumOff val="35000"/>
                  </a:schemeClr>
                </a:solidFill>
              </a:rPr>
              <a:t>Landscape Theory, Policy and Management</a:t>
            </a:r>
            <a:endParaRPr lang="en-GB" sz="4800" b="1" dirty="0">
              <a:solidFill>
                <a:schemeClr val="tx1">
                  <a:lumMod val="65000"/>
                  <a:lumOff val="35000"/>
                </a:schemeClr>
              </a:solidFill>
            </a:endParaRPr>
          </a:p>
        </p:txBody>
      </p:sp>
    </p:spTree>
    <p:extLst>
      <p:ext uri="{BB962C8B-B14F-4D97-AF65-F5344CB8AC3E}">
        <p14:creationId xmlns:p14="http://schemas.microsoft.com/office/powerpoint/2010/main" val="383484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Commended – UCD Eco-Health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AIT URBANISM </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23500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099" y="3960074"/>
            <a:ext cx="11391900" cy="1033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Highly Commended – </a:t>
            </a:r>
            <a:r>
              <a:rPr kumimoji="0" lang="en-US" sz="48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j-ea"/>
                <a:cs typeface="+mj-cs"/>
              </a:rPr>
              <a:t>Muscrai</a:t>
            </a: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Heritage Plan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RESEARCH AND DIG </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4343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D0DA952-3179-4579-AC0F-C68F71CA1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8" name="TextBox 7">
            <a:extLst>
              <a:ext uri="{FF2B5EF4-FFF2-40B4-BE49-F238E27FC236}">
                <a16:creationId xmlns:a16="http://schemas.microsoft.com/office/drawing/2014/main" id="{4236E9B1-9528-468B-8434-F8160E9884AF}"/>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Judging Panel</a:t>
            </a:r>
          </a:p>
        </p:txBody>
      </p:sp>
      <p:sp>
        <p:nvSpPr>
          <p:cNvPr id="22" name="Title 1">
            <a:extLst>
              <a:ext uri="{FF2B5EF4-FFF2-40B4-BE49-F238E27FC236}">
                <a16:creationId xmlns:a16="http://schemas.microsoft.com/office/drawing/2014/main" id="{98D0756C-D9FD-4EAF-B6F0-1E727E4A556F}"/>
              </a:ext>
            </a:extLst>
          </p:cNvPr>
          <p:cNvSpPr txBox="1">
            <a:spLocks/>
          </p:cNvSpPr>
          <p:nvPr/>
        </p:nvSpPr>
        <p:spPr>
          <a:xfrm>
            <a:off x="800100" y="2497836"/>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Peter Hutchinson</a:t>
            </a:r>
            <a:br>
              <a:rPr lang="en-GB" sz="4800" b="1" dirty="0">
                <a:solidFill>
                  <a:schemeClr val="tx1">
                    <a:lumMod val="65000"/>
                    <a:lumOff val="35000"/>
                  </a:schemeClr>
                </a:solidFill>
              </a:rPr>
            </a:br>
            <a:r>
              <a:rPr lang="en-GB" sz="3100" dirty="0">
                <a:solidFill>
                  <a:schemeClr val="tx1">
                    <a:lumMod val="65000"/>
                    <a:lumOff val="35000"/>
                  </a:schemeClr>
                </a:solidFill>
              </a:rPr>
              <a:t>ILI Past President and </a:t>
            </a:r>
            <a:r>
              <a:rPr lang="en-US" sz="3100" dirty="0">
                <a:solidFill>
                  <a:schemeClr val="tx1">
                    <a:lumMod val="65000"/>
                    <a:lumOff val="35000"/>
                  </a:schemeClr>
                </a:solidFill>
              </a:rPr>
              <a:t>Chairman of ILI Awards 2020</a:t>
            </a:r>
            <a:endParaRPr lang="en-GB" sz="4800" b="1" dirty="0">
              <a:solidFill>
                <a:schemeClr val="tx1">
                  <a:lumMod val="65000"/>
                  <a:lumOff val="35000"/>
                </a:schemeClr>
              </a:solidFill>
            </a:endParaRPr>
          </a:p>
        </p:txBody>
      </p:sp>
      <p:pic>
        <p:nvPicPr>
          <p:cNvPr id="26" name="Picture 25">
            <a:extLst>
              <a:ext uri="{FF2B5EF4-FFF2-40B4-BE49-F238E27FC236}">
                <a16:creationId xmlns:a16="http://schemas.microsoft.com/office/drawing/2014/main" id="{E347E3CA-DF3B-4D04-950D-D6EEACD1F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Tree>
    <p:extLst>
      <p:ext uri="{BB962C8B-B14F-4D97-AF65-F5344CB8AC3E}">
        <p14:creationId xmlns:p14="http://schemas.microsoft.com/office/powerpoint/2010/main" val="697809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35166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099" y="3960074"/>
            <a:ext cx="11391900" cy="1033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Parnell Square Cultural Quarter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BERNARD SEYMOUR LANDSCAPE ARCHITECTS</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67800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CCF2DC8-729C-440D-A834-45F8E5A07671}"/>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A4816FF8-DDF9-41C9-8D65-8E78F3F02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6210F5C0-6570-4890-86CE-C71D3EBB3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8C56A232-0D03-4596-BD43-64BF4A31D2CB}"/>
              </a:ext>
            </a:extLst>
          </p:cNvPr>
          <p:cNvSpPr txBox="1">
            <a:spLocks/>
          </p:cNvSpPr>
          <p:nvPr/>
        </p:nvSpPr>
        <p:spPr>
          <a:xfrm>
            <a:off x="800100" y="2191793"/>
            <a:ext cx="108585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r>
              <a:rPr lang="en-US" sz="4800" b="1" dirty="0">
                <a:solidFill>
                  <a:schemeClr val="tx1">
                    <a:lumMod val="65000"/>
                    <a:lumOff val="35000"/>
                  </a:schemeClr>
                </a:solidFill>
              </a:rPr>
              <a:t>Diane Nickels Memorial Award </a:t>
            </a:r>
            <a:endParaRPr lang="en-GB" sz="4800" b="1" dirty="0">
              <a:solidFill>
                <a:schemeClr val="tx1">
                  <a:lumMod val="65000"/>
                  <a:lumOff val="35000"/>
                </a:schemeClr>
              </a:solidFill>
            </a:endParaRPr>
          </a:p>
        </p:txBody>
      </p:sp>
    </p:spTree>
    <p:extLst>
      <p:ext uri="{BB962C8B-B14F-4D97-AF65-F5344CB8AC3E}">
        <p14:creationId xmlns:p14="http://schemas.microsoft.com/office/powerpoint/2010/main" val="3789103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937392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lang="en-GB" sz="4800" b="0" i="0" u="none" strike="noStrike" dirty="0">
                <a:solidFill>
                  <a:schemeClr val="tx1">
                    <a:lumMod val="50000"/>
                    <a:lumOff val="50000"/>
                  </a:schemeClr>
                </a:solidFill>
                <a:effectLst/>
              </a:rPr>
              <a:t>Travelogue La Rochelle</a:t>
            </a:r>
            <a:r>
              <a:rPr lang="en-GB" sz="4800" dirty="0">
                <a:solidFill>
                  <a:schemeClr val="tx1">
                    <a:lumMod val="50000"/>
                    <a:lumOff val="50000"/>
                  </a:schemeClr>
                </a:solidFill>
              </a:rPr>
              <a:t> </a:t>
            </a:r>
            <a:endParaRPr lang="en-US" sz="4800" b="1" dirty="0">
              <a:solidFill>
                <a:prstClr val="black">
                  <a:lumMod val="65000"/>
                  <a:lumOff val="35000"/>
                </a:prstClr>
              </a:solidFill>
              <a:latin typeface="Calibri Light" panose="020F0302020204030204"/>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PETER HUTCHINSON</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961207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384462-8E43-4F1D-86DA-4E96F45962FF}"/>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29C2AAAE-95EA-472A-BF5B-F9F6C2C67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2222433B-697F-4BD3-A442-D83D9525B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3AF748D8-4CA2-4AB2-B6CB-665C403133BE}"/>
              </a:ext>
            </a:extLst>
          </p:cNvPr>
          <p:cNvSpPr txBox="1">
            <a:spLocks/>
          </p:cNvSpPr>
          <p:nvPr/>
        </p:nvSpPr>
        <p:spPr>
          <a:xfrm>
            <a:off x="800100" y="2191793"/>
            <a:ext cx="108585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r>
              <a:rPr lang="en-US" sz="4800" b="1" dirty="0">
                <a:solidFill>
                  <a:schemeClr val="tx1">
                    <a:lumMod val="65000"/>
                    <a:lumOff val="35000"/>
                  </a:schemeClr>
                </a:solidFill>
              </a:rPr>
              <a:t>Overseas Project </a:t>
            </a:r>
            <a:endParaRPr lang="en-GB" sz="4800" b="1" dirty="0">
              <a:solidFill>
                <a:schemeClr val="tx1">
                  <a:lumMod val="65000"/>
                  <a:lumOff val="35000"/>
                </a:schemeClr>
              </a:solidFill>
            </a:endParaRPr>
          </a:p>
        </p:txBody>
      </p:sp>
    </p:spTree>
    <p:extLst>
      <p:ext uri="{BB962C8B-B14F-4D97-AF65-F5344CB8AC3E}">
        <p14:creationId xmlns:p14="http://schemas.microsoft.com/office/powerpoint/2010/main" val="1022139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246690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Santander Digital Hub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MURRAY &amp; ASSOCIATES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93775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DCC00F-4F32-4923-9609-5688EBEFA2E5}"/>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6CB900D4-20D1-4399-A409-F70EC3EA8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3647F8DD-B881-4170-AC33-F80E9BE6F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E584B9AF-F284-47C4-A63E-6EE418912DAB}"/>
              </a:ext>
            </a:extLst>
          </p:cNvPr>
          <p:cNvSpPr txBox="1">
            <a:spLocks/>
          </p:cNvSpPr>
          <p:nvPr/>
        </p:nvSpPr>
        <p:spPr>
          <a:xfrm>
            <a:off x="800100" y="2191793"/>
            <a:ext cx="108585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r>
              <a:rPr lang="en-US" sz="4800" b="1" dirty="0">
                <a:solidFill>
                  <a:schemeClr val="tx1">
                    <a:lumMod val="65000"/>
                    <a:lumOff val="35000"/>
                  </a:schemeClr>
                </a:solidFill>
              </a:rPr>
              <a:t>Landscape Planning </a:t>
            </a:r>
            <a:endParaRPr lang="en-GB" sz="4800" b="1" dirty="0">
              <a:solidFill>
                <a:schemeClr val="tx1">
                  <a:lumMod val="65000"/>
                  <a:lumOff val="35000"/>
                </a:schemeClr>
              </a:solidFill>
            </a:endParaRPr>
          </a:p>
        </p:txBody>
      </p:sp>
    </p:spTree>
    <p:extLst>
      <p:ext uri="{BB962C8B-B14F-4D97-AF65-F5344CB8AC3E}">
        <p14:creationId xmlns:p14="http://schemas.microsoft.com/office/powerpoint/2010/main" val="2870387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Commended – Galway Masterplan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DERMOT FOLEY LANDSCAPE ARCHITECTS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97140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E0CF8A-E49A-45FC-9805-71726556DE34}"/>
              </a:ext>
            </a:extLst>
          </p:cNvPr>
          <p:cNvSpPr/>
          <p:nvPr/>
        </p:nvSpPr>
        <p:spPr>
          <a:xfrm>
            <a:off x="1" y="2057126"/>
            <a:ext cx="12191999" cy="4288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title 2">
            <a:extLst>
              <a:ext uri="{FF2B5EF4-FFF2-40B4-BE49-F238E27FC236}">
                <a16:creationId xmlns:a16="http://schemas.microsoft.com/office/drawing/2014/main" id="{01580250-FC15-4893-A4F8-6A5B173FA7ED}"/>
              </a:ext>
            </a:extLst>
          </p:cNvPr>
          <p:cNvSpPr txBox="1">
            <a:spLocks/>
          </p:cNvSpPr>
          <p:nvPr/>
        </p:nvSpPr>
        <p:spPr>
          <a:xfrm>
            <a:off x="246507" y="1034422"/>
            <a:ext cx="11582401" cy="5184016"/>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FC000"/>
              </a:buClr>
            </a:pP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Noel Farrer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LA PPLI - UK Director, Farrer Huxley Associates / CHAIR of judging panel</a:t>
            </a:r>
          </a:p>
          <a:p>
            <a:pPr>
              <a:lnSpc>
                <a:spcPct val="100000"/>
              </a:lnSpc>
              <a:spcBef>
                <a:spcPts val="0"/>
              </a:spcBef>
              <a:buClr>
                <a:srgbClr val="FFC000"/>
              </a:buClr>
            </a:pPr>
            <a:r>
              <a:rPr lang="en-US"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Emily Smyth </a:t>
            </a:r>
            <a:r>
              <a:rPr lang="en-US"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a:t>
            </a:r>
            <a:r>
              <a:rPr lang="en-US"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US"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Former Head of School of Landscape Architecture, Ulster University/ Past Co Chair LINI</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p>
          <a:p>
            <a:pPr>
              <a:lnSpc>
                <a:spcPct val="100000"/>
              </a:lnSpc>
              <a:spcBef>
                <a:spcPts val="0"/>
              </a:spcBef>
              <a:buClr>
                <a:srgbClr val="FFC000"/>
              </a:buClr>
            </a:pP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Kim </a:t>
            </a:r>
            <a:r>
              <a:rPr lang="en-GB" sz="2000" b="1" dirty="0" err="1">
                <a:solidFill>
                  <a:schemeClr val="tx1">
                    <a:lumMod val="65000"/>
                    <a:lumOff val="35000"/>
                  </a:schemeClr>
                </a:solidFill>
                <a:latin typeface="+mj-lt"/>
                <a:ea typeface="Times New Roman" panose="02020603050405020304" pitchFamily="18" charset="0"/>
                <a:cs typeface="Times New Roman" panose="02020603050405020304" pitchFamily="18" charset="0"/>
              </a:rPr>
              <a:t>Wilkie</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Consultant Landscape Architect &amp; Author</a:t>
            </a:r>
            <a:endPar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a:lnSpc>
                <a:spcPct val="100000"/>
              </a:lnSpc>
              <a:spcBef>
                <a:spcPts val="0"/>
              </a:spcBef>
              <a:buClr>
                <a:srgbClr val="FFC000"/>
              </a:buClr>
            </a:pP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Lily Jencks</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 - Landscape Architect and Author</a:t>
            </a:r>
          </a:p>
          <a:p>
            <a:pPr>
              <a:lnSpc>
                <a:spcPct val="100000"/>
              </a:lnSpc>
              <a:spcBef>
                <a:spcPts val="0"/>
              </a:spcBef>
              <a:buClr>
                <a:srgbClr val="FFC000"/>
              </a:buClr>
            </a:pPr>
            <a:r>
              <a:rPr lang="en-GB" sz="2000" b="1" dirty="0" err="1">
                <a:solidFill>
                  <a:schemeClr val="tx1">
                    <a:lumMod val="65000"/>
                    <a:lumOff val="35000"/>
                  </a:schemeClr>
                </a:solidFill>
                <a:latin typeface="+mj-lt"/>
                <a:ea typeface="Times New Roman" panose="02020603050405020304" pitchFamily="18" charset="0"/>
                <a:cs typeface="Times New Roman" panose="02020603050405020304" pitchFamily="18" charset="0"/>
              </a:rPr>
              <a:t>Élisabeth</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Fournier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dirty="0" err="1">
                <a:solidFill>
                  <a:schemeClr val="tx1">
                    <a:lumMod val="65000"/>
                    <a:lumOff val="35000"/>
                  </a:schemeClr>
                </a:solidFill>
                <a:latin typeface="+mj-lt"/>
                <a:ea typeface="Times New Roman" panose="02020603050405020304" pitchFamily="18" charset="0"/>
                <a:cs typeface="Times New Roman" panose="02020603050405020304" pitchFamily="18" charset="0"/>
              </a:rPr>
              <a:t>Hortis</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 France / Vice Chair World Urban Parks   </a:t>
            </a:r>
            <a:endPar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a:lnSpc>
                <a:spcPct val="100000"/>
              </a:lnSpc>
              <a:spcBef>
                <a:spcPts val="0"/>
              </a:spcBef>
              <a:buClr>
                <a:srgbClr val="FFC000"/>
              </a:buClr>
            </a:pP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Mark </a:t>
            </a:r>
            <a:r>
              <a:rPr lang="en-GB" sz="2000" b="1" dirty="0" err="1">
                <a:solidFill>
                  <a:schemeClr val="tx1">
                    <a:lumMod val="65000"/>
                    <a:lumOff val="35000"/>
                  </a:schemeClr>
                </a:solidFill>
                <a:latin typeface="+mj-lt"/>
                <a:ea typeface="Times New Roman" panose="02020603050405020304" pitchFamily="18" charset="0"/>
                <a:cs typeface="Times New Roman" panose="02020603050405020304" pitchFamily="18" charset="0"/>
              </a:rPr>
              <a:t>Camley</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Director, London Legacy </a:t>
            </a:r>
          </a:p>
          <a:p>
            <a:pPr>
              <a:lnSpc>
                <a:spcPct val="100000"/>
              </a:lnSpc>
              <a:spcBef>
                <a:spcPts val="0"/>
              </a:spcBef>
              <a:buClr>
                <a:srgbClr val="FFC000"/>
              </a:buClr>
            </a:pP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Kathryn Moore</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 - CFLI IFLA President / Professor of Landscape Architecture, Birmingham City University  </a:t>
            </a:r>
            <a:endPar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a:lnSpc>
                <a:spcPct val="100000"/>
              </a:lnSpc>
              <a:spcBef>
                <a:spcPts val="0"/>
              </a:spcBef>
              <a:buClr>
                <a:srgbClr val="FFC000"/>
              </a:buClr>
            </a:pPr>
            <a:r>
              <a:rPr lang="en-GB" sz="2000" b="1" dirty="0" err="1">
                <a:solidFill>
                  <a:schemeClr val="tx1">
                    <a:lumMod val="65000"/>
                    <a:lumOff val="35000"/>
                  </a:schemeClr>
                </a:solidFill>
                <a:latin typeface="+mj-lt"/>
                <a:ea typeface="Times New Roman" panose="02020603050405020304" pitchFamily="18" charset="0"/>
                <a:cs typeface="Times New Roman" panose="02020603050405020304" pitchFamily="18" charset="0"/>
              </a:rPr>
              <a:t>Dr.</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Christy Boylan </a:t>
            </a:r>
            <a:r>
              <a:rPr lang="en-GB" sz="2000" strike="sngStrike"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 Former President Irish Landscape Institute</a:t>
            </a:r>
            <a:endPar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a:lnSpc>
                <a:spcPct val="100000"/>
              </a:lnSpc>
              <a:spcBef>
                <a:spcPts val="0"/>
              </a:spcBef>
              <a:buClr>
                <a:srgbClr val="FFC000"/>
              </a:buClr>
            </a:pP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Torgeir Sorensen </a:t>
            </a:r>
            <a:r>
              <a:rPr lang="en-GB" sz="2000" strike="sngStrike"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Parks Manager, City of Stavanger  </a:t>
            </a:r>
            <a:endPar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a:lnSpc>
                <a:spcPct val="100000"/>
              </a:lnSpc>
              <a:spcBef>
                <a:spcPts val="0"/>
              </a:spcBef>
              <a:buClr>
                <a:srgbClr val="FFC000"/>
              </a:buClr>
            </a:pP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Wendy Barrett </a:t>
            </a:r>
            <a:r>
              <a:rPr lang="en-GB" sz="2000" strike="sngStrike"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Architect / Honorary Member of ILI</a:t>
            </a:r>
          </a:p>
          <a:p>
            <a:pPr>
              <a:lnSpc>
                <a:spcPct val="100000"/>
              </a:lnSpc>
              <a:spcBef>
                <a:spcPts val="0"/>
              </a:spcBef>
              <a:buClr>
                <a:srgbClr val="FFC000"/>
              </a:buClr>
            </a:pP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Peter Nickels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a:t>
            </a:r>
            <a:r>
              <a:rPr lang="en-GB" sz="2000" b="1" dirty="0">
                <a:solidFill>
                  <a:schemeClr val="tx1">
                    <a:lumMod val="65000"/>
                    <a:lumOff val="35000"/>
                  </a:schemeClr>
                </a:solidFill>
                <a:latin typeface="+mj-lt"/>
                <a:ea typeface="Times New Roman" panose="02020603050405020304" pitchFamily="18" charset="0"/>
                <a:cs typeface="Times New Roman" panose="02020603050405020304" pitchFamily="18" charset="0"/>
              </a:rPr>
              <a:t> </a:t>
            </a:r>
            <a:r>
              <a:rPr lang="en-GB" sz="2000" dirty="0">
                <a:solidFill>
                  <a:schemeClr val="tx1">
                    <a:lumMod val="65000"/>
                    <a:lumOff val="35000"/>
                  </a:schemeClr>
                </a:solidFill>
                <a:latin typeface="+mj-lt"/>
                <a:ea typeface="Times New Roman" panose="02020603050405020304" pitchFamily="18" charset="0"/>
                <a:cs typeface="Times New Roman" panose="02020603050405020304" pitchFamily="18" charset="0"/>
              </a:rPr>
              <a:t>Architect</a:t>
            </a:r>
          </a:p>
          <a:p>
            <a:pPr>
              <a:lnSpc>
                <a:spcPct val="100000"/>
              </a:lnSpc>
              <a:spcBef>
                <a:spcPts val="0"/>
              </a:spcBef>
              <a:buClr>
                <a:srgbClr val="FFC000"/>
              </a:buClr>
            </a:pPr>
            <a:r>
              <a:rPr lang="en-GB" sz="2000" b="1" dirty="0">
                <a:solidFill>
                  <a:schemeClr val="tx1">
                    <a:lumMod val="65000"/>
                    <a:lumOff val="35000"/>
                  </a:schemeClr>
                </a:solidFill>
                <a:latin typeface="+mj-lt"/>
                <a:ea typeface="Calibri" panose="020F0502020204030204" pitchFamily="34" charset="0"/>
                <a:cs typeface="Times New Roman" panose="02020603050405020304" pitchFamily="18" charset="0"/>
              </a:rPr>
              <a:t>Marina </a:t>
            </a:r>
            <a:r>
              <a:rPr lang="en-GB" sz="2000" b="1" dirty="0" err="1">
                <a:solidFill>
                  <a:schemeClr val="tx1">
                    <a:lumMod val="65000"/>
                    <a:lumOff val="35000"/>
                  </a:schemeClr>
                </a:solidFill>
                <a:latin typeface="+mj-lt"/>
                <a:ea typeface="Calibri" panose="020F0502020204030204" pitchFamily="34" charset="0"/>
                <a:cs typeface="Times New Roman" panose="02020603050405020304" pitchFamily="18" charset="0"/>
              </a:rPr>
              <a:t>Cervera</a:t>
            </a:r>
            <a:r>
              <a:rPr lang="en-GB" sz="2000" b="1" dirty="0">
                <a:solidFill>
                  <a:schemeClr val="tx1">
                    <a:lumMod val="65000"/>
                    <a:lumOff val="35000"/>
                  </a:schemeClr>
                </a:solidFill>
                <a:latin typeface="+mj-lt"/>
                <a:ea typeface="Calibri" panose="020F0502020204030204" pitchFamily="34" charset="0"/>
                <a:cs typeface="Times New Roman" panose="02020603050405020304" pitchFamily="18" charset="0"/>
              </a:rPr>
              <a:t> </a:t>
            </a:r>
            <a:r>
              <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rPr>
              <a:t>- Landscape Architecture Office, Architects Association of Catalonia / </a:t>
            </a:r>
            <a:br>
              <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rPr>
            </a:br>
            <a:r>
              <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rPr>
              <a:t>Professor of Landscape Architecture, </a:t>
            </a:r>
            <a:r>
              <a:rPr lang="en-GB" sz="2000" dirty="0" err="1">
                <a:solidFill>
                  <a:schemeClr val="tx1">
                    <a:lumMod val="65000"/>
                    <a:lumOff val="35000"/>
                  </a:schemeClr>
                </a:solidFill>
                <a:latin typeface="+mj-lt"/>
                <a:ea typeface="Calibri" panose="020F0502020204030204" pitchFamily="34" charset="0"/>
                <a:cs typeface="Times New Roman" panose="02020603050405020304" pitchFamily="18" charset="0"/>
              </a:rPr>
              <a:t>Universitat</a:t>
            </a:r>
            <a:r>
              <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rPr>
              <a:t> </a:t>
            </a:r>
            <a:r>
              <a:rPr lang="en-GB" sz="2000" dirty="0" err="1">
                <a:solidFill>
                  <a:schemeClr val="tx1">
                    <a:lumMod val="65000"/>
                    <a:lumOff val="35000"/>
                  </a:schemeClr>
                </a:solidFill>
                <a:latin typeface="+mj-lt"/>
                <a:ea typeface="Calibri" panose="020F0502020204030204" pitchFamily="34" charset="0"/>
                <a:cs typeface="Times New Roman" panose="02020603050405020304" pitchFamily="18" charset="0"/>
              </a:rPr>
              <a:t>Politecnica</a:t>
            </a:r>
            <a:r>
              <a:rPr lang="en-GB" sz="2000" dirty="0">
                <a:solidFill>
                  <a:schemeClr val="tx1">
                    <a:lumMod val="65000"/>
                    <a:lumOff val="35000"/>
                  </a:schemeClr>
                </a:solidFill>
                <a:latin typeface="+mj-lt"/>
                <a:ea typeface="Calibri" panose="020F0502020204030204" pitchFamily="34" charset="0"/>
                <a:cs typeface="Times New Roman" panose="02020603050405020304" pitchFamily="18" charset="0"/>
              </a:rPr>
              <a:t> de Catalunya</a:t>
            </a:r>
            <a:endParaRPr lang="en-US" sz="2000" dirty="0">
              <a:solidFill>
                <a:schemeClr val="tx1">
                  <a:lumMod val="65000"/>
                  <a:lumOff val="35000"/>
                </a:schemeClr>
              </a:solidFill>
            </a:endParaRPr>
          </a:p>
        </p:txBody>
      </p:sp>
      <p:pic>
        <p:nvPicPr>
          <p:cNvPr id="12" name="Picture 11">
            <a:extLst>
              <a:ext uri="{FF2B5EF4-FFF2-40B4-BE49-F238E27FC236}">
                <a16:creationId xmlns:a16="http://schemas.microsoft.com/office/drawing/2014/main" id="{D704C740-93EC-4AA9-BBFC-677D7EC6F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25" name="TextBox 24">
            <a:extLst>
              <a:ext uri="{FF2B5EF4-FFF2-40B4-BE49-F238E27FC236}">
                <a16:creationId xmlns:a16="http://schemas.microsoft.com/office/drawing/2014/main" id="{7DBF6CA9-5561-466B-8509-7C62082F8CF2}"/>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Judging Panel</a:t>
            </a:r>
          </a:p>
        </p:txBody>
      </p:sp>
    </p:spTree>
    <p:extLst>
      <p:ext uri="{BB962C8B-B14F-4D97-AF65-F5344CB8AC3E}">
        <p14:creationId xmlns:p14="http://schemas.microsoft.com/office/powerpoint/2010/main" val="423165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099" y="3960074"/>
            <a:ext cx="11391900" cy="1033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Highly Commended – Greystones Public Realm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THE PAUL HOGARTH COMPANY</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740266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352967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NEIC Greening Strategy</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1" dirty="0">
                <a:solidFill>
                  <a:prstClr val="black">
                    <a:lumMod val="65000"/>
                    <a:lumOff val="35000"/>
                  </a:prstClr>
                </a:solidFill>
                <a:latin typeface="Calibri Light" panose="020F0302020204030204"/>
              </a:rPr>
              <a:t>AIT URBANISM</a:t>
            </a: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96927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D539B0-16B5-4E6B-9C43-28C3B46AE60D}"/>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08803262-8012-4F45-995F-E427EAE32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AEC2BBB2-AD05-4CA3-9164-87A12D4E8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A558C538-3E0A-480B-A50B-AED73EC7B543}"/>
              </a:ext>
            </a:extLst>
          </p:cNvPr>
          <p:cNvSpPr txBox="1">
            <a:spLocks/>
          </p:cNvSpPr>
          <p:nvPr/>
        </p:nvSpPr>
        <p:spPr>
          <a:xfrm>
            <a:off x="800100" y="2191793"/>
            <a:ext cx="108585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r>
              <a:rPr lang="en-US" sz="4800" b="1" dirty="0">
                <a:solidFill>
                  <a:schemeClr val="tx1">
                    <a:lumMod val="65000"/>
                    <a:lumOff val="35000"/>
                  </a:schemeClr>
                </a:solidFill>
              </a:rPr>
              <a:t>Research Projects and Publications </a:t>
            </a:r>
            <a:endParaRPr lang="en-GB" sz="4800" b="1" dirty="0">
              <a:solidFill>
                <a:schemeClr val="tx1">
                  <a:lumMod val="65000"/>
                  <a:lumOff val="35000"/>
                </a:schemeClr>
              </a:solidFill>
            </a:endParaRPr>
          </a:p>
        </p:txBody>
      </p:sp>
    </p:spTree>
    <p:extLst>
      <p:ext uri="{BB962C8B-B14F-4D97-AF65-F5344CB8AC3E}">
        <p14:creationId xmlns:p14="http://schemas.microsoft.com/office/powerpoint/2010/main" val="2415593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985018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Journals in Publications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1" dirty="0">
                <a:solidFill>
                  <a:prstClr val="black">
                    <a:lumMod val="65000"/>
                    <a:lumOff val="35000"/>
                  </a:prstClr>
                </a:solidFill>
                <a:latin typeface="Calibri Light" panose="020F0302020204030204"/>
              </a:rPr>
              <a:t>PETER HUTCHINSON</a:t>
            </a: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803683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02E721-1BE9-4250-BAB9-5ED7DFB375A4}"/>
              </a:ext>
            </a:extLst>
          </p:cNvPr>
          <p:cNvSpPr>
            <a:spLocks noGrp="1"/>
          </p:cNvSpPr>
          <p:nvPr>
            <p:ph type="subTitle" idx="1"/>
          </p:nvPr>
        </p:nvSpPr>
        <p:spPr>
          <a:xfrm>
            <a:off x="838200" y="4373503"/>
            <a:ext cx="9144000" cy="572583"/>
          </a:xfrm>
        </p:spPr>
        <p:txBody>
          <a:bodyPr>
            <a:normAutofit/>
          </a:bodyPr>
          <a:lstStyle/>
          <a:p>
            <a:pPr algn="l"/>
            <a:r>
              <a:rPr lang="en-GB" sz="2000" dirty="0">
                <a:solidFill>
                  <a:schemeClr val="tx1">
                    <a:lumMod val="65000"/>
                    <a:lumOff val="35000"/>
                  </a:schemeClr>
                </a:solidFill>
              </a:rPr>
              <a:t>Nominated by Council </a:t>
            </a:r>
          </a:p>
        </p:txBody>
      </p:sp>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716A6E-4701-4F06-9D50-EACC8B34CB2E}"/>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13436CD3-516A-4FBA-B180-0043CF966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4D3FB962-BD9C-4C6A-8986-752430D4B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27" name="Title 1">
            <a:extLst>
              <a:ext uri="{FF2B5EF4-FFF2-40B4-BE49-F238E27FC236}">
                <a16:creationId xmlns:a16="http://schemas.microsoft.com/office/drawing/2014/main" id="{4439253B-E75C-4807-8F82-F20C81F8D59A}"/>
              </a:ext>
            </a:extLst>
          </p:cNvPr>
          <p:cNvSpPr txBox="1">
            <a:spLocks/>
          </p:cNvSpPr>
          <p:nvPr/>
        </p:nvSpPr>
        <p:spPr>
          <a:xfrm>
            <a:off x="800100" y="2938402"/>
            <a:ext cx="1320165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br>
              <a:rPr lang="en-US" sz="4800" b="1" dirty="0">
                <a:solidFill>
                  <a:schemeClr val="tx1">
                    <a:lumMod val="65000"/>
                    <a:lumOff val="35000"/>
                  </a:schemeClr>
                </a:solidFill>
              </a:rPr>
            </a:br>
            <a:br>
              <a:rPr lang="en-US" sz="4800" b="1" dirty="0">
                <a:solidFill>
                  <a:schemeClr val="tx1">
                    <a:lumMod val="65000"/>
                    <a:lumOff val="35000"/>
                  </a:schemeClr>
                </a:solidFill>
              </a:rPr>
            </a:br>
            <a:r>
              <a:rPr lang="en-US" sz="4800" b="1" dirty="0">
                <a:solidFill>
                  <a:schemeClr val="tx1">
                    <a:lumMod val="65000"/>
                    <a:lumOff val="35000"/>
                  </a:schemeClr>
                </a:solidFill>
              </a:rPr>
              <a:t>Outstanding Contribution to </a:t>
            </a:r>
            <a:br>
              <a:rPr lang="en-US" sz="4800" b="1" dirty="0">
                <a:solidFill>
                  <a:schemeClr val="tx1">
                    <a:lumMod val="65000"/>
                    <a:lumOff val="35000"/>
                  </a:schemeClr>
                </a:solidFill>
              </a:rPr>
            </a:br>
            <a:r>
              <a:rPr lang="en-US" sz="4800" b="1" dirty="0">
                <a:solidFill>
                  <a:schemeClr val="tx1">
                    <a:lumMod val="65000"/>
                    <a:lumOff val="35000"/>
                  </a:schemeClr>
                </a:solidFill>
              </a:rPr>
              <a:t>Landscape Architecture</a:t>
            </a:r>
          </a:p>
        </p:txBody>
      </p:sp>
    </p:spTree>
    <p:extLst>
      <p:ext uri="{BB962C8B-B14F-4D97-AF65-F5344CB8AC3E}">
        <p14:creationId xmlns:p14="http://schemas.microsoft.com/office/powerpoint/2010/main" val="3359420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21079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583FE4-4ECB-4430-94BA-8A4DB7182445}"/>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ED8268DE-2B94-42AE-8CE7-B91192F9A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9E9E21ED-A6FC-4211-AFE4-6164811E5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13" name="Title 1">
            <a:extLst>
              <a:ext uri="{FF2B5EF4-FFF2-40B4-BE49-F238E27FC236}">
                <a16:creationId xmlns:a16="http://schemas.microsoft.com/office/drawing/2014/main" id="{1CA552E0-377E-40F5-A1A5-4682EDD72CEF}"/>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br>
              <a:rPr lang="en-US" sz="4800" b="1" dirty="0">
                <a:solidFill>
                  <a:schemeClr val="tx1">
                    <a:lumMod val="65000"/>
                    <a:lumOff val="35000"/>
                  </a:schemeClr>
                </a:solidFill>
              </a:rPr>
            </a:br>
            <a:br>
              <a:rPr lang="en-US" sz="4800" b="1" dirty="0">
                <a:solidFill>
                  <a:schemeClr val="tx1">
                    <a:lumMod val="65000"/>
                    <a:lumOff val="35000"/>
                  </a:schemeClr>
                </a:solidFill>
              </a:rPr>
            </a:br>
            <a:r>
              <a:rPr lang="en-US" sz="4800" b="1" dirty="0">
                <a:solidFill>
                  <a:schemeClr val="tx1">
                    <a:lumMod val="65000"/>
                    <a:lumOff val="35000"/>
                  </a:schemeClr>
                </a:solidFill>
              </a:rPr>
              <a:t>Jury Award for Resilience and </a:t>
            </a:r>
            <a:br>
              <a:rPr lang="en-US" sz="4800" b="1" dirty="0">
                <a:solidFill>
                  <a:schemeClr val="tx1">
                    <a:lumMod val="65000"/>
                    <a:lumOff val="35000"/>
                  </a:schemeClr>
                </a:solidFill>
              </a:rPr>
            </a:br>
            <a:r>
              <a:rPr lang="en-US" sz="4800" b="1" dirty="0">
                <a:solidFill>
                  <a:schemeClr val="tx1">
                    <a:lumMod val="65000"/>
                    <a:lumOff val="35000"/>
                  </a:schemeClr>
                </a:solidFill>
              </a:rPr>
              <a:t>Climate Change Adaptation </a:t>
            </a:r>
          </a:p>
        </p:txBody>
      </p:sp>
    </p:spTree>
    <p:extLst>
      <p:ext uri="{BB962C8B-B14F-4D97-AF65-F5344CB8AC3E}">
        <p14:creationId xmlns:p14="http://schemas.microsoft.com/office/powerpoint/2010/main" val="2052130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35064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D0DA952-3179-4579-AC0F-C68F71CA1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8" name="TextBox 7">
            <a:extLst>
              <a:ext uri="{FF2B5EF4-FFF2-40B4-BE49-F238E27FC236}">
                <a16:creationId xmlns:a16="http://schemas.microsoft.com/office/drawing/2014/main" id="{4236E9B1-9528-468B-8434-F8160E9884AF}"/>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Judging Chair</a:t>
            </a:r>
          </a:p>
        </p:txBody>
      </p:sp>
      <p:sp>
        <p:nvSpPr>
          <p:cNvPr id="22" name="Title 1">
            <a:extLst>
              <a:ext uri="{FF2B5EF4-FFF2-40B4-BE49-F238E27FC236}">
                <a16:creationId xmlns:a16="http://schemas.microsoft.com/office/drawing/2014/main" id="{98D0756C-D9FD-4EAF-B6F0-1E727E4A556F}"/>
              </a:ext>
            </a:extLst>
          </p:cNvPr>
          <p:cNvSpPr txBox="1">
            <a:spLocks/>
          </p:cNvSpPr>
          <p:nvPr/>
        </p:nvSpPr>
        <p:spPr>
          <a:xfrm>
            <a:off x="800100" y="2497836"/>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Noel Farrer</a:t>
            </a:r>
            <a:br>
              <a:rPr lang="en-GB" sz="4800" b="1" dirty="0">
                <a:solidFill>
                  <a:schemeClr val="tx1">
                    <a:lumMod val="65000"/>
                    <a:lumOff val="35000"/>
                  </a:schemeClr>
                </a:solidFill>
              </a:rPr>
            </a:br>
            <a:r>
              <a:rPr lang="en-GB" sz="3100" dirty="0">
                <a:solidFill>
                  <a:schemeClr val="tx1">
                    <a:lumMod val="65000"/>
                    <a:lumOff val="35000"/>
                  </a:schemeClr>
                </a:solidFill>
              </a:rPr>
              <a:t>UK Director, Farrer Huxley Associates</a:t>
            </a:r>
          </a:p>
        </p:txBody>
      </p:sp>
      <p:pic>
        <p:nvPicPr>
          <p:cNvPr id="2" name="Picture 1">
            <a:extLst>
              <a:ext uri="{FF2B5EF4-FFF2-40B4-BE49-F238E27FC236}">
                <a16:creationId xmlns:a16="http://schemas.microsoft.com/office/drawing/2014/main" id="{3000019C-18FE-4FAB-9A13-559CC71B3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Tree>
    <p:extLst>
      <p:ext uri="{BB962C8B-B14F-4D97-AF65-F5344CB8AC3E}">
        <p14:creationId xmlns:p14="http://schemas.microsoft.com/office/powerpoint/2010/main" val="377588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Hillsborough Castle Gardens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1" dirty="0">
                <a:solidFill>
                  <a:prstClr val="black">
                    <a:lumMod val="65000"/>
                    <a:lumOff val="35000"/>
                  </a:prstClr>
                </a:solidFill>
                <a:latin typeface="Calibri Light" panose="020F0302020204030204"/>
              </a:rPr>
              <a:t>THE PAUL HOGARTH COMPANY</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0094757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583FE4-4ECB-4430-94BA-8A4DB7182445}"/>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ED8268DE-2B94-42AE-8CE7-B91192F9A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9E9E21ED-A6FC-4211-AFE4-6164811E5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13" name="Title 1">
            <a:extLst>
              <a:ext uri="{FF2B5EF4-FFF2-40B4-BE49-F238E27FC236}">
                <a16:creationId xmlns:a16="http://schemas.microsoft.com/office/drawing/2014/main" id="{1CA552E0-377E-40F5-A1A5-4682EDD72CEF}"/>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br>
              <a:rPr lang="en-US" sz="4800" b="1" dirty="0">
                <a:solidFill>
                  <a:schemeClr val="tx1">
                    <a:lumMod val="65000"/>
                    <a:lumOff val="35000"/>
                  </a:schemeClr>
                </a:solidFill>
              </a:rPr>
            </a:br>
            <a:br>
              <a:rPr lang="en-US" sz="4800" b="1" dirty="0">
                <a:solidFill>
                  <a:schemeClr val="tx1">
                    <a:lumMod val="65000"/>
                    <a:lumOff val="35000"/>
                  </a:schemeClr>
                </a:solidFill>
              </a:rPr>
            </a:br>
            <a:r>
              <a:rPr lang="en-US" sz="4800" b="1" dirty="0">
                <a:solidFill>
                  <a:schemeClr val="tx1">
                    <a:lumMod val="65000"/>
                    <a:lumOff val="35000"/>
                  </a:schemeClr>
                </a:solidFill>
              </a:rPr>
              <a:t>Jury Award for Universal Accessibility </a:t>
            </a:r>
            <a:br>
              <a:rPr lang="en-US" sz="4800" b="1" dirty="0">
                <a:solidFill>
                  <a:schemeClr val="tx1">
                    <a:lumMod val="65000"/>
                    <a:lumOff val="35000"/>
                  </a:schemeClr>
                </a:solidFill>
              </a:rPr>
            </a:br>
            <a:endParaRPr lang="en-US" sz="4800" b="1" dirty="0">
              <a:solidFill>
                <a:schemeClr val="tx1">
                  <a:lumMod val="65000"/>
                  <a:lumOff val="35000"/>
                </a:schemeClr>
              </a:solidFill>
            </a:endParaRPr>
          </a:p>
        </p:txBody>
      </p:sp>
    </p:spTree>
    <p:extLst>
      <p:ext uri="{BB962C8B-B14F-4D97-AF65-F5344CB8AC3E}">
        <p14:creationId xmlns:p14="http://schemas.microsoft.com/office/powerpoint/2010/main" val="98596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934406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BAB561-1295-41B9-92E2-17142920322E}"/>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9" name="Picture 8">
            <a:extLst>
              <a:ext uri="{FF2B5EF4-FFF2-40B4-BE49-F238E27FC236}">
                <a16:creationId xmlns:a16="http://schemas.microsoft.com/office/drawing/2014/main" id="{BC1F5C6E-3E7C-4CD5-A0CD-75D65F2E5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23" name="Title 1">
            <a:extLst>
              <a:ext uri="{FF2B5EF4-FFF2-40B4-BE49-F238E27FC236}">
                <a16:creationId xmlns:a16="http://schemas.microsoft.com/office/drawing/2014/main" id="{DFCC57DA-3A34-477F-B649-D3871E7DEBE1}"/>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br>
              <a:rPr lang="en-US" sz="4800" b="1" dirty="0">
                <a:solidFill>
                  <a:schemeClr val="tx1">
                    <a:lumMod val="65000"/>
                    <a:lumOff val="35000"/>
                  </a:schemeClr>
                </a:solidFill>
              </a:rPr>
            </a:br>
            <a:br>
              <a:rPr lang="en-US" sz="4800" b="1" dirty="0">
                <a:solidFill>
                  <a:schemeClr val="tx1">
                    <a:lumMod val="65000"/>
                    <a:lumOff val="35000"/>
                  </a:schemeClr>
                </a:solidFill>
              </a:rPr>
            </a:br>
            <a:r>
              <a:rPr lang="en-US" sz="4800" b="1" dirty="0">
                <a:solidFill>
                  <a:schemeClr val="tx1">
                    <a:lumMod val="65000"/>
                    <a:lumOff val="35000"/>
                  </a:schemeClr>
                </a:solidFill>
              </a:rPr>
              <a:t>Student Award</a:t>
            </a:r>
            <a:br>
              <a:rPr lang="en-US" sz="4800" b="1" dirty="0">
                <a:solidFill>
                  <a:schemeClr val="tx1">
                    <a:lumMod val="65000"/>
                    <a:lumOff val="35000"/>
                  </a:schemeClr>
                </a:solidFill>
              </a:rPr>
            </a:br>
            <a:endParaRPr lang="en-US" sz="4800" b="1" dirty="0">
              <a:solidFill>
                <a:schemeClr val="tx1">
                  <a:lumMod val="65000"/>
                  <a:lumOff val="35000"/>
                </a:schemeClr>
              </a:solidFill>
            </a:endParaRPr>
          </a:p>
        </p:txBody>
      </p:sp>
      <p:pic>
        <p:nvPicPr>
          <p:cNvPr id="27" name="Picture 26">
            <a:extLst>
              <a:ext uri="{FF2B5EF4-FFF2-40B4-BE49-F238E27FC236}">
                <a16:creationId xmlns:a16="http://schemas.microsoft.com/office/drawing/2014/main" id="{0A0D8021-0873-4FD9-AF1B-DEC82B7427B5}"/>
              </a:ext>
            </a:extLst>
          </p:cNvPr>
          <p:cNvPicPr>
            <a:picLocks noChangeAspect="1"/>
          </p:cNvPicPr>
          <p:nvPr/>
        </p:nvPicPr>
        <p:blipFill>
          <a:blip r:embed="rId3"/>
          <a:stretch>
            <a:fillRect/>
          </a:stretch>
        </p:blipFill>
        <p:spPr>
          <a:xfrm>
            <a:off x="10899925" y="4795449"/>
            <a:ext cx="707100" cy="1030237"/>
          </a:xfrm>
          <a:prstGeom prst="rect">
            <a:avLst/>
          </a:prstGeom>
        </p:spPr>
      </p:pic>
    </p:spTree>
    <p:extLst>
      <p:ext uri="{BB962C8B-B14F-4D97-AF65-F5344CB8AC3E}">
        <p14:creationId xmlns:p14="http://schemas.microsoft.com/office/powerpoint/2010/main" val="17283209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3106454"/>
            <a:ext cx="11391900" cy="13966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800" b="1" dirty="0">
              <a:solidFill>
                <a:schemeClr val="tx1">
                  <a:lumMod val="65000"/>
                  <a:lumOff val="35000"/>
                </a:schemeClr>
              </a:solidFill>
              <a:latin typeface="Calibri Light" panose="020F0302020204030204"/>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800" b="1" dirty="0">
              <a:solidFill>
                <a:schemeClr val="tx1">
                  <a:lumMod val="65000"/>
                  <a:lumOff val="35000"/>
                </a:schemeClr>
              </a:solidFill>
              <a:latin typeface="Calibri Light" panose="020F0302020204030204"/>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t>Presented by Karen Foley,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t>UCD Landscape Architecture  </a:t>
            </a:r>
            <a:b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45C6B3D0-1B46-4BD6-8A18-9EB97B5AE2F0}"/>
              </a:ext>
            </a:extLst>
          </p:cNvPr>
          <p:cNvPicPr>
            <a:picLocks noChangeAspect="1"/>
          </p:cNvPicPr>
          <p:nvPr/>
        </p:nvPicPr>
        <p:blipFill>
          <a:blip r:embed="rId3"/>
          <a:stretch>
            <a:fillRect/>
          </a:stretch>
        </p:blipFill>
        <p:spPr>
          <a:xfrm>
            <a:off x="10578237" y="4777412"/>
            <a:ext cx="707197" cy="1030313"/>
          </a:xfrm>
          <a:prstGeom prst="rect">
            <a:avLst/>
          </a:prstGeom>
        </p:spPr>
      </p:pic>
    </p:spTree>
    <p:extLst>
      <p:ext uri="{BB962C8B-B14F-4D97-AF65-F5344CB8AC3E}">
        <p14:creationId xmlns:p14="http://schemas.microsoft.com/office/powerpoint/2010/main" val="80988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375D0CE8-096A-4AE1-BA7A-D34BDC04779B}"/>
              </a:ext>
            </a:extLst>
          </p:cNvPr>
          <p:cNvPicPr>
            <a:picLocks noChangeAspect="1"/>
          </p:cNvPicPr>
          <p:nvPr/>
        </p:nvPicPr>
        <p:blipFill>
          <a:blip r:embed="rId3"/>
          <a:stretch>
            <a:fillRect/>
          </a:stretch>
        </p:blipFill>
        <p:spPr>
          <a:xfrm>
            <a:off x="10737259" y="5255303"/>
            <a:ext cx="707197" cy="1030313"/>
          </a:xfrm>
          <a:prstGeom prst="rect">
            <a:avLst/>
          </a:prstGeom>
        </p:spPr>
      </p:pic>
    </p:spTree>
    <p:extLst>
      <p:ext uri="{BB962C8B-B14F-4D97-AF65-F5344CB8AC3E}">
        <p14:creationId xmlns:p14="http://schemas.microsoft.com/office/powerpoint/2010/main" val="259488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425A75F9-E434-4B27-90F0-E7397C269A9A}"/>
              </a:ext>
            </a:extLst>
          </p:cNvPr>
          <p:cNvSpPr txBox="1"/>
          <p:nvPr/>
        </p:nvSpPr>
        <p:spPr>
          <a:xfrm>
            <a:off x="282358" y="2310754"/>
            <a:ext cx="11391900" cy="2400657"/>
          </a:xfrm>
          <a:prstGeom prst="rect">
            <a:avLst/>
          </a:prstGeom>
          <a:noFill/>
        </p:spPr>
        <p:txBody>
          <a:bodyPr wrap="square" rtlCol="0">
            <a:spAutoFit/>
          </a:bodyPr>
          <a:lstStyle/>
          <a:p>
            <a:r>
              <a:rPr lang="en-GB" sz="5400" dirty="0">
                <a:solidFill>
                  <a:schemeClr val="tx1">
                    <a:lumMod val="75000"/>
                    <a:lumOff val="25000"/>
                  </a:schemeClr>
                </a:solidFill>
                <a:effectLst/>
                <a:latin typeface="+mj-lt"/>
                <a:ea typeface="Times New Roman" panose="02020603050405020304" pitchFamily="18" charset="0"/>
              </a:rPr>
              <a:t>John McCord</a:t>
            </a:r>
            <a:endParaRPr lang="en-GB" sz="5400" dirty="0">
              <a:solidFill>
                <a:schemeClr val="tx1">
                  <a:lumMod val="75000"/>
                  <a:lumOff val="25000"/>
                </a:schemeClr>
              </a:solidFill>
              <a:effectLst/>
              <a:latin typeface="+mj-lt"/>
              <a:ea typeface="Calibri" panose="020F0502020204030204" pitchFamily="34" charset="0"/>
            </a:endParaRPr>
          </a:p>
          <a:p>
            <a:r>
              <a:rPr lang="en-GB" sz="3200" dirty="0">
                <a:solidFill>
                  <a:schemeClr val="tx1">
                    <a:lumMod val="75000"/>
                    <a:lumOff val="25000"/>
                  </a:schemeClr>
                </a:solidFill>
                <a:effectLst/>
                <a:latin typeface="+mj-lt"/>
                <a:ea typeface="Times New Roman" panose="02020603050405020304" pitchFamily="18" charset="0"/>
              </a:rPr>
              <a:t>Title: Integrating communities by maximising connectivity to create a socially, economically and ecologically more resilient Longford town.  </a:t>
            </a:r>
            <a:endParaRPr lang="en-GB" sz="3200" dirty="0">
              <a:solidFill>
                <a:schemeClr val="tx1">
                  <a:lumMod val="75000"/>
                  <a:lumOff val="25000"/>
                </a:schemeClr>
              </a:solidFill>
              <a:effectLst/>
              <a:latin typeface="+mj-lt"/>
              <a:ea typeface="Calibri" panose="020F0502020204030204" pitchFamily="34" charset="0"/>
            </a:endParaRPr>
          </a:p>
        </p:txBody>
      </p:sp>
      <p:pic>
        <p:nvPicPr>
          <p:cNvPr id="4" name="Picture 3">
            <a:extLst>
              <a:ext uri="{FF2B5EF4-FFF2-40B4-BE49-F238E27FC236}">
                <a16:creationId xmlns:a16="http://schemas.microsoft.com/office/drawing/2014/main" id="{6279EED0-FD0D-437D-A581-BA8D5AD37406}"/>
              </a:ext>
            </a:extLst>
          </p:cNvPr>
          <p:cNvPicPr>
            <a:picLocks noChangeAspect="1"/>
          </p:cNvPicPr>
          <p:nvPr/>
        </p:nvPicPr>
        <p:blipFill>
          <a:blip r:embed="rId3"/>
          <a:stretch>
            <a:fillRect/>
          </a:stretch>
        </p:blipFill>
        <p:spPr>
          <a:xfrm>
            <a:off x="10371463" y="5130766"/>
            <a:ext cx="707197" cy="1030313"/>
          </a:xfrm>
          <a:prstGeom prst="rect">
            <a:avLst/>
          </a:prstGeom>
        </p:spPr>
      </p:pic>
    </p:spTree>
    <p:extLst>
      <p:ext uri="{BB962C8B-B14F-4D97-AF65-F5344CB8AC3E}">
        <p14:creationId xmlns:p14="http://schemas.microsoft.com/office/powerpoint/2010/main" val="1961061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endParaRPr lang="en-US" sz="4800" b="1" dirty="0">
              <a:solidFill>
                <a:schemeClr val="tx1">
                  <a:lumMod val="65000"/>
                  <a:lumOff val="35000"/>
                </a:schemeClr>
              </a:solidFill>
            </a:endParaRPr>
          </a:p>
          <a:p>
            <a:pPr algn="l">
              <a:lnSpc>
                <a:spcPct val="100000"/>
              </a:lnSpc>
            </a:pPr>
            <a:br>
              <a:rPr lang="en-US" sz="4800" b="1" dirty="0">
                <a:solidFill>
                  <a:schemeClr val="tx1">
                    <a:lumMod val="65000"/>
                    <a:lumOff val="35000"/>
                  </a:schemeClr>
                </a:solidFill>
              </a:rPr>
            </a:br>
            <a:br>
              <a:rPr lang="en-US" sz="4800" b="1" dirty="0">
                <a:solidFill>
                  <a:schemeClr val="tx1">
                    <a:lumMod val="65000"/>
                    <a:lumOff val="35000"/>
                  </a:schemeClr>
                </a:solidFill>
              </a:rPr>
            </a:br>
            <a:r>
              <a:rPr lang="en-US" sz="4800" b="1" dirty="0">
                <a:solidFill>
                  <a:schemeClr val="tx1">
                    <a:lumMod val="65000"/>
                    <a:lumOff val="35000"/>
                  </a:schemeClr>
                </a:solidFill>
              </a:rPr>
              <a:t>Presidents Award</a:t>
            </a:r>
            <a:br>
              <a:rPr lang="en-US" sz="4800" b="1" dirty="0">
                <a:solidFill>
                  <a:schemeClr val="tx1">
                    <a:lumMod val="65000"/>
                    <a:lumOff val="35000"/>
                  </a:schemeClr>
                </a:solidFill>
              </a:rPr>
            </a:br>
            <a:endParaRPr lang="en-US" sz="4800" b="1" dirty="0">
              <a:solidFill>
                <a:schemeClr val="tx1">
                  <a:lumMod val="65000"/>
                  <a:lumOff val="35000"/>
                </a:schemeClr>
              </a:solidFill>
            </a:endParaRPr>
          </a:p>
        </p:txBody>
      </p:sp>
    </p:spTree>
    <p:extLst>
      <p:ext uri="{BB962C8B-B14F-4D97-AF65-F5344CB8AC3E}">
        <p14:creationId xmlns:p14="http://schemas.microsoft.com/office/powerpoint/2010/main" val="1671344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And the winner is…</a:t>
            </a:r>
            <a:br>
              <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080877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4133588"/>
            <a:ext cx="11391900" cy="3695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t>THANK YOU FOR ATTENDING AND A SPECIAL THANKS AGAIN TO OUR SPONSORS AND JUDGES </a:t>
            </a:r>
            <a:b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3869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74FA023D-B809-489F-B9E2-3B62EA0CC936}"/>
              </a:ext>
            </a:extLst>
          </p:cNvPr>
          <p:cNvGrpSpPr/>
          <p:nvPr/>
        </p:nvGrpSpPr>
        <p:grpSpPr>
          <a:xfrm>
            <a:off x="35398" y="4119702"/>
            <a:ext cx="12121203" cy="2175079"/>
            <a:chOff x="35398" y="4653721"/>
            <a:chExt cx="12121203" cy="2175079"/>
          </a:xfrm>
        </p:grpSpPr>
        <p:sp>
          <p:nvSpPr>
            <p:cNvPr id="8" name="Rectangle 7">
              <a:extLst>
                <a:ext uri="{FF2B5EF4-FFF2-40B4-BE49-F238E27FC236}">
                  <a16:creationId xmlns:a16="http://schemas.microsoft.com/office/drawing/2014/main" id="{273F5220-0754-4840-B202-FFCC3B6BC4AD}"/>
                </a:ext>
              </a:extLst>
            </p:cNvPr>
            <p:cNvSpPr/>
            <p:nvPr/>
          </p:nvSpPr>
          <p:spPr>
            <a:xfrm>
              <a:off x="35398" y="4653721"/>
              <a:ext cx="12121203" cy="2175079"/>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FB6FCE2-8CCE-4A88-AEF1-81AA9F0EDAE0}"/>
                </a:ext>
              </a:extLst>
            </p:cNvPr>
            <p:cNvPicPr>
              <a:picLocks noChangeAspect="1"/>
            </p:cNvPicPr>
            <p:nvPr/>
          </p:nvPicPr>
          <p:blipFill rotWithShape="1">
            <a:blip r:embed="rId2"/>
            <a:srcRect l="13286" t="19775" r="13563" b="18569"/>
            <a:stretch/>
          </p:blipFill>
          <p:spPr>
            <a:xfrm>
              <a:off x="495300" y="5229225"/>
              <a:ext cx="1867337" cy="1104070"/>
            </a:xfrm>
            <a:prstGeom prst="rect">
              <a:avLst/>
            </a:prstGeom>
          </p:spPr>
        </p:pic>
        <p:pic>
          <p:nvPicPr>
            <p:cNvPr id="5" name="Picture 4">
              <a:extLst>
                <a:ext uri="{FF2B5EF4-FFF2-40B4-BE49-F238E27FC236}">
                  <a16:creationId xmlns:a16="http://schemas.microsoft.com/office/drawing/2014/main" id="{106963E9-F27F-4C87-8F05-8B814E857EA1}"/>
                </a:ext>
              </a:extLst>
            </p:cNvPr>
            <p:cNvPicPr>
              <a:picLocks noChangeAspect="1"/>
            </p:cNvPicPr>
            <p:nvPr/>
          </p:nvPicPr>
          <p:blipFill>
            <a:blip r:embed="rId3"/>
            <a:stretch>
              <a:fillRect/>
            </a:stretch>
          </p:blipFill>
          <p:spPr>
            <a:xfrm>
              <a:off x="2937930" y="5392028"/>
              <a:ext cx="2619375" cy="952500"/>
            </a:xfrm>
            <a:prstGeom prst="rect">
              <a:avLst/>
            </a:prstGeom>
          </p:spPr>
        </p:pic>
        <p:pic>
          <p:nvPicPr>
            <p:cNvPr id="6" name="Picture 5">
              <a:extLst>
                <a:ext uri="{FF2B5EF4-FFF2-40B4-BE49-F238E27FC236}">
                  <a16:creationId xmlns:a16="http://schemas.microsoft.com/office/drawing/2014/main" id="{32044607-ED2A-46E1-8484-259228A6B5DB}"/>
                </a:ext>
              </a:extLst>
            </p:cNvPr>
            <p:cNvPicPr>
              <a:picLocks noChangeAspect="1"/>
            </p:cNvPicPr>
            <p:nvPr/>
          </p:nvPicPr>
          <p:blipFill>
            <a:blip r:embed="rId4"/>
            <a:stretch>
              <a:fillRect/>
            </a:stretch>
          </p:blipFill>
          <p:spPr>
            <a:xfrm>
              <a:off x="7560862" y="4945663"/>
              <a:ext cx="4327821" cy="1599802"/>
            </a:xfrm>
            <a:prstGeom prst="rect">
              <a:avLst/>
            </a:prstGeom>
          </p:spPr>
        </p:pic>
        <p:pic>
          <p:nvPicPr>
            <p:cNvPr id="7" name="Picture 6">
              <a:extLst>
                <a:ext uri="{FF2B5EF4-FFF2-40B4-BE49-F238E27FC236}">
                  <a16:creationId xmlns:a16="http://schemas.microsoft.com/office/drawing/2014/main" id="{87984C45-4F97-4098-AB18-0DC9E3D2B055}"/>
                </a:ext>
              </a:extLst>
            </p:cNvPr>
            <p:cNvPicPr>
              <a:picLocks noChangeAspect="1"/>
            </p:cNvPicPr>
            <p:nvPr/>
          </p:nvPicPr>
          <p:blipFill>
            <a:blip r:embed="rId5"/>
            <a:stretch>
              <a:fillRect/>
            </a:stretch>
          </p:blipFill>
          <p:spPr>
            <a:xfrm>
              <a:off x="5920619" y="4814350"/>
              <a:ext cx="1193916" cy="1739522"/>
            </a:xfrm>
            <a:prstGeom prst="rect">
              <a:avLst/>
            </a:prstGeom>
          </p:spPr>
        </p:pic>
      </p:grpSp>
      <p:pic>
        <p:nvPicPr>
          <p:cNvPr id="10" name="Picture 9">
            <a:extLst>
              <a:ext uri="{FF2B5EF4-FFF2-40B4-BE49-F238E27FC236}">
                <a16:creationId xmlns:a16="http://schemas.microsoft.com/office/drawing/2014/main" id="{DAD25298-0F89-459C-B092-9242C340E0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2277" y="511484"/>
            <a:ext cx="2320479" cy="1201940"/>
          </a:xfrm>
          <a:prstGeom prst="rect">
            <a:avLst/>
          </a:prstGeom>
        </p:spPr>
      </p:pic>
      <p:sp>
        <p:nvSpPr>
          <p:cNvPr id="21" name="Title 1">
            <a:extLst>
              <a:ext uri="{FF2B5EF4-FFF2-40B4-BE49-F238E27FC236}">
                <a16:creationId xmlns:a16="http://schemas.microsoft.com/office/drawing/2014/main" id="{AE82FDF3-6138-4FE4-AD59-553DFF9C1F40}"/>
              </a:ext>
            </a:extLst>
          </p:cNvPr>
          <p:cNvSpPr>
            <a:spLocks noGrp="1"/>
          </p:cNvSpPr>
          <p:nvPr>
            <p:ph type="ctrTitle"/>
          </p:nvPr>
        </p:nvSpPr>
        <p:spPr>
          <a:xfrm>
            <a:off x="809625" y="2497836"/>
            <a:ext cx="9144000" cy="1564716"/>
          </a:xfrm>
        </p:spPr>
        <p:txBody>
          <a:bodyPr>
            <a:noAutofit/>
          </a:bodyPr>
          <a:lstStyle/>
          <a:p>
            <a:pPr algn="l">
              <a:lnSpc>
                <a:spcPct val="100000"/>
              </a:lnSpc>
            </a:pPr>
            <a:r>
              <a:rPr lang="en-GB" sz="4800" b="1" dirty="0">
                <a:solidFill>
                  <a:schemeClr val="tx1">
                    <a:lumMod val="65000"/>
                    <a:lumOff val="35000"/>
                  </a:schemeClr>
                </a:solidFill>
              </a:rPr>
              <a:t>Kevin </a:t>
            </a:r>
            <a:r>
              <a:rPr lang="en-GB" sz="4800" b="1" dirty="0" err="1">
                <a:solidFill>
                  <a:schemeClr val="tx1">
                    <a:lumMod val="65000"/>
                    <a:lumOff val="35000"/>
                  </a:schemeClr>
                </a:solidFill>
              </a:rPr>
              <a:t>Halpenny</a:t>
            </a:r>
            <a:br>
              <a:rPr lang="en-GB" sz="4800" b="1" dirty="0">
                <a:solidFill>
                  <a:schemeClr val="tx1">
                    <a:lumMod val="65000"/>
                    <a:lumOff val="35000"/>
                  </a:schemeClr>
                </a:solidFill>
              </a:rPr>
            </a:br>
            <a:r>
              <a:rPr lang="en-GB" sz="3100" dirty="0">
                <a:solidFill>
                  <a:schemeClr val="tx1">
                    <a:lumMod val="65000"/>
                    <a:lumOff val="35000"/>
                  </a:schemeClr>
                </a:solidFill>
              </a:rPr>
              <a:t>ILI President</a:t>
            </a:r>
            <a:endParaRPr lang="en-GB" sz="4800" b="1" dirty="0">
              <a:solidFill>
                <a:schemeClr val="tx1">
                  <a:lumMod val="65000"/>
                  <a:lumOff val="35000"/>
                </a:schemeClr>
              </a:solidFill>
            </a:endParaRPr>
          </a:p>
        </p:txBody>
      </p:sp>
      <p:sp>
        <p:nvSpPr>
          <p:cNvPr id="23" name="Rectangle 22">
            <a:extLst>
              <a:ext uri="{FF2B5EF4-FFF2-40B4-BE49-F238E27FC236}">
                <a16:creationId xmlns:a16="http://schemas.microsoft.com/office/drawing/2014/main" id="{1525C763-0EB2-4EAB-8B3D-7DFBF610BF1D}"/>
              </a:ext>
            </a:extLst>
          </p:cNvPr>
          <p:cNvSpPr/>
          <p:nvPr/>
        </p:nvSpPr>
        <p:spPr>
          <a:xfrm>
            <a:off x="0" y="6294781"/>
            <a:ext cx="12156601" cy="64894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9EE0430-8AFA-48D0-B7E1-523ECBBC14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spTree>
    <p:extLst>
      <p:ext uri="{BB962C8B-B14F-4D97-AF65-F5344CB8AC3E}">
        <p14:creationId xmlns:p14="http://schemas.microsoft.com/office/powerpoint/2010/main" val="32672067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F6BE44-6153-4A8C-B086-03B8312C0CCB}"/>
              </a:ext>
            </a:extLst>
          </p:cNvPr>
          <p:cNvSpPr txBox="1"/>
          <p:nvPr/>
        </p:nvSpPr>
        <p:spPr>
          <a:xfrm>
            <a:off x="6862851" y="484777"/>
            <a:ext cx="499422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Calibri Light" panose="020F0302020204030204" pitchFamily="34" charset="0"/>
              </a:rPr>
              <a:t>Awards 2020</a:t>
            </a:r>
          </a:p>
        </p:txBody>
      </p:sp>
      <p:pic>
        <p:nvPicPr>
          <p:cNvPr id="7" name="Picture 6">
            <a:extLst>
              <a:ext uri="{FF2B5EF4-FFF2-40B4-BE49-F238E27FC236}">
                <a16:creationId xmlns:a16="http://schemas.microsoft.com/office/drawing/2014/main" id="{53131D2F-F33B-4D6C-A6B0-BD0D194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EF7704EC-A399-41B2-BDFF-4B5D10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
        <p:nvSpPr>
          <p:cNvPr id="9" name="Title 1">
            <a:extLst>
              <a:ext uri="{FF2B5EF4-FFF2-40B4-BE49-F238E27FC236}">
                <a16:creationId xmlns:a16="http://schemas.microsoft.com/office/drawing/2014/main" id="{7876A4D3-D585-4567-A81D-A507E79555AB}"/>
              </a:ext>
            </a:extLst>
          </p:cNvPr>
          <p:cNvSpPr txBox="1">
            <a:spLocks/>
          </p:cNvSpPr>
          <p:nvPr/>
        </p:nvSpPr>
        <p:spPr>
          <a:xfrm>
            <a:off x="800100" y="2938402"/>
            <a:ext cx="113919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t>Name </a:t>
            </a:r>
            <a:br>
              <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0783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EC056F4-2993-45F3-ADD7-7B44E033B62B}"/>
              </a:ext>
            </a:extLst>
          </p:cNvPr>
          <p:cNvSpPr txBox="1">
            <a:spLocks/>
          </p:cNvSpPr>
          <p:nvPr/>
        </p:nvSpPr>
        <p:spPr>
          <a:xfrm>
            <a:off x="828675" y="2191793"/>
            <a:ext cx="9144000" cy="156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800" b="1" dirty="0">
                <a:solidFill>
                  <a:schemeClr val="tx1">
                    <a:lumMod val="65000"/>
                    <a:lumOff val="35000"/>
                  </a:schemeClr>
                </a:solidFill>
              </a:rPr>
              <a:t>Categories</a:t>
            </a:r>
          </a:p>
        </p:txBody>
      </p:sp>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3711CBC-4425-415B-88DA-0D89FEBB386E}"/>
              </a:ext>
            </a:extLst>
          </p:cNvPr>
          <p:cNvSpPr txBox="1"/>
          <p:nvPr/>
        </p:nvSpPr>
        <p:spPr>
          <a:xfrm>
            <a:off x="6862851" y="484777"/>
            <a:ext cx="4994225" cy="923330"/>
          </a:xfrm>
          <a:prstGeom prst="rect">
            <a:avLst/>
          </a:prstGeom>
          <a:noFill/>
        </p:spPr>
        <p:txBody>
          <a:bodyPr wrap="square" rtlCol="0">
            <a:spAutoFit/>
          </a:bodyPr>
          <a:lstStyle/>
          <a:p>
            <a:pPr algn="r"/>
            <a:r>
              <a:rPr lang="en-GB" sz="5400" b="1" dirty="0">
                <a:solidFill>
                  <a:schemeClr val="tx1">
                    <a:lumMod val="65000"/>
                    <a:lumOff val="35000"/>
                  </a:schemeClr>
                </a:solidFill>
                <a:latin typeface="Calibri Light" panose="020F0302020204030204" pitchFamily="34" charset="0"/>
                <a:cs typeface="Calibri Light" panose="020F0302020204030204" pitchFamily="34" charset="0"/>
              </a:rPr>
              <a:t>Awards 2020</a:t>
            </a:r>
          </a:p>
        </p:txBody>
      </p:sp>
      <p:pic>
        <p:nvPicPr>
          <p:cNvPr id="7" name="Picture 6">
            <a:extLst>
              <a:ext uri="{FF2B5EF4-FFF2-40B4-BE49-F238E27FC236}">
                <a16:creationId xmlns:a16="http://schemas.microsoft.com/office/drawing/2014/main" id="{3AF39456-FF67-41AB-B1CD-DA2EA2A64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95" y="760385"/>
            <a:ext cx="3284430" cy="619147"/>
          </a:xfrm>
          <a:prstGeom prst="rect">
            <a:avLst/>
          </a:prstGeom>
        </p:spPr>
      </p:pic>
      <p:pic>
        <p:nvPicPr>
          <p:cNvPr id="8" name="Picture 7">
            <a:extLst>
              <a:ext uri="{FF2B5EF4-FFF2-40B4-BE49-F238E27FC236}">
                <a16:creationId xmlns:a16="http://schemas.microsoft.com/office/drawing/2014/main" id="{1381199E-0DA5-4F5F-BCB8-3A047ACE9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0" y="4879411"/>
            <a:ext cx="1437651" cy="744661"/>
          </a:xfrm>
          <a:prstGeom prst="rect">
            <a:avLst/>
          </a:prstGeom>
        </p:spPr>
      </p:pic>
    </p:spTree>
    <p:extLst>
      <p:ext uri="{BB962C8B-B14F-4D97-AF65-F5344CB8AC3E}">
        <p14:creationId xmlns:p14="http://schemas.microsoft.com/office/powerpoint/2010/main" val="332608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871</TotalTime>
  <Words>991</Words>
  <Application>Microsoft Office PowerPoint</Application>
  <PresentationFormat>Widescreen</PresentationFormat>
  <Paragraphs>657</Paragraphs>
  <Slides>80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80</vt:i4>
      </vt:variant>
    </vt:vector>
  </HeadingPairs>
  <TitlesOfParts>
    <vt:vector size="85" baseType="lpstr">
      <vt:lpstr>Arial</vt:lpstr>
      <vt:lpstr>Calibri</vt:lpstr>
      <vt:lpstr>Calibri Light</vt:lpstr>
      <vt:lpstr>Office Theme</vt:lpstr>
      <vt:lpstr>1_Office Theme</vt:lpstr>
      <vt:lpstr>PowerPoint Presentation</vt:lpstr>
      <vt:lpstr>Kevin Halpenny ILI President</vt:lpstr>
      <vt:lpstr>PowerPoint Presentation</vt:lpstr>
      <vt:lpstr>Kevin Halpenny ILI President</vt:lpstr>
      <vt:lpstr>PowerPoint Presentation</vt:lpstr>
      <vt:lpstr>PowerPoint Presentation</vt:lpstr>
      <vt:lpstr>PowerPoint Presentation</vt:lpstr>
      <vt:lpstr>Kevin Halpenny ILI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Doherty</dc:creator>
  <cp:lastModifiedBy>Anne Doherty</cp:lastModifiedBy>
  <cp:revision>35</cp:revision>
  <dcterms:created xsi:type="dcterms:W3CDTF">2020-10-05T14:43:49Z</dcterms:created>
  <dcterms:modified xsi:type="dcterms:W3CDTF">2020-10-29T14:37:16Z</dcterms:modified>
</cp:coreProperties>
</file>